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9" r:id="rId4"/>
  </p:sldMasterIdLst>
  <p:notesMasterIdLst>
    <p:notesMasterId r:id="rId125"/>
  </p:notesMasterIdLst>
  <p:handoutMasterIdLst>
    <p:handoutMasterId r:id="rId126"/>
  </p:handoutMasterIdLst>
  <p:sldIdLst>
    <p:sldId id="313" r:id="rId5"/>
    <p:sldId id="353" r:id="rId6"/>
    <p:sldId id="387" r:id="rId7"/>
    <p:sldId id="437" r:id="rId8"/>
    <p:sldId id="453" r:id="rId9"/>
    <p:sldId id="454" r:id="rId10"/>
    <p:sldId id="455" r:id="rId11"/>
    <p:sldId id="456" r:id="rId12"/>
    <p:sldId id="457" r:id="rId13"/>
    <p:sldId id="458" r:id="rId14"/>
    <p:sldId id="459" r:id="rId15"/>
    <p:sldId id="461" r:id="rId16"/>
    <p:sldId id="462" r:id="rId17"/>
    <p:sldId id="446" r:id="rId18"/>
    <p:sldId id="447" r:id="rId19"/>
    <p:sldId id="448" r:id="rId20"/>
    <p:sldId id="449" r:id="rId21"/>
    <p:sldId id="450" r:id="rId22"/>
    <p:sldId id="451" r:id="rId23"/>
    <p:sldId id="467" r:id="rId24"/>
    <p:sldId id="465" r:id="rId25"/>
    <p:sldId id="466" r:id="rId26"/>
    <p:sldId id="464" r:id="rId27"/>
    <p:sldId id="394" r:id="rId28"/>
    <p:sldId id="395" r:id="rId29"/>
    <p:sldId id="396" r:id="rId30"/>
    <p:sldId id="397" r:id="rId31"/>
    <p:sldId id="398" r:id="rId32"/>
    <p:sldId id="399" r:id="rId33"/>
    <p:sldId id="402" r:id="rId34"/>
    <p:sldId id="404" r:id="rId35"/>
    <p:sldId id="403" r:id="rId36"/>
    <p:sldId id="405" r:id="rId37"/>
    <p:sldId id="354" r:id="rId38"/>
    <p:sldId id="435" r:id="rId39"/>
    <p:sldId id="438" r:id="rId40"/>
    <p:sldId id="439" r:id="rId41"/>
    <p:sldId id="440" r:id="rId42"/>
    <p:sldId id="441" r:id="rId43"/>
    <p:sldId id="442" r:id="rId44"/>
    <p:sldId id="443" r:id="rId45"/>
    <p:sldId id="472" r:id="rId46"/>
    <p:sldId id="388" r:id="rId47"/>
    <p:sldId id="479" r:id="rId48"/>
    <p:sldId id="389" r:id="rId49"/>
    <p:sldId id="390" r:id="rId50"/>
    <p:sldId id="391" r:id="rId51"/>
    <p:sldId id="392" r:id="rId52"/>
    <p:sldId id="473" r:id="rId53"/>
    <p:sldId id="393" r:id="rId54"/>
    <p:sldId id="406" r:id="rId55"/>
    <p:sldId id="436" r:id="rId56"/>
    <p:sldId id="469" r:id="rId57"/>
    <p:sldId id="470" r:id="rId58"/>
    <p:sldId id="471" r:id="rId59"/>
    <p:sldId id="361" r:id="rId60"/>
    <p:sldId id="407" r:id="rId61"/>
    <p:sldId id="475" r:id="rId62"/>
    <p:sldId id="408" r:id="rId63"/>
    <p:sldId id="476" r:id="rId64"/>
    <p:sldId id="477" r:id="rId65"/>
    <p:sldId id="409" r:id="rId66"/>
    <p:sldId id="410" r:id="rId67"/>
    <p:sldId id="411" r:id="rId68"/>
    <p:sldId id="412" r:id="rId69"/>
    <p:sldId id="413" r:id="rId70"/>
    <p:sldId id="414" r:id="rId71"/>
    <p:sldId id="415" r:id="rId72"/>
    <p:sldId id="416" r:id="rId73"/>
    <p:sldId id="420" r:id="rId74"/>
    <p:sldId id="421" r:id="rId75"/>
    <p:sldId id="417" r:id="rId76"/>
    <p:sldId id="418" r:id="rId77"/>
    <p:sldId id="419" r:id="rId78"/>
    <p:sldId id="422" r:id="rId79"/>
    <p:sldId id="480" r:id="rId80"/>
    <p:sldId id="483" r:id="rId81"/>
    <p:sldId id="482" r:id="rId82"/>
    <p:sldId id="423" r:id="rId83"/>
    <p:sldId id="424" r:id="rId84"/>
    <p:sldId id="425" r:id="rId85"/>
    <p:sldId id="481" r:id="rId86"/>
    <p:sldId id="426" r:id="rId87"/>
    <p:sldId id="427" r:id="rId88"/>
    <p:sldId id="428" r:id="rId89"/>
    <p:sldId id="429" r:id="rId90"/>
    <p:sldId id="430" r:id="rId91"/>
    <p:sldId id="431" r:id="rId92"/>
    <p:sldId id="432" r:id="rId93"/>
    <p:sldId id="485" r:id="rId94"/>
    <p:sldId id="486" r:id="rId95"/>
    <p:sldId id="487" r:id="rId96"/>
    <p:sldId id="488" r:id="rId97"/>
    <p:sldId id="489" r:id="rId98"/>
    <p:sldId id="484" r:id="rId99"/>
    <p:sldId id="490" r:id="rId100"/>
    <p:sldId id="491" r:id="rId101"/>
    <p:sldId id="364" r:id="rId102"/>
    <p:sldId id="365" r:id="rId103"/>
    <p:sldId id="366" r:id="rId104"/>
    <p:sldId id="367" r:id="rId105"/>
    <p:sldId id="368" r:id="rId106"/>
    <p:sldId id="369" r:id="rId107"/>
    <p:sldId id="370" r:id="rId108"/>
    <p:sldId id="371" r:id="rId109"/>
    <p:sldId id="372" r:id="rId110"/>
    <p:sldId id="373" r:id="rId111"/>
    <p:sldId id="374" r:id="rId112"/>
    <p:sldId id="375" r:id="rId113"/>
    <p:sldId id="376" r:id="rId114"/>
    <p:sldId id="377" r:id="rId115"/>
    <p:sldId id="378" r:id="rId116"/>
    <p:sldId id="379" r:id="rId117"/>
    <p:sldId id="380" r:id="rId118"/>
    <p:sldId id="381" r:id="rId119"/>
    <p:sldId id="382" r:id="rId120"/>
    <p:sldId id="383" r:id="rId121"/>
    <p:sldId id="384" r:id="rId122"/>
    <p:sldId id="385" r:id="rId123"/>
    <p:sldId id="386" r:id="rId124"/>
  </p:sldIdLst>
  <p:sldSz cx="9144000" cy="6858000" type="screen4x3"/>
  <p:notesSz cx="7010400" cy="9296400"/>
  <p:custDataLst>
    <p:tags r:id="rId12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2689AE6C-0FF9-495C-88DF-1A74468A471A}">
          <p14:sldIdLst>
            <p14:sldId id="313"/>
            <p14:sldId id="353"/>
            <p14:sldId id="387"/>
            <p14:sldId id="437"/>
            <p14:sldId id="453"/>
            <p14:sldId id="454"/>
            <p14:sldId id="455"/>
            <p14:sldId id="456"/>
            <p14:sldId id="457"/>
            <p14:sldId id="458"/>
            <p14:sldId id="459"/>
            <p14:sldId id="461"/>
            <p14:sldId id="462"/>
            <p14:sldId id="446"/>
            <p14:sldId id="447"/>
            <p14:sldId id="448"/>
            <p14:sldId id="449"/>
            <p14:sldId id="450"/>
            <p14:sldId id="451"/>
            <p14:sldId id="467"/>
            <p14:sldId id="465"/>
            <p14:sldId id="466"/>
            <p14:sldId id="464"/>
            <p14:sldId id="394"/>
            <p14:sldId id="395"/>
            <p14:sldId id="396"/>
            <p14:sldId id="397"/>
            <p14:sldId id="398"/>
            <p14:sldId id="399"/>
            <p14:sldId id="402"/>
            <p14:sldId id="404"/>
            <p14:sldId id="403"/>
            <p14:sldId id="405"/>
            <p14:sldId id="354"/>
            <p14:sldId id="435"/>
            <p14:sldId id="438"/>
            <p14:sldId id="439"/>
            <p14:sldId id="440"/>
            <p14:sldId id="441"/>
            <p14:sldId id="442"/>
            <p14:sldId id="443"/>
            <p14:sldId id="472"/>
            <p14:sldId id="388"/>
            <p14:sldId id="479"/>
            <p14:sldId id="389"/>
            <p14:sldId id="390"/>
            <p14:sldId id="391"/>
            <p14:sldId id="392"/>
            <p14:sldId id="473"/>
            <p14:sldId id="393"/>
            <p14:sldId id="406"/>
            <p14:sldId id="436"/>
            <p14:sldId id="469"/>
            <p14:sldId id="470"/>
            <p14:sldId id="471"/>
            <p14:sldId id="361"/>
            <p14:sldId id="407"/>
            <p14:sldId id="475"/>
            <p14:sldId id="408"/>
            <p14:sldId id="476"/>
            <p14:sldId id="477"/>
            <p14:sldId id="409"/>
            <p14:sldId id="410"/>
            <p14:sldId id="411"/>
            <p14:sldId id="412"/>
            <p14:sldId id="413"/>
            <p14:sldId id="414"/>
            <p14:sldId id="415"/>
            <p14:sldId id="416"/>
            <p14:sldId id="420"/>
            <p14:sldId id="421"/>
            <p14:sldId id="417"/>
            <p14:sldId id="418"/>
            <p14:sldId id="419"/>
            <p14:sldId id="422"/>
            <p14:sldId id="480"/>
            <p14:sldId id="483"/>
            <p14:sldId id="482"/>
            <p14:sldId id="423"/>
            <p14:sldId id="424"/>
            <p14:sldId id="425"/>
            <p14:sldId id="481"/>
            <p14:sldId id="426"/>
            <p14:sldId id="427"/>
            <p14:sldId id="428"/>
            <p14:sldId id="429"/>
            <p14:sldId id="430"/>
            <p14:sldId id="431"/>
            <p14:sldId id="432"/>
            <p14:sldId id="485"/>
            <p14:sldId id="486"/>
            <p14:sldId id="487"/>
            <p14:sldId id="488"/>
            <p14:sldId id="489"/>
            <p14:sldId id="484"/>
            <p14:sldId id="490"/>
            <p14:sldId id="491"/>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990033"/>
    <a:srgbClr val="800000"/>
    <a:srgbClr val="FFFFFF"/>
    <a:srgbClr val="DDDDDD"/>
    <a:srgbClr val="A50021"/>
    <a:srgbClr val="003366"/>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81366" autoAdjust="0"/>
  </p:normalViewPr>
  <p:slideViewPr>
    <p:cSldViewPr>
      <p:cViewPr varScale="1">
        <p:scale>
          <a:sx n="91" d="100"/>
          <a:sy n="91" d="100"/>
        </p:scale>
        <p:origin x="157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viewProps" Target="view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tags" Target="tags/tag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10878D24-9582-4E4B-A99A-25615F16C338}" type="datetimeFigureOut">
              <a:rPr lang="en-US"/>
              <a:pPr>
                <a:defRPr/>
              </a:pPr>
              <a:t>2/2/2016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123A3760-E640-4460-8C1B-97FCF8CE6C7F}" type="slidenum">
              <a:rPr lang="en-US"/>
              <a:pPr>
                <a:defRPr/>
              </a:pPr>
              <a:t>0</a:t>
            </a:fld>
            <a:endParaRPr lang="en-US"/>
          </a:p>
        </p:txBody>
      </p:sp>
    </p:spTree>
    <p:extLst>
      <p:ext uri="{BB962C8B-B14F-4D97-AF65-F5344CB8AC3E}">
        <p14:creationId xmlns:p14="http://schemas.microsoft.com/office/powerpoint/2010/main" val="1497784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4F46E74-5592-4BF1-BDC0-0FF62C5E11B8}" type="slidenum">
              <a:rPr lang="en-US"/>
              <a:pPr>
                <a:defRPr/>
              </a:pPr>
              <a:t>‹#›</a:t>
            </a:fld>
            <a:endParaRPr lang="en-US"/>
          </a:p>
        </p:txBody>
      </p:sp>
    </p:spTree>
    <p:extLst>
      <p:ext uri="{BB962C8B-B14F-4D97-AF65-F5344CB8AC3E}">
        <p14:creationId xmlns:p14="http://schemas.microsoft.com/office/powerpoint/2010/main" val="40725995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21E7C3-4F2E-4A98-8A96-FCBDB1C2E159}" type="slidenum">
              <a:rPr lang="en-US" smtClean="0"/>
              <a:pPr eaLnBrk="1" hangingPunct="1"/>
              <a:t>1</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97499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4: Relational Databases</a:t>
            </a:r>
          </a:p>
        </p:txBody>
      </p:sp>
      <p:sp>
        <p:nvSpPr>
          <p:cNvPr id="5" name="Rectangle 3"/>
          <p:cNvSpPr>
            <a:spLocks noGrp="1" noChangeArrowheads="1"/>
          </p:cNvSpPr>
          <p:nvPr>
            <p:ph type="dt" idx="1"/>
          </p:nvPr>
        </p:nvSpPr>
        <p:spPr>
          <a:ln/>
        </p:spPr>
        <p:txBody>
          <a:bodyPr/>
          <a:lstStyle/>
          <a:p>
            <a:fld id="{FFE52581-5BF1-45E2-8773-280E2CB91521}" type="datetime1">
              <a:rPr lang="en-US" altLang="en-US"/>
              <a:pPr/>
              <a:t>2/2/2016</a:t>
            </a:fld>
            <a:endParaRPr lang="en-US" altLang="en-US"/>
          </a:p>
        </p:txBody>
      </p:sp>
      <p:sp>
        <p:nvSpPr>
          <p:cNvPr id="6" name="Rectangle 4"/>
          <p:cNvSpPr>
            <a:spLocks noGrp="1" noChangeArrowheads="1"/>
          </p:cNvSpPr>
          <p:nvPr>
            <p:ph type="ftr" sz="quarter" idx="4"/>
          </p:nvPr>
        </p:nvSpPr>
        <p:spPr>
          <a:ln/>
        </p:spPr>
        <p:txBody>
          <a:bodyPr/>
          <a:lstStyle/>
          <a:p>
            <a:r>
              <a:rPr lang="en-US" altLang="en-US"/>
              <a:t>Dr. Fred Barbee</a:t>
            </a:r>
          </a:p>
        </p:txBody>
      </p:sp>
      <p:sp>
        <p:nvSpPr>
          <p:cNvPr id="7" name="Rectangle 5"/>
          <p:cNvSpPr>
            <a:spLocks noGrp="1" noChangeArrowheads="1"/>
          </p:cNvSpPr>
          <p:nvPr>
            <p:ph type="sldNum" sz="quarter" idx="5"/>
          </p:nvPr>
        </p:nvSpPr>
        <p:spPr>
          <a:ln/>
        </p:spPr>
        <p:txBody>
          <a:bodyPr/>
          <a:lstStyle/>
          <a:p>
            <a:fld id="{F0F34C91-A3E3-4F99-A27E-3EAB73810207}" type="slidenum">
              <a:rPr lang="en-US" altLang="en-US"/>
              <a:pPr/>
              <a:t>11</a:t>
            </a:fld>
            <a:endParaRPr lang="en-US" altLang="en-US"/>
          </a:p>
        </p:txBody>
      </p:sp>
      <p:sp>
        <p:nvSpPr>
          <p:cNvPr id="1290242" name="Rectangle 2"/>
          <p:cNvSpPr>
            <a:spLocks noGrp="1" noRot="1" noChangeAspect="1" noChangeArrowheads="1" noTextEdit="1"/>
          </p:cNvSpPr>
          <p:nvPr>
            <p:ph type="sldImg"/>
          </p:nvPr>
        </p:nvSpPr>
        <p:spPr>
          <a:ln cap="flat"/>
        </p:spPr>
      </p:sp>
      <p:sp>
        <p:nvSpPr>
          <p:cNvPr id="1290243" name="Rectangle 3"/>
          <p:cNvSpPr>
            <a:spLocks noGrp="1" noChangeArrowheads="1"/>
          </p:cNvSpPr>
          <p:nvPr>
            <p:ph type="body" idx="1"/>
          </p:nvPr>
        </p:nvSpPr>
        <p:spPr>
          <a:xfrm>
            <a:off x="914400" y="4341813"/>
            <a:ext cx="5029200" cy="4114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spcBef>
                <a:spcPct val="70000"/>
              </a:spcBef>
            </a:pPr>
            <a:endParaRPr lang="en-US" altLang="en-US">
              <a:latin typeface="Comic Sans MS" panose="030F0702030302020204" pitchFamily="66" charset="0"/>
            </a:endParaRPr>
          </a:p>
          <a:p>
            <a:endParaRPr lang="en-US" altLang="en-US"/>
          </a:p>
        </p:txBody>
      </p:sp>
    </p:spTree>
    <p:extLst>
      <p:ext uri="{BB962C8B-B14F-4D97-AF65-F5344CB8AC3E}">
        <p14:creationId xmlns:p14="http://schemas.microsoft.com/office/powerpoint/2010/main" val="176837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4: Relational Databases</a:t>
            </a:r>
          </a:p>
        </p:txBody>
      </p:sp>
      <p:sp>
        <p:nvSpPr>
          <p:cNvPr id="5" name="Rectangle 3"/>
          <p:cNvSpPr>
            <a:spLocks noGrp="1" noChangeArrowheads="1"/>
          </p:cNvSpPr>
          <p:nvPr>
            <p:ph type="dt" idx="1"/>
          </p:nvPr>
        </p:nvSpPr>
        <p:spPr>
          <a:ln/>
        </p:spPr>
        <p:txBody>
          <a:bodyPr/>
          <a:lstStyle/>
          <a:p>
            <a:fld id="{96E6E6D6-7DE9-4614-8C52-305F47F1619C}" type="datetime1">
              <a:rPr lang="en-US" altLang="en-US"/>
              <a:pPr/>
              <a:t>2/2/2016</a:t>
            </a:fld>
            <a:endParaRPr lang="en-US" altLang="en-US"/>
          </a:p>
        </p:txBody>
      </p:sp>
      <p:sp>
        <p:nvSpPr>
          <p:cNvPr id="6" name="Rectangle 4"/>
          <p:cNvSpPr>
            <a:spLocks noGrp="1" noChangeArrowheads="1"/>
          </p:cNvSpPr>
          <p:nvPr>
            <p:ph type="ftr" sz="quarter" idx="4"/>
          </p:nvPr>
        </p:nvSpPr>
        <p:spPr>
          <a:ln/>
        </p:spPr>
        <p:txBody>
          <a:bodyPr/>
          <a:lstStyle/>
          <a:p>
            <a:r>
              <a:rPr lang="en-US" altLang="en-US"/>
              <a:t>Dr. Fred Barbee</a:t>
            </a:r>
          </a:p>
        </p:txBody>
      </p:sp>
      <p:sp>
        <p:nvSpPr>
          <p:cNvPr id="7" name="Rectangle 5"/>
          <p:cNvSpPr>
            <a:spLocks noGrp="1" noChangeArrowheads="1"/>
          </p:cNvSpPr>
          <p:nvPr>
            <p:ph type="sldNum" sz="quarter" idx="5"/>
          </p:nvPr>
        </p:nvSpPr>
        <p:spPr>
          <a:ln/>
        </p:spPr>
        <p:txBody>
          <a:bodyPr/>
          <a:lstStyle/>
          <a:p>
            <a:fld id="{A96F8D3A-7807-4E84-B04A-26E6E6D1B1D1}" type="slidenum">
              <a:rPr lang="en-US" altLang="en-US"/>
              <a:pPr/>
              <a:t>12</a:t>
            </a:fld>
            <a:endParaRPr lang="en-US" altLang="en-US"/>
          </a:p>
        </p:txBody>
      </p:sp>
      <p:sp>
        <p:nvSpPr>
          <p:cNvPr id="1292290" name="Rectangle 2"/>
          <p:cNvSpPr>
            <a:spLocks noGrp="1" noRot="1" noChangeAspect="1" noChangeArrowheads="1" noTextEdit="1"/>
          </p:cNvSpPr>
          <p:nvPr>
            <p:ph type="sldImg"/>
          </p:nvPr>
        </p:nvSpPr>
        <p:spPr>
          <a:ln cap="flat"/>
        </p:spPr>
      </p:sp>
      <p:sp>
        <p:nvSpPr>
          <p:cNvPr id="1292291" name="Rectangle 3"/>
          <p:cNvSpPr>
            <a:spLocks noGrp="1" noChangeArrowheads="1"/>
          </p:cNvSpPr>
          <p:nvPr>
            <p:ph type="body" idx="1"/>
          </p:nvPr>
        </p:nvSpPr>
        <p:spPr>
          <a:xfrm>
            <a:off x="914400" y="4341813"/>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Tree>
    <p:extLst>
      <p:ext uri="{BB962C8B-B14F-4D97-AF65-F5344CB8AC3E}">
        <p14:creationId xmlns:p14="http://schemas.microsoft.com/office/powerpoint/2010/main" val="2093949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4: Relational Databases</a:t>
            </a:r>
          </a:p>
        </p:txBody>
      </p:sp>
      <p:sp>
        <p:nvSpPr>
          <p:cNvPr id="5" name="Rectangle 3"/>
          <p:cNvSpPr>
            <a:spLocks noGrp="1" noChangeArrowheads="1"/>
          </p:cNvSpPr>
          <p:nvPr>
            <p:ph type="dt" idx="1"/>
          </p:nvPr>
        </p:nvSpPr>
        <p:spPr>
          <a:ln/>
        </p:spPr>
        <p:txBody>
          <a:bodyPr/>
          <a:lstStyle/>
          <a:p>
            <a:fld id="{277FB8D5-FDFC-4C15-B84B-87AE94D86FA0}" type="datetime1">
              <a:rPr lang="en-US" altLang="en-US"/>
              <a:pPr/>
              <a:t>2/2/2016</a:t>
            </a:fld>
            <a:endParaRPr lang="en-US" altLang="en-US"/>
          </a:p>
        </p:txBody>
      </p:sp>
      <p:sp>
        <p:nvSpPr>
          <p:cNvPr id="6" name="Rectangle 4"/>
          <p:cNvSpPr>
            <a:spLocks noGrp="1" noChangeArrowheads="1"/>
          </p:cNvSpPr>
          <p:nvPr>
            <p:ph type="ftr" sz="quarter" idx="4"/>
          </p:nvPr>
        </p:nvSpPr>
        <p:spPr>
          <a:ln/>
        </p:spPr>
        <p:txBody>
          <a:bodyPr/>
          <a:lstStyle/>
          <a:p>
            <a:r>
              <a:rPr lang="en-US" altLang="en-US"/>
              <a:t>Dr. Fred Barbee</a:t>
            </a:r>
          </a:p>
        </p:txBody>
      </p:sp>
      <p:sp>
        <p:nvSpPr>
          <p:cNvPr id="7" name="Rectangle 5"/>
          <p:cNvSpPr>
            <a:spLocks noGrp="1" noChangeArrowheads="1"/>
          </p:cNvSpPr>
          <p:nvPr>
            <p:ph type="sldNum" sz="quarter" idx="5"/>
          </p:nvPr>
        </p:nvSpPr>
        <p:spPr>
          <a:ln/>
        </p:spPr>
        <p:txBody>
          <a:bodyPr/>
          <a:lstStyle/>
          <a:p>
            <a:fld id="{822DED77-1D85-4F1A-892A-95D926E0331A}" type="slidenum">
              <a:rPr lang="en-US" altLang="en-US"/>
              <a:pPr/>
              <a:t>13</a:t>
            </a:fld>
            <a:endParaRPr lang="en-US" altLang="en-US"/>
          </a:p>
        </p:txBody>
      </p:sp>
      <p:sp>
        <p:nvSpPr>
          <p:cNvPr id="1294338" name="Rectangle 2"/>
          <p:cNvSpPr>
            <a:spLocks noGrp="1" noRot="1" noChangeAspect="1" noChangeArrowheads="1" noTextEdit="1"/>
          </p:cNvSpPr>
          <p:nvPr>
            <p:ph type="sldImg"/>
          </p:nvPr>
        </p:nvSpPr>
        <p:spPr>
          <a:ln cap="flat"/>
        </p:spPr>
      </p:sp>
      <p:sp>
        <p:nvSpPr>
          <p:cNvPr id="1294339" name="Rectangle 3"/>
          <p:cNvSpPr>
            <a:spLocks noGrp="1" noChangeArrowheads="1"/>
          </p:cNvSpPr>
          <p:nvPr>
            <p:ph type="body" idx="1"/>
          </p:nvPr>
        </p:nvSpPr>
        <p:spPr>
          <a:xfrm>
            <a:off x="914400" y="4341813"/>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Tree>
    <p:extLst>
      <p:ext uri="{BB962C8B-B14F-4D97-AF65-F5344CB8AC3E}">
        <p14:creationId xmlns:p14="http://schemas.microsoft.com/office/powerpoint/2010/main" val="712261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46E74-5592-4BF1-BDC0-0FF62C5E11B8}" type="slidenum">
              <a:rPr lang="en-US" smtClean="0"/>
              <a:pPr>
                <a:defRPr/>
              </a:pPr>
              <a:t>26</a:t>
            </a:fld>
            <a:endParaRPr lang="en-US"/>
          </a:p>
        </p:txBody>
      </p:sp>
    </p:spTree>
    <p:extLst>
      <p:ext uri="{BB962C8B-B14F-4D97-AF65-F5344CB8AC3E}">
        <p14:creationId xmlns:p14="http://schemas.microsoft.com/office/powerpoint/2010/main" val="1206235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9F05A7-38E7-4D3D-AE46-5DCFFBCA9605}" type="slidenum">
              <a:rPr lang="en-US" smtClean="0"/>
              <a:t>56</a:t>
            </a:fld>
            <a:endParaRPr lang="en-US"/>
          </a:p>
        </p:txBody>
      </p:sp>
    </p:spTree>
    <p:extLst>
      <p:ext uri="{BB962C8B-B14F-4D97-AF65-F5344CB8AC3E}">
        <p14:creationId xmlns:p14="http://schemas.microsoft.com/office/powerpoint/2010/main" val="722354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a:t>
            </a:fld>
            <a:endParaRPr lang="en-US"/>
          </a:p>
        </p:txBody>
      </p:sp>
    </p:spTree>
    <p:extLst>
      <p:ext uri="{BB962C8B-B14F-4D97-AF65-F5344CB8AC3E}">
        <p14:creationId xmlns:p14="http://schemas.microsoft.com/office/powerpoint/2010/main" val="2291189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a:t>
            </a:fld>
            <a:endParaRPr lang="en-US"/>
          </a:p>
        </p:txBody>
      </p:sp>
    </p:spTree>
    <p:extLst>
      <p:ext uri="{BB962C8B-B14F-4D97-AF65-F5344CB8AC3E}">
        <p14:creationId xmlns:p14="http://schemas.microsoft.com/office/powerpoint/2010/main" val="3079388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a:t>
            </a:fld>
            <a:endParaRPr lang="en-US"/>
          </a:p>
        </p:txBody>
      </p:sp>
    </p:spTree>
    <p:extLst>
      <p:ext uri="{BB962C8B-B14F-4D97-AF65-F5344CB8AC3E}">
        <p14:creationId xmlns:p14="http://schemas.microsoft.com/office/powerpoint/2010/main" val="1981871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a:t>
            </a:fld>
            <a:endParaRPr lang="en-US"/>
          </a:p>
        </p:txBody>
      </p:sp>
    </p:spTree>
    <p:extLst>
      <p:ext uri="{BB962C8B-B14F-4D97-AF65-F5344CB8AC3E}">
        <p14:creationId xmlns:p14="http://schemas.microsoft.com/office/powerpoint/2010/main" val="215950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a:t>
            </a:fld>
            <a:endParaRPr lang="en-US"/>
          </a:p>
        </p:txBody>
      </p:sp>
    </p:spTree>
    <p:extLst>
      <p:ext uri="{BB962C8B-B14F-4D97-AF65-F5344CB8AC3E}">
        <p14:creationId xmlns:p14="http://schemas.microsoft.com/office/powerpoint/2010/main" val="2105924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a:t>
            </a:fld>
            <a:endParaRPr lang="en-US"/>
          </a:p>
        </p:txBody>
      </p:sp>
    </p:spTree>
    <p:extLst>
      <p:ext uri="{BB962C8B-B14F-4D97-AF65-F5344CB8AC3E}">
        <p14:creationId xmlns:p14="http://schemas.microsoft.com/office/powerpoint/2010/main" val="942406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a:t>
            </a:fld>
            <a:endParaRPr lang="en-US"/>
          </a:p>
        </p:txBody>
      </p:sp>
    </p:spTree>
    <p:extLst>
      <p:ext uri="{BB962C8B-B14F-4D97-AF65-F5344CB8AC3E}">
        <p14:creationId xmlns:p14="http://schemas.microsoft.com/office/powerpoint/2010/main" val="1948880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a:t>
            </a:fld>
            <a:endParaRPr lang="en-US"/>
          </a:p>
        </p:txBody>
      </p:sp>
    </p:spTree>
    <p:extLst>
      <p:ext uri="{BB962C8B-B14F-4D97-AF65-F5344CB8AC3E}">
        <p14:creationId xmlns:p14="http://schemas.microsoft.com/office/powerpoint/2010/main" val="3976632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a:t>
            </a:fld>
            <a:endParaRPr lang="en-US"/>
          </a:p>
        </p:txBody>
      </p:sp>
    </p:spTree>
    <p:extLst>
      <p:ext uri="{BB962C8B-B14F-4D97-AF65-F5344CB8AC3E}">
        <p14:creationId xmlns:p14="http://schemas.microsoft.com/office/powerpoint/2010/main" val="3599595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a:t>
            </a:fld>
            <a:endParaRPr lang="en-US"/>
          </a:p>
        </p:txBody>
      </p:sp>
    </p:spTree>
    <p:extLst>
      <p:ext uri="{BB962C8B-B14F-4D97-AF65-F5344CB8AC3E}">
        <p14:creationId xmlns:p14="http://schemas.microsoft.com/office/powerpoint/2010/main" val="2220882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a:t>
            </a:fld>
            <a:endParaRPr lang="en-US"/>
          </a:p>
        </p:txBody>
      </p:sp>
    </p:spTree>
    <p:extLst>
      <p:ext uri="{BB962C8B-B14F-4D97-AF65-F5344CB8AC3E}">
        <p14:creationId xmlns:p14="http://schemas.microsoft.com/office/powerpoint/2010/main" val="3207938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a:t>
            </a:fld>
            <a:endParaRPr lang="en-US"/>
          </a:p>
        </p:txBody>
      </p:sp>
    </p:spTree>
    <p:extLst>
      <p:ext uri="{BB962C8B-B14F-4D97-AF65-F5344CB8AC3E}">
        <p14:creationId xmlns:p14="http://schemas.microsoft.com/office/powerpoint/2010/main" val="3619311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a:t>
            </a:fld>
            <a:endParaRPr lang="en-US"/>
          </a:p>
        </p:txBody>
      </p:sp>
    </p:spTree>
    <p:extLst>
      <p:ext uri="{BB962C8B-B14F-4D97-AF65-F5344CB8AC3E}">
        <p14:creationId xmlns:p14="http://schemas.microsoft.com/office/powerpoint/2010/main" val="487817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a:t>
            </a:fld>
            <a:endParaRPr lang="en-US"/>
          </a:p>
        </p:txBody>
      </p:sp>
    </p:spTree>
    <p:extLst>
      <p:ext uri="{BB962C8B-B14F-4D97-AF65-F5344CB8AC3E}">
        <p14:creationId xmlns:p14="http://schemas.microsoft.com/office/powerpoint/2010/main" val="142923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a:t>
            </a:fld>
            <a:endParaRPr lang="en-US"/>
          </a:p>
        </p:txBody>
      </p:sp>
    </p:spTree>
    <p:extLst>
      <p:ext uri="{BB962C8B-B14F-4D97-AF65-F5344CB8AC3E}">
        <p14:creationId xmlns:p14="http://schemas.microsoft.com/office/powerpoint/2010/main" val="25316608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a:t>
            </a:fld>
            <a:endParaRPr lang="en-US"/>
          </a:p>
        </p:txBody>
      </p:sp>
    </p:spTree>
    <p:extLst>
      <p:ext uri="{BB962C8B-B14F-4D97-AF65-F5344CB8AC3E}">
        <p14:creationId xmlns:p14="http://schemas.microsoft.com/office/powerpoint/2010/main" val="3748861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9F05A7-38E7-4D3D-AE46-5DCFFBCA9605}" type="slidenum">
              <a:rPr lang="en-US" smtClean="0"/>
              <a:t>3</a:t>
            </a:fld>
            <a:endParaRPr lang="en-US"/>
          </a:p>
        </p:txBody>
      </p:sp>
    </p:spTree>
    <p:extLst>
      <p:ext uri="{BB962C8B-B14F-4D97-AF65-F5344CB8AC3E}">
        <p14:creationId xmlns:p14="http://schemas.microsoft.com/office/powerpoint/2010/main" val="34268517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a:t>
            </a:fld>
            <a:endParaRPr lang="en-US"/>
          </a:p>
        </p:txBody>
      </p:sp>
    </p:spTree>
    <p:extLst>
      <p:ext uri="{BB962C8B-B14F-4D97-AF65-F5344CB8AC3E}">
        <p14:creationId xmlns:p14="http://schemas.microsoft.com/office/powerpoint/2010/main" val="15450947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a:t>
            </a:fld>
            <a:endParaRPr lang="en-US"/>
          </a:p>
        </p:txBody>
      </p:sp>
    </p:spTree>
    <p:extLst>
      <p:ext uri="{BB962C8B-B14F-4D97-AF65-F5344CB8AC3E}">
        <p14:creationId xmlns:p14="http://schemas.microsoft.com/office/powerpoint/2010/main" val="33208881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a:t>
            </a:fld>
            <a:endParaRPr lang="en-US"/>
          </a:p>
        </p:txBody>
      </p:sp>
    </p:spTree>
    <p:extLst>
      <p:ext uri="{BB962C8B-B14F-4D97-AF65-F5344CB8AC3E}">
        <p14:creationId xmlns:p14="http://schemas.microsoft.com/office/powerpoint/2010/main" val="16390137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a:t>
            </a:fld>
            <a:endParaRPr lang="en-US"/>
          </a:p>
        </p:txBody>
      </p:sp>
    </p:spTree>
    <p:extLst>
      <p:ext uri="{BB962C8B-B14F-4D97-AF65-F5344CB8AC3E}">
        <p14:creationId xmlns:p14="http://schemas.microsoft.com/office/powerpoint/2010/main" val="34422506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a:t>
            </a:fld>
            <a:endParaRPr lang="en-US"/>
          </a:p>
        </p:txBody>
      </p:sp>
    </p:spTree>
    <p:extLst>
      <p:ext uri="{BB962C8B-B14F-4D97-AF65-F5344CB8AC3E}">
        <p14:creationId xmlns:p14="http://schemas.microsoft.com/office/powerpoint/2010/main" val="2594742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a:t>
            </a:fld>
            <a:endParaRPr lang="en-US"/>
          </a:p>
        </p:txBody>
      </p:sp>
    </p:spTree>
    <p:extLst>
      <p:ext uri="{BB962C8B-B14F-4D97-AF65-F5344CB8AC3E}">
        <p14:creationId xmlns:p14="http://schemas.microsoft.com/office/powerpoint/2010/main" val="31840464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a:t>
            </a:fld>
            <a:endParaRPr lang="en-US"/>
          </a:p>
        </p:txBody>
      </p:sp>
    </p:spTree>
    <p:extLst>
      <p:ext uri="{BB962C8B-B14F-4D97-AF65-F5344CB8AC3E}">
        <p14:creationId xmlns:p14="http://schemas.microsoft.com/office/powerpoint/2010/main" val="9764299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a:t>
            </a:fld>
            <a:endParaRPr lang="en-US"/>
          </a:p>
        </p:txBody>
      </p:sp>
    </p:spTree>
    <p:extLst>
      <p:ext uri="{BB962C8B-B14F-4D97-AF65-F5344CB8AC3E}">
        <p14:creationId xmlns:p14="http://schemas.microsoft.com/office/powerpoint/2010/main" val="30472139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92</a:t>
            </a:fld>
            <a:endParaRPr lang="en-US"/>
          </a:p>
        </p:txBody>
      </p:sp>
    </p:spTree>
    <p:extLst>
      <p:ext uri="{BB962C8B-B14F-4D97-AF65-F5344CB8AC3E}">
        <p14:creationId xmlns:p14="http://schemas.microsoft.com/office/powerpoint/2010/main" val="33938010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93</a:t>
            </a:fld>
            <a:endParaRPr lang="en-US"/>
          </a:p>
        </p:txBody>
      </p:sp>
    </p:spTree>
    <p:extLst>
      <p:ext uri="{BB962C8B-B14F-4D97-AF65-F5344CB8AC3E}">
        <p14:creationId xmlns:p14="http://schemas.microsoft.com/office/powerpoint/2010/main" val="112889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4: Relational Databases</a:t>
            </a:r>
          </a:p>
        </p:txBody>
      </p:sp>
      <p:sp>
        <p:nvSpPr>
          <p:cNvPr id="5" name="Rectangle 3"/>
          <p:cNvSpPr>
            <a:spLocks noGrp="1" noChangeArrowheads="1"/>
          </p:cNvSpPr>
          <p:nvPr>
            <p:ph type="dt" idx="1"/>
          </p:nvPr>
        </p:nvSpPr>
        <p:spPr>
          <a:ln/>
        </p:spPr>
        <p:txBody>
          <a:bodyPr/>
          <a:lstStyle/>
          <a:p>
            <a:fld id="{5DB51E74-594B-42DF-B95F-9BDD74C06545}" type="datetime1">
              <a:rPr lang="en-US" altLang="en-US"/>
              <a:pPr/>
              <a:t>2/2/2016</a:t>
            </a:fld>
            <a:endParaRPr lang="en-US" altLang="en-US"/>
          </a:p>
        </p:txBody>
      </p:sp>
      <p:sp>
        <p:nvSpPr>
          <p:cNvPr id="6" name="Rectangle 4"/>
          <p:cNvSpPr>
            <a:spLocks noGrp="1" noChangeArrowheads="1"/>
          </p:cNvSpPr>
          <p:nvPr>
            <p:ph type="ftr" sz="quarter" idx="4"/>
          </p:nvPr>
        </p:nvSpPr>
        <p:spPr>
          <a:ln/>
        </p:spPr>
        <p:txBody>
          <a:bodyPr/>
          <a:lstStyle/>
          <a:p>
            <a:r>
              <a:rPr lang="en-US" altLang="en-US"/>
              <a:t>Dr. Fred Barbee</a:t>
            </a:r>
          </a:p>
        </p:txBody>
      </p:sp>
      <p:sp>
        <p:nvSpPr>
          <p:cNvPr id="7" name="Rectangle 5"/>
          <p:cNvSpPr>
            <a:spLocks noGrp="1" noChangeArrowheads="1"/>
          </p:cNvSpPr>
          <p:nvPr>
            <p:ph type="sldNum" sz="quarter" idx="5"/>
          </p:nvPr>
        </p:nvSpPr>
        <p:spPr>
          <a:ln/>
        </p:spPr>
        <p:txBody>
          <a:bodyPr/>
          <a:lstStyle/>
          <a:p>
            <a:fld id="{41230932-B8CC-4E04-A2D4-B42FC2FC9493}" type="slidenum">
              <a:rPr lang="en-US" altLang="en-US"/>
              <a:pPr/>
              <a:t>5</a:t>
            </a:fld>
            <a:endParaRPr lang="en-US" altLang="en-US"/>
          </a:p>
        </p:txBody>
      </p:sp>
      <p:sp>
        <p:nvSpPr>
          <p:cNvPr id="1280002" name="Rectangle 2"/>
          <p:cNvSpPr>
            <a:spLocks noGrp="1" noRot="1" noChangeAspect="1" noChangeArrowheads="1" noTextEdit="1"/>
          </p:cNvSpPr>
          <p:nvPr>
            <p:ph type="sldImg"/>
          </p:nvPr>
        </p:nvSpPr>
        <p:spPr>
          <a:ln cap="flat"/>
        </p:spPr>
      </p:sp>
      <p:sp>
        <p:nvSpPr>
          <p:cNvPr id="1280003" name="Rectangle 3"/>
          <p:cNvSpPr>
            <a:spLocks noGrp="1" noChangeArrowheads="1"/>
          </p:cNvSpPr>
          <p:nvPr>
            <p:ph type="body" idx="1"/>
          </p:nvPr>
        </p:nvSpPr>
        <p:spPr>
          <a:xfrm>
            <a:off x="914400" y="4341813"/>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Tree>
    <p:extLst>
      <p:ext uri="{BB962C8B-B14F-4D97-AF65-F5344CB8AC3E}">
        <p14:creationId xmlns:p14="http://schemas.microsoft.com/office/powerpoint/2010/main" val="30730776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94</a:t>
            </a:fld>
            <a:endParaRPr lang="en-US"/>
          </a:p>
        </p:txBody>
      </p:sp>
    </p:spTree>
    <p:extLst>
      <p:ext uri="{BB962C8B-B14F-4D97-AF65-F5344CB8AC3E}">
        <p14:creationId xmlns:p14="http://schemas.microsoft.com/office/powerpoint/2010/main" val="16850348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a:t>
            </a:fld>
            <a:endParaRPr lang="en-US"/>
          </a:p>
        </p:txBody>
      </p:sp>
    </p:spTree>
    <p:extLst>
      <p:ext uri="{BB962C8B-B14F-4D97-AF65-F5344CB8AC3E}">
        <p14:creationId xmlns:p14="http://schemas.microsoft.com/office/powerpoint/2010/main" val="22934706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a:t>
            </a:fld>
            <a:endParaRPr lang="en-US"/>
          </a:p>
        </p:txBody>
      </p:sp>
    </p:spTree>
    <p:extLst>
      <p:ext uri="{BB962C8B-B14F-4D97-AF65-F5344CB8AC3E}">
        <p14:creationId xmlns:p14="http://schemas.microsoft.com/office/powerpoint/2010/main" val="12852888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97</a:t>
            </a:fld>
            <a:endParaRPr lang="en-US"/>
          </a:p>
        </p:txBody>
      </p:sp>
    </p:spTree>
    <p:extLst>
      <p:ext uri="{BB962C8B-B14F-4D97-AF65-F5344CB8AC3E}">
        <p14:creationId xmlns:p14="http://schemas.microsoft.com/office/powerpoint/2010/main" val="11810316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E3A77738-359A-466A-B01A-AE7A83BBE840}" type="slidenum">
              <a:rPr lang="en-US" smtClean="0">
                <a:solidFill>
                  <a:prstClr val="black"/>
                </a:solidFill>
              </a:rPr>
              <a:pPr/>
              <a:t>91</a:t>
            </a:fld>
            <a:endParaRPr lang="en-US">
              <a:solidFill>
                <a:prstClr val="black"/>
              </a:solidFill>
            </a:endParaRPr>
          </a:p>
        </p:txBody>
      </p:sp>
    </p:spTree>
    <p:extLst>
      <p:ext uri="{BB962C8B-B14F-4D97-AF65-F5344CB8AC3E}">
        <p14:creationId xmlns:p14="http://schemas.microsoft.com/office/powerpoint/2010/main" val="3414773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E3A77738-359A-466A-B01A-AE7A83BBE840}" type="slidenum">
              <a:rPr lang="en-US" smtClean="0">
                <a:solidFill>
                  <a:prstClr val="black"/>
                </a:solidFill>
              </a:rPr>
              <a:pPr/>
              <a:t>92</a:t>
            </a:fld>
            <a:endParaRPr lang="en-US">
              <a:solidFill>
                <a:prstClr val="black"/>
              </a:solidFill>
            </a:endParaRPr>
          </a:p>
        </p:txBody>
      </p:sp>
    </p:spTree>
    <p:extLst>
      <p:ext uri="{BB962C8B-B14F-4D97-AF65-F5344CB8AC3E}">
        <p14:creationId xmlns:p14="http://schemas.microsoft.com/office/powerpoint/2010/main" val="41750951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E3A77738-359A-466A-B01A-AE7A83BBE840}" type="slidenum">
              <a:rPr lang="en-US" smtClean="0">
                <a:solidFill>
                  <a:prstClr val="black"/>
                </a:solidFill>
              </a:rPr>
              <a:pPr/>
              <a:t>93</a:t>
            </a:fld>
            <a:endParaRPr lang="en-US">
              <a:solidFill>
                <a:prstClr val="black"/>
              </a:solidFill>
            </a:endParaRPr>
          </a:p>
        </p:txBody>
      </p:sp>
    </p:spTree>
    <p:extLst>
      <p:ext uri="{BB962C8B-B14F-4D97-AF65-F5344CB8AC3E}">
        <p14:creationId xmlns:p14="http://schemas.microsoft.com/office/powerpoint/2010/main" val="1609988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E3A77738-359A-466A-B01A-AE7A83BBE840}" type="slidenum">
              <a:rPr lang="en-US" smtClean="0">
                <a:solidFill>
                  <a:prstClr val="black"/>
                </a:solidFill>
              </a:rPr>
              <a:pPr/>
              <a:t>94</a:t>
            </a:fld>
            <a:endParaRPr lang="en-US">
              <a:solidFill>
                <a:prstClr val="black"/>
              </a:solidFill>
            </a:endParaRPr>
          </a:p>
        </p:txBody>
      </p:sp>
    </p:spTree>
    <p:extLst>
      <p:ext uri="{BB962C8B-B14F-4D97-AF65-F5344CB8AC3E}">
        <p14:creationId xmlns:p14="http://schemas.microsoft.com/office/powerpoint/2010/main" val="11770472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E3A77738-359A-466A-B01A-AE7A83BBE840}" type="slidenum">
              <a:rPr lang="en-US" smtClean="0">
                <a:solidFill>
                  <a:prstClr val="black"/>
                </a:solidFill>
              </a:rPr>
              <a:pPr/>
              <a:t>95</a:t>
            </a:fld>
            <a:endParaRPr lang="en-US">
              <a:solidFill>
                <a:prstClr val="black"/>
              </a:solidFill>
            </a:endParaRPr>
          </a:p>
        </p:txBody>
      </p:sp>
    </p:spTree>
    <p:extLst>
      <p:ext uri="{BB962C8B-B14F-4D97-AF65-F5344CB8AC3E}">
        <p14:creationId xmlns:p14="http://schemas.microsoft.com/office/powerpoint/2010/main" val="31011120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E3A77738-359A-466A-B01A-AE7A83BBE840}" type="slidenum">
              <a:rPr lang="en-US" smtClean="0">
                <a:solidFill>
                  <a:prstClr val="black"/>
                </a:solidFill>
              </a:rPr>
              <a:pPr/>
              <a:t>96</a:t>
            </a:fld>
            <a:endParaRPr lang="en-US">
              <a:solidFill>
                <a:prstClr val="black"/>
              </a:solidFill>
            </a:endParaRPr>
          </a:p>
        </p:txBody>
      </p:sp>
    </p:spTree>
    <p:extLst>
      <p:ext uri="{BB962C8B-B14F-4D97-AF65-F5344CB8AC3E}">
        <p14:creationId xmlns:p14="http://schemas.microsoft.com/office/powerpoint/2010/main" val="3489266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4: Relational Databases</a:t>
            </a:r>
          </a:p>
        </p:txBody>
      </p:sp>
      <p:sp>
        <p:nvSpPr>
          <p:cNvPr id="5" name="Rectangle 3"/>
          <p:cNvSpPr>
            <a:spLocks noGrp="1" noChangeArrowheads="1"/>
          </p:cNvSpPr>
          <p:nvPr>
            <p:ph type="dt" idx="1"/>
          </p:nvPr>
        </p:nvSpPr>
        <p:spPr>
          <a:ln/>
        </p:spPr>
        <p:txBody>
          <a:bodyPr/>
          <a:lstStyle/>
          <a:p>
            <a:fld id="{0E95DFB7-5403-4AED-AD69-F8CBB0904EFC}" type="datetime1">
              <a:rPr lang="en-US" altLang="en-US"/>
              <a:pPr/>
              <a:t>2/2/2016</a:t>
            </a:fld>
            <a:endParaRPr lang="en-US" altLang="en-US"/>
          </a:p>
        </p:txBody>
      </p:sp>
      <p:sp>
        <p:nvSpPr>
          <p:cNvPr id="6" name="Rectangle 4"/>
          <p:cNvSpPr>
            <a:spLocks noGrp="1" noChangeArrowheads="1"/>
          </p:cNvSpPr>
          <p:nvPr>
            <p:ph type="ftr" sz="quarter" idx="4"/>
          </p:nvPr>
        </p:nvSpPr>
        <p:spPr>
          <a:ln/>
        </p:spPr>
        <p:txBody>
          <a:bodyPr/>
          <a:lstStyle/>
          <a:p>
            <a:r>
              <a:rPr lang="en-US" altLang="en-US"/>
              <a:t>Dr. Fred Barbee</a:t>
            </a:r>
          </a:p>
        </p:txBody>
      </p:sp>
      <p:sp>
        <p:nvSpPr>
          <p:cNvPr id="7" name="Rectangle 5"/>
          <p:cNvSpPr>
            <a:spLocks noGrp="1" noChangeArrowheads="1"/>
          </p:cNvSpPr>
          <p:nvPr>
            <p:ph type="sldNum" sz="quarter" idx="5"/>
          </p:nvPr>
        </p:nvSpPr>
        <p:spPr>
          <a:ln/>
        </p:spPr>
        <p:txBody>
          <a:bodyPr/>
          <a:lstStyle/>
          <a:p>
            <a:fld id="{0BA7DA4F-52C0-43F6-8027-3E40E8B134C9}" type="slidenum">
              <a:rPr lang="en-US" altLang="en-US"/>
              <a:pPr/>
              <a:t>6</a:t>
            </a:fld>
            <a:endParaRPr lang="en-US" altLang="en-US"/>
          </a:p>
        </p:txBody>
      </p:sp>
      <p:sp>
        <p:nvSpPr>
          <p:cNvPr id="1282050" name="Rectangle 2"/>
          <p:cNvSpPr>
            <a:spLocks noGrp="1" noRot="1" noChangeAspect="1" noChangeArrowheads="1" noTextEdit="1"/>
          </p:cNvSpPr>
          <p:nvPr>
            <p:ph type="sldImg"/>
          </p:nvPr>
        </p:nvSpPr>
        <p:spPr>
          <a:ln cap="flat"/>
        </p:spPr>
      </p:sp>
      <p:sp>
        <p:nvSpPr>
          <p:cNvPr id="1282051" name="Rectangle 3"/>
          <p:cNvSpPr>
            <a:spLocks noGrp="1" noChangeArrowheads="1"/>
          </p:cNvSpPr>
          <p:nvPr>
            <p:ph type="body" idx="1"/>
          </p:nvPr>
        </p:nvSpPr>
        <p:spPr>
          <a:xfrm>
            <a:off x="914400" y="4341813"/>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Tree>
    <p:extLst>
      <p:ext uri="{BB962C8B-B14F-4D97-AF65-F5344CB8AC3E}">
        <p14:creationId xmlns:p14="http://schemas.microsoft.com/office/powerpoint/2010/main" val="39749424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t>Get any physical assets together, print-outs, order sheets, filing cabinets, and of course, people. It's going to help you figure out what data you need to keep track of. Next, do you have an existing database even if one isn't really worthy of the name? It could be in a desktop application, it could be in a set of spreadsheets. If so, what's wrong with it? What's right with it? Don't just make the assumption that you'll take everything you have as gospel and import it all into the new database. You might need to do that, but take the opportunity to fix any problems that you have, so you're not just recreating the same problems in your brand new database schema. So, understanding what you already have is essential before you can answer the first real question when designing a database. Which is, what entities do you have?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3A77738-359A-466A-B01A-AE7A83BBE840}" type="slidenum">
              <a:rPr lang="en-US" smtClean="0">
                <a:solidFill>
                  <a:prstClr val="black"/>
                </a:solidFill>
              </a:rPr>
              <a:pPr/>
              <a:t>97</a:t>
            </a:fld>
            <a:endParaRPr lang="en-US">
              <a:solidFill>
                <a:prstClr val="black"/>
              </a:solidFill>
            </a:endParaRPr>
          </a:p>
        </p:txBody>
      </p:sp>
    </p:spTree>
    <p:extLst>
      <p:ext uri="{BB962C8B-B14F-4D97-AF65-F5344CB8AC3E}">
        <p14:creationId xmlns:p14="http://schemas.microsoft.com/office/powerpoint/2010/main" val="11902325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We know that the relational database consists of one or more tables.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Tables are the basic building block of a relational database, and you will create separate tables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each entity, that is each object or each thing that needs to be represented in the database.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I'm using the word entity here just to keep things a little loose and abstract.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We're trying to identify what entities we naturally have, rather than just directly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asking, what tables do I need to go and make?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Some of your entities might represent things that exist in the real world, Customer, Product,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Employee, a Patient, an Asset, but others could be more abstract, a Blog entry, a Category, a Comment, an Appointment.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sidebar, there is some debate about whether to use plural or singular nouns when naming your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entities or tables. Is it a Customer entity or a Customer's entity?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Now I'm strongly in preference for singular nouns for your tables.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That also seems more natural when you describe your entities that way, but I have certainly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encountered databases where every table was named </a:t>
            </a:r>
            <a:r>
              <a:rPr lang="en-US" sz="1200" kern="1200" dirty="0" err="1">
                <a:solidFill>
                  <a:schemeClr val="tx1"/>
                </a:solidFill>
                <a:effectLst/>
                <a:latin typeface="+mn-lt"/>
                <a:ea typeface="+mn-ea"/>
                <a:cs typeface="+mn-cs"/>
              </a:rPr>
              <a:t>plurally</a:t>
            </a:r>
            <a:r>
              <a:rPr lang="en-US" sz="1200" kern="1200" dirty="0">
                <a:solidFill>
                  <a:schemeClr val="tx1"/>
                </a:solidFill>
                <a:effectLst/>
                <a:latin typeface="+mn-lt"/>
                <a:ea typeface="+mn-ea"/>
                <a:cs typeface="+mn-cs"/>
              </a:rPr>
              <a:t>, a Customer's table an Order's table.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It's not a big deal, but I'd strongly suggest to pick one or the other, don't mix them.</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you're on the fence about it, pick singular. So, sidebar over and back to it.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Right now, we want nothing more than just to pick the most useful words.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We're not yet worried about exactly what data to store for each one.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That will come later, but one word of warning.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Take care if you've already done or are doing a similar kind of process for your application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itself, and you're working in an object oriented language, because you often ask similar kinds of questions.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What exists in this application?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You might even be writing use cases, and going through and picking out all the nouns.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Sure, there is some crossover in, for example, a sales application I am likely to have both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 order table defined in my database and an order class defined in my application,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it is different.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the relational database, we are concerned about the data that needs to be saved.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Our focus is not on things like methods and behavior, or inheritance, polymorphism, like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might be in an object oriented language.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we're concerned here just about our entities, and we will be concerned about relationships between those entities.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3A77738-359A-466A-B01A-AE7A83BBE840}" type="slidenum">
              <a:rPr lang="en-US" smtClean="0">
                <a:solidFill>
                  <a:prstClr val="black"/>
                </a:solidFill>
              </a:rPr>
              <a:pPr/>
              <a:t>102</a:t>
            </a:fld>
            <a:endParaRPr lang="en-US">
              <a:solidFill>
                <a:prstClr val="black"/>
              </a:solidFill>
            </a:endParaRPr>
          </a:p>
        </p:txBody>
      </p:sp>
    </p:spTree>
    <p:extLst>
      <p:ext uri="{BB962C8B-B14F-4D97-AF65-F5344CB8AC3E}">
        <p14:creationId xmlns:p14="http://schemas.microsoft.com/office/powerpoint/2010/main" val="39338887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Relationships like the fact that our customer places an order then an order contains order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items that refer to specific products whether the Paycheck is for a specific employee who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belongs to a particular department.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fact, the stage of the process determining your early design is often referred to as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Entity Relationship or ER modeling.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It's a complex sounding term that at heart really isn't that bad, it's boxes with lines drawn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between them, or it can be done very formally with a lot of specific connector lines,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that's overkill right now.</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One thing you might commonly see is the diamond boxes being used to describe the relationships,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right now our focus is to take the first spin at our entities, which will become our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tables and sketch out the vague relationships between them.</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We'll describe exactly what those relationships are a little later, whether they're one-to-many, one-to-one, many-to-many.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Right now, it's simply enough to show they exist.</a:t>
            </a:r>
          </a:p>
        </p:txBody>
      </p:sp>
      <p:sp>
        <p:nvSpPr>
          <p:cNvPr id="4" name="Slide Number Placeholder 3"/>
          <p:cNvSpPr>
            <a:spLocks noGrp="1"/>
          </p:cNvSpPr>
          <p:nvPr>
            <p:ph type="sldNum" sz="quarter" idx="10"/>
          </p:nvPr>
        </p:nvSpPr>
        <p:spPr/>
        <p:txBody>
          <a:bodyPr/>
          <a:lstStyle/>
          <a:p>
            <a:fld id="{E3A77738-359A-466A-B01A-AE7A83BBE840}" type="slidenum">
              <a:rPr lang="en-US" smtClean="0">
                <a:solidFill>
                  <a:prstClr val="black"/>
                </a:solidFill>
              </a:rPr>
              <a:pPr/>
              <a:t>103</a:t>
            </a:fld>
            <a:endParaRPr lang="en-US">
              <a:solidFill>
                <a:prstClr val="black"/>
              </a:solidFill>
            </a:endParaRPr>
          </a:p>
        </p:txBody>
      </p:sp>
    </p:spTree>
    <p:extLst>
      <p:ext uri="{BB962C8B-B14F-4D97-AF65-F5344CB8AC3E}">
        <p14:creationId xmlns:p14="http://schemas.microsoft.com/office/powerpoint/2010/main" val="13197064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E3A77738-359A-466A-B01A-AE7A83BBE840}" type="slidenum">
              <a:rPr lang="en-US" smtClean="0">
                <a:solidFill>
                  <a:prstClr val="black"/>
                </a:solidFill>
              </a:rPr>
              <a:pPr/>
              <a:t>104</a:t>
            </a:fld>
            <a:endParaRPr lang="en-US">
              <a:solidFill>
                <a:prstClr val="black"/>
              </a:solidFill>
            </a:endParaRPr>
          </a:p>
        </p:txBody>
      </p:sp>
    </p:spTree>
    <p:extLst>
      <p:ext uri="{BB962C8B-B14F-4D97-AF65-F5344CB8AC3E}">
        <p14:creationId xmlns:p14="http://schemas.microsoft.com/office/powerpoint/2010/main" val="3186441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E3A77738-359A-466A-B01A-AE7A83BBE840}" type="slidenum">
              <a:rPr lang="en-US" smtClean="0">
                <a:solidFill>
                  <a:prstClr val="black"/>
                </a:solidFill>
              </a:rPr>
              <a:pPr/>
              <a:t>105</a:t>
            </a:fld>
            <a:endParaRPr lang="en-US">
              <a:solidFill>
                <a:prstClr val="black"/>
              </a:solidFill>
            </a:endParaRPr>
          </a:p>
        </p:txBody>
      </p:sp>
    </p:spTree>
    <p:extLst>
      <p:ext uri="{BB962C8B-B14F-4D97-AF65-F5344CB8AC3E}">
        <p14:creationId xmlns:p14="http://schemas.microsoft.com/office/powerpoint/2010/main" val="28187608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E3A77738-359A-466A-B01A-AE7A83BBE840}" type="slidenum">
              <a:rPr lang="en-US" smtClean="0">
                <a:solidFill>
                  <a:prstClr val="black"/>
                </a:solidFill>
              </a:rPr>
              <a:pPr/>
              <a:t>106</a:t>
            </a:fld>
            <a:endParaRPr lang="en-US">
              <a:solidFill>
                <a:prstClr val="black"/>
              </a:solidFill>
            </a:endParaRPr>
          </a:p>
        </p:txBody>
      </p:sp>
    </p:spTree>
    <p:extLst>
      <p:ext uri="{BB962C8B-B14F-4D97-AF65-F5344CB8AC3E}">
        <p14:creationId xmlns:p14="http://schemas.microsoft.com/office/powerpoint/2010/main" val="29033205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E3A77738-359A-466A-B01A-AE7A83BBE840}" type="slidenum">
              <a:rPr lang="en-US" smtClean="0">
                <a:solidFill>
                  <a:prstClr val="black"/>
                </a:solidFill>
              </a:rPr>
              <a:pPr/>
              <a:t>107</a:t>
            </a:fld>
            <a:endParaRPr lang="en-US">
              <a:solidFill>
                <a:prstClr val="black"/>
              </a:solidFill>
            </a:endParaRPr>
          </a:p>
        </p:txBody>
      </p:sp>
    </p:spTree>
    <p:extLst>
      <p:ext uri="{BB962C8B-B14F-4D97-AF65-F5344CB8AC3E}">
        <p14:creationId xmlns:p14="http://schemas.microsoft.com/office/powerpoint/2010/main" val="22167789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E3A77738-359A-466A-B01A-AE7A83BBE840}" type="slidenum">
              <a:rPr lang="en-US" smtClean="0">
                <a:solidFill>
                  <a:prstClr val="black"/>
                </a:solidFill>
              </a:rPr>
              <a:pPr/>
              <a:t>108</a:t>
            </a:fld>
            <a:endParaRPr lang="en-US">
              <a:solidFill>
                <a:prstClr val="black"/>
              </a:solidFill>
            </a:endParaRPr>
          </a:p>
        </p:txBody>
      </p:sp>
    </p:spTree>
    <p:extLst>
      <p:ext uri="{BB962C8B-B14F-4D97-AF65-F5344CB8AC3E}">
        <p14:creationId xmlns:p14="http://schemas.microsoft.com/office/powerpoint/2010/main" val="27579899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E3A77738-359A-466A-B01A-AE7A83BBE840}" type="slidenum">
              <a:rPr lang="en-US" smtClean="0">
                <a:solidFill>
                  <a:prstClr val="black"/>
                </a:solidFill>
              </a:rPr>
              <a:pPr/>
              <a:t>109</a:t>
            </a:fld>
            <a:endParaRPr lang="en-US">
              <a:solidFill>
                <a:prstClr val="black"/>
              </a:solidFill>
            </a:endParaRPr>
          </a:p>
        </p:txBody>
      </p:sp>
    </p:spTree>
    <p:extLst>
      <p:ext uri="{BB962C8B-B14F-4D97-AF65-F5344CB8AC3E}">
        <p14:creationId xmlns:p14="http://schemas.microsoft.com/office/powerpoint/2010/main" val="24919057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Now, with some data types, things like character or text data, you can also specify if it should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 a fixed length or a variable length.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 might specify it here, for example, that my state should be limited to just two characters.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really, this all comes down to you knowing what each piece of data should be.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if you've got some character data is it going to represent a </a:t>
            </a:r>
            <a:r>
              <a:rPr lang="en-US" sz="1200" kern="1200" dirty="0" err="1">
                <a:solidFill>
                  <a:schemeClr val="tx1"/>
                </a:solidFill>
                <a:effectLst/>
                <a:latin typeface="+mn-lt"/>
                <a:ea typeface="+mn-ea"/>
                <a:cs typeface="+mn-cs"/>
              </a:rPr>
              <a:t>FirstName</a:t>
            </a:r>
            <a:r>
              <a:rPr lang="en-US" sz="1200" kern="1200" dirty="0">
                <a:solidFill>
                  <a:schemeClr val="tx1"/>
                </a:solidFill>
                <a:effectLst/>
                <a:latin typeface="+mn-lt"/>
                <a:ea typeface="+mn-ea"/>
                <a:cs typeface="+mn-cs"/>
              </a:rPr>
              <a:t> or might 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represent the content of a 1,000-page manuscript?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idea here is that you want to use a column definition that's as small as possible but no smaller.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Fixed lengths are more efficient.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as you might imagine, they're just not all about flexible.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you try and store a 15-character name in a column only defined as 12-characters, you'll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just lose the last three characters.</a:t>
            </a:r>
            <a:r>
              <a:rPr lang="en-US" sz="1200" kern="1200" baseline="0" dirty="0">
                <a:solidFill>
                  <a:schemeClr val="tx1"/>
                </a:solidFill>
                <a:effectLst/>
                <a:latin typeface="+mn-lt"/>
                <a:ea typeface="+mn-ea"/>
                <a:cs typeface="+mn-cs"/>
              </a:rPr>
              <a:t> </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will also find that many database systems have different options for storing ASCII text and Unicode text.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if you know you're storing international text, big five languages and so on, you'll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need to pick a Unicode character format.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even though Unicode does take up more space, I tend to default the Unicode format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unless I absolutely know I won't need them.</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then there's the option of storing binary data, a photo, a video, audio, a document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where you typically have a binary type.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Now some databases have specific methods for dealing with very large binary objects, gigabytes of binary files.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You may hear these data types referred to as Binary Large Objects or BLOBs.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Now likewise, large amount of text can be managed differently as Character Large Objects or CLOBs.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3A77738-359A-466A-B01A-AE7A83BBE840}" type="slidenum">
              <a:rPr lang="en-US" smtClean="0">
                <a:solidFill>
                  <a:prstClr val="black"/>
                </a:solidFill>
              </a:rPr>
              <a:pPr/>
              <a:t>110</a:t>
            </a:fld>
            <a:endParaRPr lang="en-US">
              <a:solidFill>
                <a:prstClr val="black"/>
              </a:solidFill>
            </a:endParaRPr>
          </a:p>
        </p:txBody>
      </p:sp>
    </p:spTree>
    <p:extLst>
      <p:ext uri="{BB962C8B-B14F-4D97-AF65-F5344CB8AC3E}">
        <p14:creationId xmlns:p14="http://schemas.microsoft.com/office/powerpoint/2010/main" val="3281536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4: Relational Databases</a:t>
            </a:r>
          </a:p>
        </p:txBody>
      </p:sp>
      <p:sp>
        <p:nvSpPr>
          <p:cNvPr id="5" name="Rectangle 3"/>
          <p:cNvSpPr>
            <a:spLocks noGrp="1" noChangeArrowheads="1"/>
          </p:cNvSpPr>
          <p:nvPr>
            <p:ph type="dt" idx="1"/>
          </p:nvPr>
        </p:nvSpPr>
        <p:spPr>
          <a:ln/>
        </p:spPr>
        <p:txBody>
          <a:bodyPr/>
          <a:lstStyle/>
          <a:p>
            <a:fld id="{483D1E00-EF1A-4FE4-BC56-CCEF611B319B}" type="datetime1">
              <a:rPr lang="en-US" altLang="en-US"/>
              <a:pPr/>
              <a:t>2/2/2016</a:t>
            </a:fld>
            <a:endParaRPr lang="en-US" altLang="en-US"/>
          </a:p>
        </p:txBody>
      </p:sp>
      <p:sp>
        <p:nvSpPr>
          <p:cNvPr id="6" name="Rectangle 4"/>
          <p:cNvSpPr>
            <a:spLocks noGrp="1" noChangeArrowheads="1"/>
          </p:cNvSpPr>
          <p:nvPr>
            <p:ph type="ftr" sz="quarter" idx="4"/>
          </p:nvPr>
        </p:nvSpPr>
        <p:spPr>
          <a:ln/>
        </p:spPr>
        <p:txBody>
          <a:bodyPr/>
          <a:lstStyle/>
          <a:p>
            <a:r>
              <a:rPr lang="en-US" altLang="en-US"/>
              <a:t>Dr. Fred Barbee</a:t>
            </a:r>
          </a:p>
        </p:txBody>
      </p:sp>
      <p:sp>
        <p:nvSpPr>
          <p:cNvPr id="7" name="Rectangle 5"/>
          <p:cNvSpPr>
            <a:spLocks noGrp="1" noChangeArrowheads="1"/>
          </p:cNvSpPr>
          <p:nvPr>
            <p:ph type="sldNum" sz="quarter" idx="5"/>
          </p:nvPr>
        </p:nvSpPr>
        <p:spPr>
          <a:ln/>
        </p:spPr>
        <p:txBody>
          <a:bodyPr/>
          <a:lstStyle/>
          <a:p>
            <a:fld id="{9B8CD3B7-EB97-4254-953B-A2F53B0DD4F9}" type="slidenum">
              <a:rPr lang="en-US" altLang="en-US"/>
              <a:pPr/>
              <a:t>7</a:t>
            </a:fld>
            <a:endParaRPr lang="en-US" altLang="en-US"/>
          </a:p>
        </p:txBody>
      </p:sp>
      <p:sp>
        <p:nvSpPr>
          <p:cNvPr id="1413122" name="Rectangle 2"/>
          <p:cNvSpPr>
            <a:spLocks noGrp="1" noRot="1" noChangeAspect="1" noChangeArrowheads="1" noTextEdit="1"/>
          </p:cNvSpPr>
          <p:nvPr>
            <p:ph type="sldImg"/>
          </p:nvPr>
        </p:nvSpPr>
        <p:spPr>
          <a:ln cap="flat"/>
        </p:spPr>
      </p:sp>
      <p:sp>
        <p:nvSpPr>
          <p:cNvPr id="1413123" name="Rectangle 3"/>
          <p:cNvSpPr>
            <a:spLocks noGrp="1" noChangeArrowheads="1"/>
          </p:cNvSpPr>
          <p:nvPr>
            <p:ph type="body" idx="1"/>
          </p:nvPr>
        </p:nvSpPr>
        <p:spPr>
          <a:xfrm>
            <a:off x="914400" y="4341813"/>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Tree>
    <p:extLst>
      <p:ext uri="{BB962C8B-B14F-4D97-AF65-F5344CB8AC3E}">
        <p14:creationId xmlns:p14="http://schemas.microsoft.com/office/powerpoint/2010/main" val="35413578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If you want to store an email address for an employee, you want to know what will always</a:t>
            </a:r>
            <a:r>
              <a:rPr lang="en-US" sz="1200" baseline="0" dirty="0"/>
              <a:t> </a:t>
            </a:r>
            <a:r>
              <a:rPr lang="en-US" sz="1200" dirty="0"/>
              <a:t>be an email address, not sometimes an email address, sometimes an inspiring quote or a</a:t>
            </a:r>
            <a:r>
              <a:rPr lang="en-US" sz="1200" baseline="0" dirty="0"/>
              <a:t> </a:t>
            </a:r>
            <a:r>
              <a:rPr lang="en-US" sz="1200" dirty="0"/>
              <a:t>date or an MP3 file or just missing entirely.</a:t>
            </a:r>
            <a:r>
              <a:rPr lang="en-US" sz="1200" baseline="0" dirty="0"/>
              <a:t> </a:t>
            </a:r>
            <a:r>
              <a:rPr lang="en-US" sz="1200" dirty="0"/>
              <a:t>What you're hoping to end up with is that for each table, each entity that you have,</a:t>
            </a:r>
            <a:r>
              <a:rPr lang="en-US" sz="1200" baseline="0" dirty="0"/>
              <a:t> </a:t>
            </a:r>
            <a:r>
              <a:rPr lang="en-US" sz="1200" dirty="0"/>
              <a:t>you have a reasonable list of the columns to create and the data allowed in each column.</a:t>
            </a:r>
            <a:r>
              <a:rPr lang="en-US" sz="1200" baseline="0" dirty="0"/>
              <a:t> </a:t>
            </a:r>
            <a:r>
              <a:rPr lang="en-US" sz="1200" dirty="0"/>
              <a:t>And defining your columns as exactly as possible, means that your database will enforce these</a:t>
            </a:r>
            <a:r>
              <a:rPr lang="en-US" sz="1200" baseline="0" dirty="0"/>
              <a:t> </a:t>
            </a:r>
            <a:r>
              <a:rPr lang="en-US" sz="1200" dirty="0"/>
              <a:t>rules on those columns, that your data will stay valid and consistent, and you won't end</a:t>
            </a:r>
            <a:r>
              <a:rPr lang="en-US" sz="1200" baseline="0" dirty="0"/>
              <a:t> </a:t>
            </a:r>
            <a:r>
              <a:rPr lang="en-US" sz="1200" dirty="0"/>
              <a:t>up with a database full of garbage.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3A77738-359A-466A-B01A-AE7A83BBE840}" type="slidenum">
              <a:rPr lang="en-US" smtClean="0">
                <a:solidFill>
                  <a:prstClr val="black"/>
                </a:solidFill>
              </a:rPr>
              <a:pPr/>
              <a:t>111</a:t>
            </a:fld>
            <a:endParaRPr lang="en-US">
              <a:solidFill>
                <a:prstClr val="black"/>
              </a:solidFill>
            </a:endParaRPr>
          </a:p>
        </p:txBody>
      </p:sp>
    </p:spTree>
    <p:extLst>
      <p:ext uri="{BB962C8B-B14F-4D97-AF65-F5344CB8AC3E}">
        <p14:creationId xmlns:p14="http://schemas.microsoft.com/office/powerpoint/2010/main" val="22998105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3A77738-359A-466A-B01A-AE7A83BBE840}" type="slidenum">
              <a:rPr lang="en-US" smtClean="0">
                <a:solidFill>
                  <a:prstClr val="black"/>
                </a:solidFill>
              </a:rPr>
              <a:pPr/>
              <a:t>112</a:t>
            </a:fld>
            <a:endParaRPr lang="en-US">
              <a:solidFill>
                <a:prstClr val="black"/>
              </a:solidFill>
            </a:endParaRPr>
          </a:p>
        </p:txBody>
      </p:sp>
    </p:spTree>
    <p:extLst>
      <p:ext uri="{BB962C8B-B14F-4D97-AF65-F5344CB8AC3E}">
        <p14:creationId xmlns:p14="http://schemas.microsoft.com/office/powerpoint/2010/main" val="16530641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3A77738-359A-466A-B01A-AE7A83BBE840}" type="slidenum">
              <a:rPr lang="en-US" smtClean="0">
                <a:solidFill>
                  <a:prstClr val="black"/>
                </a:solidFill>
              </a:rPr>
              <a:pPr/>
              <a:t>113</a:t>
            </a:fld>
            <a:endParaRPr lang="en-US">
              <a:solidFill>
                <a:prstClr val="black"/>
              </a:solidFill>
            </a:endParaRPr>
          </a:p>
        </p:txBody>
      </p:sp>
    </p:spTree>
    <p:extLst>
      <p:ext uri="{BB962C8B-B14F-4D97-AF65-F5344CB8AC3E}">
        <p14:creationId xmlns:p14="http://schemas.microsoft.com/office/powerpoint/2010/main" val="1365532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3A77738-359A-466A-B01A-AE7A83BBE840}" type="slidenum">
              <a:rPr lang="en-US" smtClean="0">
                <a:solidFill>
                  <a:prstClr val="black"/>
                </a:solidFill>
              </a:rPr>
              <a:pPr/>
              <a:t>114</a:t>
            </a:fld>
            <a:endParaRPr lang="en-US">
              <a:solidFill>
                <a:prstClr val="black"/>
              </a:solidFill>
            </a:endParaRPr>
          </a:p>
        </p:txBody>
      </p:sp>
    </p:spTree>
    <p:extLst>
      <p:ext uri="{BB962C8B-B14F-4D97-AF65-F5344CB8AC3E}">
        <p14:creationId xmlns:p14="http://schemas.microsoft.com/office/powerpoint/2010/main" val="23471225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3A77738-359A-466A-B01A-AE7A83BBE840}" type="slidenum">
              <a:rPr lang="en-US" smtClean="0">
                <a:solidFill>
                  <a:prstClr val="black"/>
                </a:solidFill>
              </a:rPr>
              <a:pPr/>
              <a:t>115</a:t>
            </a:fld>
            <a:endParaRPr lang="en-US">
              <a:solidFill>
                <a:prstClr val="black"/>
              </a:solidFill>
            </a:endParaRPr>
          </a:p>
        </p:txBody>
      </p:sp>
    </p:spTree>
    <p:extLst>
      <p:ext uri="{BB962C8B-B14F-4D97-AF65-F5344CB8AC3E}">
        <p14:creationId xmlns:p14="http://schemas.microsoft.com/office/powerpoint/2010/main" val="7194601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3A77738-359A-466A-B01A-AE7A83BBE840}" type="slidenum">
              <a:rPr lang="en-US" smtClean="0">
                <a:solidFill>
                  <a:prstClr val="black"/>
                </a:solidFill>
              </a:rPr>
              <a:pPr/>
              <a:t>116</a:t>
            </a:fld>
            <a:endParaRPr lang="en-US">
              <a:solidFill>
                <a:prstClr val="black"/>
              </a:solidFill>
            </a:endParaRPr>
          </a:p>
        </p:txBody>
      </p:sp>
    </p:spTree>
    <p:extLst>
      <p:ext uri="{BB962C8B-B14F-4D97-AF65-F5344CB8AC3E}">
        <p14:creationId xmlns:p14="http://schemas.microsoft.com/office/powerpoint/2010/main" val="4150429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4: Relational Databases</a:t>
            </a:r>
          </a:p>
        </p:txBody>
      </p:sp>
      <p:sp>
        <p:nvSpPr>
          <p:cNvPr id="5" name="Rectangle 3"/>
          <p:cNvSpPr>
            <a:spLocks noGrp="1" noChangeArrowheads="1"/>
          </p:cNvSpPr>
          <p:nvPr>
            <p:ph type="dt" idx="1"/>
          </p:nvPr>
        </p:nvSpPr>
        <p:spPr>
          <a:ln/>
        </p:spPr>
        <p:txBody>
          <a:bodyPr/>
          <a:lstStyle/>
          <a:p>
            <a:fld id="{5162FF82-EEFF-4B90-8D43-C9F0298BF705}" type="datetime1">
              <a:rPr lang="en-US" altLang="en-US"/>
              <a:pPr/>
              <a:t>2/2/2016</a:t>
            </a:fld>
            <a:endParaRPr lang="en-US" altLang="en-US"/>
          </a:p>
        </p:txBody>
      </p:sp>
      <p:sp>
        <p:nvSpPr>
          <p:cNvPr id="6" name="Rectangle 4"/>
          <p:cNvSpPr>
            <a:spLocks noGrp="1" noChangeArrowheads="1"/>
          </p:cNvSpPr>
          <p:nvPr>
            <p:ph type="ftr" sz="quarter" idx="4"/>
          </p:nvPr>
        </p:nvSpPr>
        <p:spPr>
          <a:ln/>
        </p:spPr>
        <p:txBody>
          <a:bodyPr/>
          <a:lstStyle/>
          <a:p>
            <a:r>
              <a:rPr lang="en-US" altLang="en-US"/>
              <a:t>Dr. Fred Barbee</a:t>
            </a:r>
          </a:p>
        </p:txBody>
      </p:sp>
      <p:sp>
        <p:nvSpPr>
          <p:cNvPr id="7" name="Rectangle 5"/>
          <p:cNvSpPr>
            <a:spLocks noGrp="1" noChangeArrowheads="1"/>
          </p:cNvSpPr>
          <p:nvPr>
            <p:ph type="sldNum" sz="quarter" idx="5"/>
          </p:nvPr>
        </p:nvSpPr>
        <p:spPr>
          <a:ln/>
        </p:spPr>
        <p:txBody>
          <a:bodyPr/>
          <a:lstStyle/>
          <a:p>
            <a:fld id="{F5D14F6F-DEA7-445A-9383-CF1B13765F3F}" type="slidenum">
              <a:rPr lang="en-US" altLang="en-US"/>
              <a:pPr/>
              <a:t>8</a:t>
            </a:fld>
            <a:endParaRPr lang="en-US" altLang="en-US"/>
          </a:p>
        </p:txBody>
      </p:sp>
      <p:sp>
        <p:nvSpPr>
          <p:cNvPr id="1284098" name="Rectangle 2"/>
          <p:cNvSpPr>
            <a:spLocks noGrp="1" noRot="1" noChangeAspect="1" noChangeArrowheads="1" noTextEdit="1"/>
          </p:cNvSpPr>
          <p:nvPr>
            <p:ph type="sldImg"/>
          </p:nvPr>
        </p:nvSpPr>
        <p:spPr>
          <a:ln cap="flat"/>
        </p:spPr>
      </p:sp>
      <p:sp>
        <p:nvSpPr>
          <p:cNvPr id="1284099" name="Rectangle 3"/>
          <p:cNvSpPr>
            <a:spLocks noGrp="1" noChangeArrowheads="1"/>
          </p:cNvSpPr>
          <p:nvPr>
            <p:ph type="body" idx="1"/>
          </p:nvPr>
        </p:nvSpPr>
        <p:spPr>
          <a:xfrm>
            <a:off x="914400" y="4341813"/>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Tree>
    <p:extLst>
      <p:ext uri="{BB962C8B-B14F-4D97-AF65-F5344CB8AC3E}">
        <p14:creationId xmlns:p14="http://schemas.microsoft.com/office/powerpoint/2010/main" val="4064443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4: Relational Databases</a:t>
            </a:r>
          </a:p>
        </p:txBody>
      </p:sp>
      <p:sp>
        <p:nvSpPr>
          <p:cNvPr id="5" name="Rectangle 3"/>
          <p:cNvSpPr>
            <a:spLocks noGrp="1" noChangeArrowheads="1"/>
          </p:cNvSpPr>
          <p:nvPr>
            <p:ph type="dt" idx="1"/>
          </p:nvPr>
        </p:nvSpPr>
        <p:spPr>
          <a:ln/>
        </p:spPr>
        <p:txBody>
          <a:bodyPr/>
          <a:lstStyle/>
          <a:p>
            <a:fld id="{9EA7CA75-4843-4148-894C-CAB90581C9C5}" type="datetime1">
              <a:rPr lang="en-US" altLang="en-US"/>
              <a:pPr/>
              <a:t>2/2/2016</a:t>
            </a:fld>
            <a:endParaRPr lang="en-US" altLang="en-US"/>
          </a:p>
        </p:txBody>
      </p:sp>
      <p:sp>
        <p:nvSpPr>
          <p:cNvPr id="6" name="Rectangle 4"/>
          <p:cNvSpPr>
            <a:spLocks noGrp="1" noChangeArrowheads="1"/>
          </p:cNvSpPr>
          <p:nvPr>
            <p:ph type="ftr" sz="quarter" idx="4"/>
          </p:nvPr>
        </p:nvSpPr>
        <p:spPr>
          <a:ln/>
        </p:spPr>
        <p:txBody>
          <a:bodyPr/>
          <a:lstStyle/>
          <a:p>
            <a:r>
              <a:rPr lang="en-US" altLang="en-US"/>
              <a:t>Dr. Fred Barbee</a:t>
            </a:r>
          </a:p>
        </p:txBody>
      </p:sp>
      <p:sp>
        <p:nvSpPr>
          <p:cNvPr id="7" name="Rectangle 5"/>
          <p:cNvSpPr>
            <a:spLocks noGrp="1" noChangeArrowheads="1"/>
          </p:cNvSpPr>
          <p:nvPr>
            <p:ph type="sldNum" sz="quarter" idx="5"/>
          </p:nvPr>
        </p:nvSpPr>
        <p:spPr>
          <a:ln/>
        </p:spPr>
        <p:txBody>
          <a:bodyPr/>
          <a:lstStyle/>
          <a:p>
            <a:fld id="{9D83816E-AB40-476F-BB49-C3647D32E1E5}" type="slidenum">
              <a:rPr lang="en-US" altLang="en-US"/>
              <a:pPr/>
              <a:t>9</a:t>
            </a:fld>
            <a:endParaRPr lang="en-US" altLang="en-US"/>
          </a:p>
        </p:txBody>
      </p:sp>
      <p:sp>
        <p:nvSpPr>
          <p:cNvPr id="1286146" name="Rectangle 2"/>
          <p:cNvSpPr>
            <a:spLocks noGrp="1" noRot="1" noChangeAspect="1" noChangeArrowheads="1" noTextEdit="1"/>
          </p:cNvSpPr>
          <p:nvPr>
            <p:ph type="sldImg"/>
          </p:nvPr>
        </p:nvSpPr>
        <p:spPr>
          <a:ln cap="flat"/>
        </p:spPr>
      </p:sp>
      <p:sp>
        <p:nvSpPr>
          <p:cNvPr id="1286147" name="Rectangle 3"/>
          <p:cNvSpPr>
            <a:spLocks noGrp="1" noChangeArrowheads="1"/>
          </p:cNvSpPr>
          <p:nvPr>
            <p:ph type="body" idx="1"/>
          </p:nvPr>
        </p:nvSpPr>
        <p:spPr>
          <a:xfrm>
            <a:off x="914400" y="4341813"/>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Tree>
    <p:extLst>
      <p:ext uri="{BB962C8B-B14F-4D97-AF65-F5344CB8AC3E}">
        <p14:creationId xmlns:p14="http://schemas.microsoft.com/office/powerpoint/2010/main" val="1368651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4: Relational Databases</a:t>
            </a:r>
          </a:p>
        </p:txBody>
      </p:sp>
      <p:sp>
        <p:nvSpPr>
          <p:cNvPr id="5" name="Rectangle 3"/>
          <p:cNvSpPr>
            <a:spLocks noGrp="1" noChangeArrowheads="1"/>
          </p:cNvSpPr>
          <p:nvPr>
            <p:ph type="dt" idx="1"/>
          </p:nvPr>
        </p:nvSpPr>
        <p:spPr>
          <a:ln/>
        </p:spPr>
        <p:txBody>
          <a:bodyPr/>
          <a:lstStyle/>
          <a:p>
            <a:fld id="{A9B53A17-D2CE-4FA3-B12C-84725A590816}" type="datetime1">
              <a:rPr lang="en-US" altLang="en-US"/>
              <a:pPr/>
              <a:t>2/2/2016</a:t>
            </a:fld>
            <a:endParaRPr lang="en-US" altLang="en-US"/>
          </a:p>
        </p:txBody>
      </p:sp>
      <p:sp>
        <p:nvSpPr>
          <p:cNvPr id="6" name="Rectangle 4"/>
          <p:cNvSpPr>
            <a:spLocks noGrp="1" noChangeArrowheads="1"/>
          </p:cNvSpPr>
          <p:nvPr>
            <p:ph type="ftr" sz="quarter" idx="4"/>
          </p:nvPr>
        </p:nvSpPr>
        <p:spPr>
          <a:ln/>
        </p:spPr>
        <p:txBody>
          <a:bodyPr/>
          <a:lstStyle/>
          <a:p>
            <a:r>
              <a:rPr lang="en-US" altLang="en-US"/>
              <a:t>Dr. Fred Barbee</a:t>
            </a:r>
          </a:p>
        </p:txBody>
      </p:sp>
      <p:sp>
        <p:nvSpPr>
          <p:cNvPr id="7" name="Rectangle 5"/>
          <p:cNvSpPr>
            <a:spLocks noGrp="1" noChangeArrowheads="1"/>
          </p:cNvSpPr>
          <p:nvPr>
            <p:ph type="sldNum" sz="quarter" idx="5"/>
          </p:nvPr>
        </p:nvSpPr>
        <p:spPr>
          <a:ln/>
        </p:spPr>
        <p:txBody>
          <a:bodyPr/>
          <a:lstStyle/>
          <a:p>
            <a:fld id="{B8EFF042-A79A-4B9F-9ABF-7F6FC3170977}" type="slidenum">
              <a:rPr lang="en-US" altLang="en-US"/>
              <a:pPr/>
              <a:t>10</a:t>
            </a:fld>
            <a:endParaRPr lang="en-US" altLang="en-US"/>
          </a:p>
        </p:txBody>
      </p:sp>
      <p:sp>
        <p:nvSpPr>
          <p:cNvPr id="1288194" name="Rectangle 2"/>
          <p:cNvSpPr>
            <a:spLocks noGrp="1" noRot="1" noChangeAspect="1" noChangeArrowheads="1" noTextEdit="1"/>
          </p:cNvSpPr>
          <p:nvPr>
            <p:ph type="sldImg"/>
          </p:nvPr>
        </p:nvSpPr>
        <p:spPr>
          <a:ln cap="flat"/>
        </p:spPr>
      </p:sp>
      <p:sp>
        <p:nvSpPr>
          <p:cNvPr id="1288195" name="Rectangle 3"/>
          <p:cNvSpPr>
            <a:spLocks noGrp="1" noChangeArrowheads="1"/>
          </p:cNvSpPr>
          <p:nvPr>
            <p:ph type="body" idx="1"/>
          </p:nvPr>
        </p:nvSpPr>
        <p:spPr>
          <a:xfrm>
            <a:off x="914400" y="4341813"/>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Tree>
    <p:extLst>
      <p:ext uri="{BB962C8B-B14F-4D97-AF65-F5344CB8AC3E}">
        <p14:creationId xmlns:p14="http://schemas.microsoft.com/office/powerpoint/2010/main" val="2482612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2"/>
          <p:cNvSpPr>
            <a:spLocks noGrp="1"/>
          </p:cNvSpPr>
          <p:nvPr>
            <p:ph type="body" idx="1" hasCustomPrompt="1"/>
          </p:nvPr>
        </p:nvSpPr>
        <p:spPr>
          <a:xfrm>
            <a:off x="990600" y="3962400"/>
            <a:ext cx="7772400" cy="1500187"/>
          </a:xfrm>
          <a:prstGeom prst="rect">
            <a:avLst/>
          </a:prstGeom>
        </p:spPr>
        <p:txBody>
          <a:bodyPr anchor="b"/>
          <a:lstStyle>
            <a:lvl1pPr marL="0" indent="0" algn="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enter presenter name</a:t>
            </a:r>
          </a:p>
        </p:txBody>
      </p:sp>
      <p:sp>
        <p:nvSpPr>
          <p:cNvPr id="6" name="Title 5"/>
          <p:cNvSpPr>
            <a:spLocks noGrp="1"/>
          </p:cNvSpPr>
          <p:nvPr>
            <p:ph type="title" hasCustomPrompt="1"/>
          </p:nvPr>
        </p:nvSpPr>
        <p:spPr>
          <a:xfrm>
            <a:off x="533400" y="1295400"/>
            <a:ext cx="8229600" cy="1143000"/>
          </a:xfrm>
        </p:spPr>
        <p:txBody>
          <a:bodyPr/>
          <a:lstStyle>
            <a:lvl1pPr>
              <a:defRPr b="1"/>
            </a:lvl1pPr>
          </a:lstStyle>
          <a:p>
            <a:r>
              <a:rPr lang="en-US" dirty="0"/>
              <a:t>Click to enter title</a:t>
            </a:r>
          </a:p>
        </p:txBody>
      </p:sp>
    </p:spTree>
    <p:extLst>
      <p:ext uri="{BB962C8B-B14F-4D97-AF65-F5344CB8AC3E}">
        <p14:creationId xmlns:p14="http://schemas.microsoft.com/office/powerpoint/2010/main" val="360057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1226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9383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600200" y="533400"/>
            <a:ext cx="7513638" cy="685800"/>
          </a:xfrm>
        </p:spPr>
        <p:txBody>
          <a:bodyPr/>
          <a:lstStyle/>
          <a:p>
            <a:r>
              <a:rPr lang="en-US"/>
              <a:t>Click to edit Master title style</a:t>
            </a:r>
          </a:p>
        </p:txBody>
      </p:sp>
      <p:sp>
        <p:nvSpPr>
          <p:cNvPr id="3" name="SmartArt Placeholder 2"/>
          <p:cNvSpPr>
            <a:spLocks noGrp="1"/>
          </p:cNvSpPr>
          <p:nvPr>
            <p:ph type="dgm" idx="1"/>
          </p:nvPr>
        </p:nvSpPr>
        <p:spPr>
          <a:xfrm>
            <a:off x="1066800" y="2057400"/>
            <a:ext cx="7772400" cy="4114800"/>
          </a:xfrm>
          <a:prstGeom prst="rect">
            <a:avLst/>
          </a:prstGeom>
        </p:spPr>
        <p:txBody>
          <a:bodyPr/>
          <a:lstStyle/>
          <a:p>
            <a:endParaRPr lang="en-US"/>
          </a:p>
        </p:txBody>
      </p:sp>
      <p:sp>
        <p:nvSpPr>
          <p:cNvPr id="4" name="Date Placeholder 3"/>
          <p:cNvSpPr>
            <a:spLocks noGrp="1"/>
          </p:cNvSpPr>
          <p:nvPr>
            <p:ph type="dt" sz="half" idx="10"/>
          </p:nvPr>
        </p:nvSpPr>
        <p:spPr>
          <a:xfrm>
            <a:off x="1066800" y="6324600"/>
            <a:ext cx="1905000" cy="457200"/>
          </a:xfrm>
          <a:prstGeom prst="rect">
            <a:avLst/>
          </a:prstGeom>
        </p:spPr>
        <p:txBody>
          <a:bodyPr/>
          <a:lstStyle>
            <a:lvl1pPr>
              <a:defRPr/>
            </a:lvl1pPr>
          </a:lstStyle>
          <a:p>
            <a:endParaRPr lang="en-US" altLang="en-US"/>
          </a:p>
        </p:txBody>
      </p:sp>
      <p:sp>
        <p:nvSpPr>
          <p:cNvPr id="5" name="Footer Placeholder 4"/>
          <p:cNvSpPr>
            <a:spLocks noGrp="1"/>
          </p:cNvSpPr>
          <p:nvPr>
            <p:ph type="ftr" sz="quarter" idx="11"/>
          </p:nvPr>
        </p:nvSpPr>
        <p:spPr>
          <a:xfrm>
            <a:off x="3505200" y="6324600"/>
            <a:ext cx="2895600" cy="457200"/>
          </a:xfrm>
          <a:prstGeom prst="rect">
            <a:avLst/>
          </a:prstGeom>
        </p:spPr>
        <p:txBody>
          <a:bodyPr/>
          <a:lstStyle>
            <a:lvl1pPr>
              <a:defRPr/>
            </a:lvl1pPr>
          </a:lstStyle>
          <a:p>
            <a:endParaRPr lang="en-US" altLang="en-US"/>
          </a:p>
        </p:txBody>
      </p:sp>
      <p:sp>
        <p:nvSpPr>
          <p:cNvPr id="6" name="Slide Number Placeholder 5"/>
          <p:cNvSpPr>
            <a:spLocks noGrp="1"/>
          </p:cNvSpPr>
          <p:nvPr>
            <p:ph type="sldNum" sz="quarter" idx="12"/>
          </p:nvPr>
        </p:nvSpPr>
        <p:spPr>
          <a:xfrm>
            <a:off x="6934200" y="6324600"/>
            <a:ext cx="1905000" cy="457200"/>
          </a:xfrm>
          <a:prstGeom prst="rect">
            <a:avLst/>
          </a:prstGeom>
        </p:spPr>
        <p:txBody>
          <a:bodyPr/>
          <a:lstStyle>
            <a:lvl1pPr>
              <a:defRPr/>
            </a:lvl1pPr>
          </a:lstStyle>
          <a:p>
            <a:fld id="{01BF5749-6E0E-4C83-80C9-F18BEE868C26}" type="slidenum">
              <a:rPr lang="en-US" altLang="en-US"/>
              <a:pPr/>
              <a:t>‹#›</a:t>
            </a:fld>
            <a:endParaRPr lang="en-US" altLang="en-US"/>
          </a:p>
        </p:txBody>
      </p:sp>
    </p:spTree>
    <p:extLst>
      <p:ext uri="{BB962C8B-B14F-4D97-AF65-F5344CB8AC3E}">
        <p14:creationId xmlns:p14="http://schemas.microsoft.com/office/powerpoint/2010/main" val="3414115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600200" y="533400"/>
            <a:ext cx="7513638" cy="685800"/>
          </a:xfrm>
        </p:spPr>
        <p:txBody>
          <a:bodyPr/>
          <a:lstStyle/>
          <a:p>
            <a:r>
              <a:rPr lang="en-US"/>
              <a:t>Click to edit Master title style</a:t>
            </a:r>
          </a:p>
        </p:txBody>
      </p:sp>
      <p:sp>
        <p:nvSpPr>
          <p:cNvPr id="3" name="Content Placeholder 2"/>
          <p:cNvSpPr>
            <a:spLocks noGrp="1"/>
          </p:cNvSpPr>
          <p:nvPr>
            <p:ph sz="quarter" idx="1"/>
          </p:nvPr>
        </p:nvSpPr>
        <p:spPr>
          <a:xfrm>
            <a:off x="1066800" y="2057400"/>
            <a:ext cx="381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029200" y="2057400"/>
            <a:ext cx="381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066800" y="4191000"/>
            <a:ext cx="381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029200" y="4191000"/>
            <a:ext cx="381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66800" y="6324600"/>
            <a:ext cx="1905000" cy="457200"/>
          </a:xfrm>
          <a:prstGeom prst="rect">
            <a:avLst/>
          </a:prstGeom>
        </p:spPr>
        <p:txBody>
          <a:bodyPr/>
          <a:lstStyle>
            <a:lvl1pPr>
              <a:defRPr/>
            </a:lvl1pPr>
          </a:lstStyle>
          <a:p>
            <a:endParaRPr lang="en-US" altLang="en-US"/>
          </a:p>
        </p:txBody>
      </p:sp>
      <p:sp>
        <p:nvSpPr>
          <p:cNvPr id="8" name="Footer Placeholder 7"/>
          <p:cNvSpPr>
            <a:spLocks noGrp="1"/>
          </p:cNvSpPr>
          <p:nvPr>
            <p:ph type="ftr" sz="quarter" idx="11"/>
          </p:nvPr>
        </p:nvSpPr>
        <p:spPr>
          <a:xfrm>
            <a:off x="3505200" y="6324600"/>
            <a:ext cx="2895600" cy="457200"/>
          </a:xfrm>
          <a:prstGeom prst="rect">
            <a:avLst/>
          </a:prstGeom>
        </p:spPr>
        <p:txBody>
          <a:bodyPr/>
          <a:lstStyle>
            <a:lvl1pPr>
              <a:defRPr/>
            </a:lvl1pPr>
          </a:lstStyle>
          <a:p>
            <a:endParaRPr lang="en-US" altLang="en-US"/>
          </a:p>
        </p:txBody>
      </p:sp>
      <p:sp>
        <p:nvSpPr>
          <p:cNvPr id="9" name="Slide Number Placeholder 8"/>
          <p:cNvSpPr>
            <a:spLocks noGrp="1"/>
          </p:cNvSpPr>
          <p:nvPr>
            <p:ph type="sldNum" sz="quarter" idx="12"/>
          </p:nvPr>
        </p:nvSpPr>
        <p:spPr>
          <a:xfrm>
            <a:off x="6934200" y="6324600"/>
            <a:ext cx="1905000" cy="457200"/>
          </a:xfrm>
          <a:prstGeom prst="rect">
            <a:avLst/>
          </a:prstGeom>
        </p:spPr>
        <p:txBody>
          <a:bodyPr/>
          <a:lstStyle>
            <a:lvl1pPr>
              <a:defRPr/>
            </a:lvl1pPr>
          </a:lstStyle>
          <a:p>
            <a:fld id="{89461162-7772-42B7-9398-0D637DCEE95A}" type="slidenum">
              <a:rPr lang="en-US" altLang="en-US"/>
              <a:pPr/>
              <a:t>‹#›</a:t>
            </a:fld>
            <a:endParaRPr lang="en-US" altLang="en-US"/>
          </a:p>
        </p:txBody>
      </p:sp>
    </p:spTree>
    <p:extLst>
      <p:ext uri="{BB962C8B-B14F-4D97-AF65-F5344CB8AC3E}">
        <p14:creationId xmlns:p14="http://schemas.microsoft.com/office/powerpoint/2010/main" val="1707990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28600" y="1143001"/>
            <a:ext cx="8610600" cy="990600"/>
          </a:xfrm>
          <a:prstGeom prst="rect">
            <a:avLst/>
          </a:prstGeom>
        </p:spPr>
        <p:txBody>
          <a:bodyPr anchor="t"/>
          <a:lstStyle>
            <a:lvl1pPr algn="l">
              <a:defRPr sz="4000" b="1" cap="all"/>
            </a:lvl1pPr>
          </a:lstStyle>
          <a:p>
            <a:r>
              <a:rPr lang="en-US" dirty="0"/>
              <a:t>Click to Enter title</a:t>
            </a:r>
          </a:p>
        </p:txBody>
      </p:sp>
      <p:sp>
        <p:nvSpPr>
          <p:cNvPr id="5" name="Text Placeholder 4"/>
          <p:cNvSpPr>
            <a:spLocks noGrp="1"/>
          </p:cNvSpPr>
          <p:nvPr>
            <p:ph type="body" sz="quarter" idx="10"/>
          </p:nvPr>
        </p:nvSpPr>
        <p:spPr>
          <a:xfrm>
            <a:off x="228600" y="2209800"/>
            <a:ext cx="8610600" cy="441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6807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13554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9710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2956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93059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1783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73428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24883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3"/>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1027" name="Picture 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0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0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dev.mysql.com/doc/refman/5.6/en/data-types.html"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1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Word_Document2.docx"/><Relationship Id="rId5" Type="http://schemas.openxmlformats.org/officeDocument/2006/relationships/image" Target="../media/image2.emf"/><Relationship Id="rId4" Type="http://schemas.openxmlformats.org/officeDocument/2006/relationships/package" Target="../embeddings/Microsoft_Word_Document1.docx"/></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sqlcourse.com/" TargetMode="External"/><Relationship Id="rId13" Type="http://schemas.openxmlformats.org/officeDocument/2006/relationships/hyperlink" Target="http://www.essentialsql.com/" TargetMode="External"/><Relationship Id="rId18" Type="http://schemas.openxmlformats.org/officeDocument/2006/relationships/hyperlink" Target="https://www.udemy.com/sql-server-for-beginners/" TargetMode="External"/><Relationship Id="rId3" Type="http://schemas.openxmlformats.org/officeDocument/2006/relationships/hyperlink" Target="https://www.apachefriends.org/index.html" TargetMode="External"/><Relationship Id="rId7" Type="http://schemas.openxmlformats.org/officeDocument/2006/relationships/hyperlink" Target="http://www.w3schools.com/sql/" TargetMode="External"/><Relationship Id="rId12" Type="http://schemas.openxmlformats.org/officeDocument/2006/relationships/hyperlink" Target="http://code.tutsplus.com/articles/sql-for-beginners--net-8200" TargetMode="External"/><Relationship Id="rId17" Type="http://schemas.openxmlformats.org/officeDocument/2006/relationships/hyperlink" Target="https://www.udemy.com/mysql-database-for-beginners2" TargetMode="External"/><Relationship Id="rId2" Type="http://schemas.openxmlformats.org/officeDocument/2006/relationships/notesSlide" Target="../notesSlides/notesSlide3.xml"/><Relationship Id="rId16" Type="http://schemas.openxmlformats.org/officeDocument/2006/relationships/hyperlink" Target="https://www.udemy.com/database-design/" TargetMode="External"/><Relationship Id="rId1" Type="http://schemas.openxmlformats.org/officeDocument/2006/relationships/slideLayout" Target="../slideLayouts/slideLayout7.xml"/><Relationship Id="rId6" Type="http://schemas.openxmlformats.org/officeDocument/2006/relationships/hyperlink" Target="https://www.visualstudio.com/en-us/products/visual-studio-community-vs.aspx" TargetMode="External"/><Relationship Id="rId11" Type="http://schemas.openxmlformats.org/officeDocument/2006/relationships/hyperlink" Target="http://www.sql-tutorial.ru/" TargetMode="External"/><Relationship Id="rId5" Type="http://schemas.openxmlformats.org/officeDocument/2006/relationships/hyperlink" Target="http://azure.microsoft.com/en-us/pricing/free-trial/" TargetMode="External"/><Relationship Id="rId15" Type="http://schemas.openxmlformats.org/officeDocument/2006/relationships/hyperlink" Target="https://www.udemy.com/sachin-quickly-learns-sql/" TargetMode="External"/><Relationship Id="rId10" Type="http://schemas.openxmlformats.org/officeDocument/2006/relationships/hyperlink" Target="http://www.tutorialspoint.com/sql/" TargetMode="External"/><Relationship Id="rId4" Type="http://schemas.openxmlformats.org/officeDocument/2006/relationships/hyperlink" Target="http://www.mysql.com/products/workbench/" TargetMode="External"/><Relationship Id="rId9" Type="http://schemas.openxmlformats.org/officeDocument/2006/relationships/hyperlink" Target="http://sqlzoo.net/wiki/SQL_Tutorial" TargetMode="External"/><Relationship Id="rId14" Type="http://schemas.openxmlformats.org/officeDocument/2006/relationships/hyperlink" Target="http://sql.learncodethehardway.org/book/"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4Z9KEBexzcM" TargetMode="External"/><Relationship Id="rId2" Type="http://schemas.openxmlformats.org/officeDocument/2006/relationships/hyperlink" Target="https://www.youtube.com/watch?v=t8jgX1f8kc4"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youtube.com/watch?v=-fQ-bRllhXc"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youtube.com/watch?v=IfaqkiHpIj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http://www.tutorialspoint.com/sql/" TargetMode="External"/><Relationship Id="rId13" Type="http://schemas.openxmlformats.org/officeDocument/2006/relationships/hyperlink" Target="https://www.udemy.com/sachin-quickly-learns-sql/" TargetMode="External"/><Relationship Id="rId3" Type="http://schemas.openxmlformats.org/officeDocument/2006/relationships/hyperlink" Target="https://www.apachefriends.org/index.html" TargetMode="External"/><Relationship Id="rId7" Type="http://schemas.openxmlformats.org/officeDocument/2006/relationships/hyperlink" Target="http://sqlzoo.net/wiki/SQL_Tutorial" TargetMode="External"/><Relationship Id="rId12" Type="http://schemas.openxmlformats.org/officeDocument/2006/relationships/hyperlink" Target="http://sql.learncodethehardway.org/book/" TargetMode="External"/><Relationship Id="rId2" Type="http://schemas.openxmlformats.org/officeDocument/2006/relationships/notesSlide" Target="../notesSlides/notesSlide14.xml"/><Relationship Id="rId16" Type="http://schemas.openxmlformats.org/officeDocument/2006/relationships/hyperlink" Target="https://www.udemy.com/sql-server-for-beginners/" TargetMode="External"/><Relationship Id="rId1" Type="http://schemas.openxmlformats.org/officeDocument/2006/relationships/slideLayout" Target="../slideLayouts/slideLayout7.xml"/><Relationship Id="rId6" Type="http://schemas.openxmlformats.org/officeDocument/2006/relationships/hyperlink" Target="http://www.sqlcourse.com/" TargetMode="External"/><Relationship Id="rId11" Type="http://schemas.openxmlformats.org/officeDocument/2006/relationships/hyperlink" Target="http://www.essentialsql.com/" TargetMode="External"/><Relationship Id="rId5" Type="http://schemas.openxmlformats.org/officeDocument/2006/relationships/hyperlink" Target="http://www.w3schools.com/sql/" TargetMode="External"/><Relationship Id="rId15" Type="http://schemas.openxmlformats.org/officeDocument/2006/relationships/hyperlink" Target="https://www.udemy.com/mysql-database-for-beginners2" TargetMode="External"/><Relationship Id="rId10" Type="http://schemas.openxmlformats.org/officeDocument/2006/relationships/hyperlink" Target="http://code.tutsplus.com/articles/sql-for-beginners--net-8200" TargetMode="External"/><Relationship Id="rId4" Type="http://schemas.openxmlformats.org/officeDocument/2006/relationships/hyperlink" Target="http://www.mysql.com/products/workbench/" TargetMode="External"/><Relationship Id="rId9" Type="http://schemas.openxmlformats.org/officeDocument/2006/relationships/hyperlink" Target="http://www.sql-tutorial.ru/" TargetMode="External"/><Relationship Id="rId14" Type="http://schemas.openxmlformats.org/officeDocument/2006/relationships/hyperlink" Target="https://www.udemy.com/database-design/"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hyperlink" Target="http://stackoverflow.com/questions/337503/whats-the-best-practice-for-primary-keys-in-tables"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www.cheatography.com/davechild/cheat-sheets/mysq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8229600" cy="2438400"/>
          </a:xfrm>
        </p:spPr>
        <p:txBody>
          <a:bodyPr/>
          <a:lstStyle/>
          <a:p>
            <a:r>
              <a:rPr lang="en-US" sz="7200" dirty="0"/>
              <a:t>Unit 1 – Database Design</a:t>
            </a:r>
          </a:p>
        </p:txBody>
      </p:sp>
      <p:sp>
        <p:nvSpPr>
          <p:cNvPr id="3" name="Text Placeholder 2"/>
          <p:cNvSpPr>
            <a:spLocks noGrp="1"/>
          </p:cNvSpPr>
          <p:nvPr>
            <p:ph type="body" idx="1"/>
          </p:nvPr>
        </p:nvSpPr>
        <p:spPr/>
        <p:txBody>
          <a:bodyPr/>
          <a:lstStyle/>
          <a:p>
            <a:r>
              <a:rPr lang="en-US" dirty="0"/>
              <a:t>Instructor: Brent Presley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87170" name="Rectangle 2"/>
          <p:cNvSpPr>
            <a:spLocks noGrp="1" noChangeArrowheads="1"/>
          </p:cNvSpPr>
          <p:nvPr>
            <p:ph type="title" sz="quarter"/>
          </p:nvPr>
        </p:nvSpPr>
        <p:spPr>
          <a:xfrm>
            <a:off x="1228141" y="887413"/>
            <a:ext cx="7513638" cy="1279525"/>
          </a:xfrm>
        </p:spPr>
        <p:txBody>
          <a:bodyPr/>
          <a:lstStyle/>
          <a:p>
            <a:r>
              <a:rPr lang="en-US" altLang="en-US" dirty="0"/>
              <a:t>Enter . . . The Relational Database Model</a:t>
            </a:r>
          </a:p>
        </p:txBody>
      </p:sp>
      <p:grpSp>
        <p:nvGrpSpPr>
          <p:cNvPr id="1287171" name="Group 3"/>
          <p:cNvGrpSpPr>
            <a:grpSpLocks/>
          </p:cNvGrpSpPr>
          <p:nvPr/>
        </p:nvGrpSpPr>
        <p:grpSpPr bwMode="auto">
          <a:xfrm>
            <a:off x="1219200" y="2133600"/>
            <a:ext cx="6788150" cy="4724400"/>
            <a:chOff x="812" y="1200"/>
            <a:chExt cx="4276" cy="2976"/>
          </a:xfrm>
        </p:grpSpPr>
        <p:sp>
          <p:nvSpPr>
            <p:cNvPr id="1287172" name="Text Box 4"/>
            <p:cNvSpPr txBox="1">
              <a:spLocks noChangeArrowheads="1"/>
            </p:cNvSpPr>
            <p:nvPr/>
          </p:nvSpPr>
          <p:spPr bwMode="auto">
            <a:xfrm>
              <a:off x="2352" y="1680"/>
              <a:ext cx="2064" cy="250"/>
            </a:xfrm>
            <a:prstGeom prst="rect">
              <a:avLst/>
            </a:prstGeom>
            <a:solidFill>
              <a:srgbClr val="996633"/>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t>Relational Database</a:t>
              </a:r>
            </a:p>
          </p:txBody>
        </p:sp>
        <p:sp>
          <p:nvSpPr>
            <p:cNvPr id="1287173" name="AutoShape 5"/>
            <p:cNvSpPr>
              <a:spLocks noChangeAspect="1" noChangeArrowheads="1" noTextEdit="1"/>
            </p:cNvSpPr>
            <p:nvPr/>
          </p:nvSpPr>
          <p:spPr bwMode="auto">
            <a:xfrm>
              <a:off x="816" y="1200"/>
              <a:ext cx="4272" cy="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287174" name="Group 6"/>
            <p:cNvGrpSpPr>
              <a:grpSpLocks/>
            </p:cNvGrpSpPr>
            <p:nvPr/>
          </p:nvGrpSpPr>
          <p:grpSpPr bwMode="auto">
            <a:xfrm>
              <a:off x="812" y="1237"/>
              <a:ext cx="4227" cy="2929"/>
              <a:chOff x="812" y="1237"/>
              <a:chExt cx="4227" cy="2929"/>
            </a:xfrm>
          </p:grpSpPr>
          <p:sp>
            <p:nvSpPr>
              <p:cNvPr id="1287175" name="Freeform 7"/>
              <p:cNvSpPr>
                <a:spLocks/>
              </p:cNvSpPr>
              <p:nvPr/>
            </p:nvSpPr>
            <p:spPr bwMode="auto">
              <a:xfrm>
                <a:off x="3171" y="3983"/>
                <a:ext cx="895" cy="183"/>
              </a:xfrm>
              <a:custGeom>
                <a:avLst/>
                <a:gdLst>
                  <a:gd name="T0" fmla="*/ 10 w 895"/>
                  <a:gd name="T1" fmla="*/ 198 h 366"/>
                  <a:gd name="T2" fmla="*/ 8 w 895"/>
                  <a:gd name="T3" fmla="*/ 210 h 366"/>
                  <a:gd name="T4" fmla="*/ 7 w 895"/>
                  <a:gd name="T5" fmla="*/ 226 h 366"/>
                  <a:gd name="T6" fmla="*/ 6 w 895"/>
                  <a:gd name="T7" fmla="*/ 239 h 366"/>
                  <a:gd name="T8" fmla="*/ 4 w 895"/>
                  <a:gd name="T9" fmla="*/ 255 h 366"/>
                  <a:gd name="T10" fmla="*/ 3 w 895"/>
                  <a:gd name="T11" fmla="*/ 266 h 366"/>
                  <a:gd name="T12" fmla="*/ 1 w 895"/>
                  <a:gd name="T13" fmla="*/ 282 h 366"/>
                  <a:gd name="T14" fmla="*/ 0 w 895"/>
                  <a:gd name="T15" fmla="*/ 296 h 366"/>
                  <a:gd name="T16" fmla="*/ 0 w 895"/>
                  <a:gd name="T17" fmla="*/ 311 h 366"/>
                  <a:gd name="T18" fmla="*/ 36 w 895"/>
                  <a:gd name="T19" fmla="*/ 334 h 366"/>
                  <a:gd name="T20" fmla="*/ 80 w 895"/>
                  <a:gd name="T21" fmla="*/ 352 h 366"/>
                  <a:gd name="T22" fmla="*/ 128 w 895"/>
                  <a:gd name="T23" fmla="*/ 362 h 366"/>
                  <a:gd name="T24" fmla="*/ 183 w 895"/>
                  <a:gd name="T25" fmla="*/ 366 h 366"/>
                  <a:gd name="T26" fmla="*/ 239 w 895"/>
                  <a:gd name="T27" fmla="*/ 362 h 366"/>
                  <a:gd name="T28" fmla="*/ 300 w 895"/>
                  <a:gd name="T29" fmla="*/ 358 h 366"/>
                  <a:gd name="T30" fmla="*/ 362 w 895"/>
                  <a:gd name="T31" fmla="*/ 348 h 366"/>
                  <a:gd name="T32" fmla="*/ 426 w 895"/>
                  <a:gd name="T33" fmla="*/ 338 h 366"/>
                  <a:gd name="T34" fmla="*/ 436 w 895"/>
                  <a:gd name="T35" fmla="*/ 321 h 366"/>
                  <a:gd name="T36" fmla="*/ 442 w 895"/>
                  <a:gd name="T37" fmla="*/ 309 h 366"/>
                  <a:gd name="T38" fmla="*/ 446 w 895"/>
                  <a:gd name="T39" fmla="*/ 297 h 366"/>
                  <a:gd name="T40" fmla="*/ 457 w 895"/>
                  <a:gd name="T41" fmla="*/ 282 h 366"/>
                  <a:gd name="T42" fmla="*/ 508 w 895"/>
                  <a:gd name="T43" fmla="*/ 307 h 366"/>
                  <a:gd name="T44" fmla="*/ 563 w 895"/>
                  <a:gd name="T45" fmla="*/ 327 h 366"/>
                  <a:gd name="T46" fmla="*/ 618 w 895"/>
                  <a:gd name="T47" fmla="*/ 334 h 366"/>
                  <a:gd name="T48" fmla="*/ 676 w 895"/>
                  <a:gd name="T49" fmla="*/ 338 h 366"/>
                  <a:gd name="T50" fmla="*/ 730 w 895"/>
                  <a:gd name="T51" fmla="*/ 332 h 366"/>
                  <a:gd name="T52" fmla="*/ 787 w 895"/>
                  <a:gd name="T53" fmla="*/ 321 h 366"/>
                  <a:gd name="T54" fmla="*/ 840 w 895"/>
                  <a:gd name="T55" fmla="*/ 303 h 366"/>
                  <a:gd name="T56" fmla="*/ 895 w 895"/>
                  <a:gd name="T57" fmla="*/ 282 h 366"/>
                  <a:gd name="T58" fmla="*/ 877 w 895"/>
                  <a:gd name="T59" fmla="*/ 208 h 366"/>
                  <a:gd name="T60" fmla="*/ 847 w 895"/>
                  <a:gd name="T61" fmla="*/ 150 h 366"/>
                  <a:gd name="T62" fmla="*/ 804 w 895"/>
                  <a:gd name="T63" fmla="*/ 103 h 366"/>
                  <a:gd name="T64" fmla="*/ 752 w 895"/>
                  <a:gd name="T65" fmla="*/ 70 h 366"/>
                  <a:gd name="T66" fmla="*/ 688 w 895"/>
                  <a:gd name="T67" fmla="*/ 43 h 366"/>
                  <a:gd name="T68" fmla="*/ 619 w 895"/>
                  <a:gd name="T69" fmla="*/ 23 h 366"/>
                  <a:gd name="T70" fmla="*/ 545 w 895"/>
                  <a:gd name="T71" fmla="*/ 8 h 366"/>
                  <a:gd name="T72" fmla="*/ 467 w 895"/>
                  <a:gd name="T73" fmla="*/ 0 h 366"/>
                  <a:gd name="T74" fmla="*/ 412 w 895"/>
                  <a:gd name="T75" fmla="*/ 14 h 366"/>
                  <a:gd name="T76" fmla="*/ 357 w 895"/>
                  <a:gd name="T77" fmla="*/ 27 h 366"/>
                  <a:gd name="T78" fmla="*/ 303 w 895"/>
                  <a:gd name="T79" fmla="*/ 41 h 366"/>
                  <a:gd name="T80" fmla="*/ 249 w 895"/>
                  <a:gd name="T81" fmla="*/ 56 h 366"/>
                  <a:gd name="T82" fmla="*/ 194 w 895"/>
                  <a:gd name="T83" fmla="*/ 70 h 366"/>
                  <a:gd name="T84" fmla="*/ 139 w 895"/>
                  <a:gd name="T85" fmla="*/ 84 h 366"/>
                  <a:gd name="T86" fmla="*/ 84 w 895"/>
                  <a:gd name="T87" fmla="*/ 97 h 366"/>
                  <a:gd name="T88" fmla="*/ 29 w 895"/>
                  <a:gd name="T89" fmla="*/ 113 h 366"/>
                  <a:gd name="T90" fmla="*/ 27 w 895"/>
                  <a:gd name="T91" fmla="*/ 122 h 366"/>
                  <a:gd name="T92" fmla="*/ 24 w 895"/>
                  <a:gd name="T93" fmla="*/ 132 h 366"/>
                  <a:gd name="T94" fmla="*/ 21 w 895"/>
                  <a:gd name="T95" fmla="*/ 144 h 366"/>
                  <a:gd name="T96" fmla="*/ 20 w 895"/>
                  <a:gd name="T97" fmla="*/ 156 h 366"/>
                  <a:gd name="T98" fmla="*/ 15 w 895"/>
                  <a:gd name="T99" fmla="*/ 165 h 366"/>
                  <a:gd name="T100" fmla="*/ 14 w 895"/>
                  <a:gd name="T101" fmla="*/ 175 h 366"/>
                  <a:gd name="T102" fmla="*/ 11 w 895"/>
                  <a:gd name="T103" fmla="*/ 187 h 366"/>
                  <a:gd name="T104" fmla="*/ 10 w 895"/>
                  <a:gd name="T105" fmla="*/ 198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5" h="366">
                    <a:moveTo>
                      <a:pt x="10" y="198"/>
                    </a:moveTo>
                    <a:lnTo>
                      <a:pt x="8" y="210"/>
                    </a:lnTo>
                    <a:lnTo>
                      <a:pt x="7" y="226"/>
                    </a:lnTo>
                    <a:lnTo>
                      <a:pt x="6" y="239"/>
                    </a:lnTo>
                    <a:lnTo>
                      <a:pt x="4" y="255"/>
                    </a:lnTo>
                    <a:lnTo>
                      <a:pt x="3" y="266"/>
                    </a:lnTo>
                    <a:lnTo>
                      <a:pt x="1" y="282"/>
                    </a:lnTo>
                    <a:lnTo>
                      <a:pt x="0" y="296"/>
                    </a:lnTo>
                    <a:lnTo>
                      <a:pt x="0" y="311"/>
                    </a:lnTo>
                    <a:lnTo>
                      <a:pt x="36" y="334"/>
                    </a:lnTo>
                    <a:lnTo>
                      <a:pt x="80" y="352"/>
                    </a:lnTo>
                    <a:lnTo>
                      <a:pt x="128" y="362"/>
                    </a:lnTo>
                    <a:lnTo>
                      <a:pt x="183" y="366"/>
                    </a:lnTo>
                    <a:lnTo>
                      <a:pt x="239" y="362"/>
                    </a:lnTo>
                    <a:lnTo>
                      <a:pt x="300" y="358"/>
                    </a:lnTo>
                    <a:lnTo>
                      <a:pt x="362" y="348"/>
                    </a:lnTo>
                    <a:lnTo>
                      <a:pt x="426" y="338"/>
                    </a:lnTo>
                    <a:lnTo>
                      <a:pt x="436" y="321"/>
                    </a:lnTo>
                    <a:lnTo>
                      <a:pt x="442" y="309"/>
                    </a:lnTo>
                    <a:lnTo>
                      <a:pt x="446" y="297"/>
                    </a:lnTo>
                    <a:lnTo>
                      <a:pt x="457" y="282"/>
                    </a:lnTo>
                    <a:lnTo>
                      <a:pt x="508" y="307"/>
                    </a:lnTo>
                    <a:lnTo>
                      <a:pt x="563" y="327"/>
                    </a:lnTo>
                    <a:lnTo>
                      <a:pt x="618" y="334"/>
                    </a:lnTo>
                    <a:lnTo>
                      <a:pt x="676" y="338"/>
                    </a:lnTo>
                    <a:lnTo>
                      <a:pt x="730" y="332"/>
                    </a:lnTo>
                    <a:lnTo>
                      <a:pt x="787" y="321"/>
                    </a:lnTo>
                    <a:lnTo>
                      <a:pt x="840" y="303"/>
                    </a:lnTo>
                    <a:lnTo>
                      <a:pt x="895" y="282"/>
                    </a:lnTo>
                    <a:lnTo>
                      <a:pt x="877" y="208"/>
                    </a:lnTo>
                    <a:lnTo>
                      <a:pt x="847" y="150"/>
                    </a:lnTo>
                    <a:lnTo>
                      <a:pt x="804" y="103"/>
                    </a:lnTo>
                    <a:lnTo>
                      <a:pt x="752" y="70"/>
                    </a:lnTo>
                    <a:lnTo>
                      <a:pt x="688" y="43"/>
                    </a:lnTo>
                    <a:lnTo>
                      <a:pt x="619" y="23"/>
                    </a:lnTo>
                    <a:lnTo>
                      <a:pt x="545" y="8"/>
                    </a:lnTo>
                    <a:lnTo>
                      <a:pt x="467" y="0"/>
                    </a:lnTo>
                    <a:lnTo>
                      <a:pt x="412" y="14"/>
                    </a:lnTo>
                    <a:lnTo>
                      <a:pt x="357" y="27"/>
                    </a:lnTo>
                    <a:lnTo>
                      <a:pt x="303" y="41"/>
                    </a:lnTo>
                    <a:lnTo>
                      <a:pt x="249" y="56"/>
                    </a:lnTo>
                    <a:lnTo>
                      <a:pt x="194" y="70"/>
                    </a:lnTo>
                    <a:lnTo>
                      <a:pt x="139" y="84"/>
                    </a:lnTo>
                    <a:lnTo>
                      <a:pt x="84" y="97"/>
                    </a:lnTo>
                    <a:lnTo>
                      <a:pt x="29" y="113"/>
                    </a:lnTo>
                    <a:lnTo>
                      <a:pt x="27" y="122"/>
                    </a:lnTo>
                    <a:lnTo>
                      <a:pt x="24" y="132"/>
                    </a:lnTo>
                    <a:lnTo>
                      <a:pt x="21" y="144"/>
                    </a:lnTo>
                    <a:lnTo>
                      <a:pt x="20" y="156"/>
                    </a:lnTo>
                    <a:lnTo>
                      <a:pt x="15" y="165"/>
                    </a:lnTo>
                    <a:lnTo>
                      <a:pt x="14" y="175"/>
                    </a:lnTo>
                    <a:lnTo>
                      <a:pt x="11" y="187"/>
                    </a:lnTo>
                    <a:lnTo>
                      <a:pt x="10" y="198"/>
                    </a:lnTo>
                    <a:close/>
                  </a:path>
                </a:pathLst>
              </a:custGeom>
              <a:solidFill>
                <a:srgbClr val="1F1F1F"/>
              </a:solidFill>
              <a:ln w="1588">
                <a:solidFill>
                  <a:srgbClr val="000000"/>
                </a:solidFill>
                <a:prstDash val="solid"/>
                <a:round/>
                <a:headEnd/>
                <a:tailEnd/>
              </a:ln>
            </p:spPr>
            <p:txBody>
              <a:bodyPr/>
              <a:lstStyle/>
              <a:p>
                <a:endParaRPr lang="en-US"/>
              </a:p>
            </p:txBody>
          </p:sp>
          <p:sp>
            <p:nvSpPr>
              <p:cNvPr id="1287176" name="Freeform 8"/>
              <p:cNvSpPr>
                <a:spLocks/>
              </p:cNvSpPr>
              <p:nvPr/>
            </p:nvSpPr>
            <p:spPr bwMode="auto">
              <a:xfrm>
                <a:off x="3334" y="3978"/>
                <a:ext cx="708" cy="158"/>
              </a:xfrm>
              <a:custGeom>
                <a:avLst/>
                <a:gdLst>
                  <a:gd name="T0" fmla="*/ 0 w 708"/>
                  <a:gd name="T1" fmla="*/ 169 h 317"/>
                  <a:gd name="T2" fmla="*/ 21 w 708"/>
                  <a:gd name="T3" fmla="*/ 201 h 317"/>
                  <a:gd name="T4" fmla="*/ 41 w 708"/>
                  <a:gd name="T5" fmla="*/ 238 h 317"/>
                  <a:gd name="T6" fmla="*/ 61 w 708"/>
                  <a:gd name="T7" fmla="*/ 271 h 317"/>
                  <a:gd name="T8" fmla="*/ 83 w 708"/>
                  <a:gd name="T9" fmla="*/ 300 h 317"/>
                  <a:gd name="T10" fmla="*/ 110 w 708"/>
                  <a:gd name="T11" fmla="*/ 315 h 317"/>
                  <a:gd name="T12" fmla="*/ 145 w 708"/>
                  <a:gd name="T13" fmla="*/ 317 h 317"/>
                  <a:gd name="T14" fmla="*/ 190 w 708"/>
                  <a:gd name="T15" fmla="*/ 300 h 317"/>
                  <a:gd name="T16" fmla="*/ 248 w 708"/>
                  <a:gd name="T17" fmla="*/ 259 h 317"/>
                  <a:gd name="T18" fmla="*/ 294 w 708"/>
                  <a:gd name="T19" fmla="*/ 280 h 317"/>
                  <a:gd name="T20" fmla="*/ 351 w 708"/>
                  <a:gd name="T21" fmla="*/ 298 h 317"/>
                  <a:gd name="T22" fmla="*/ 411 w 708"/>
                  <a:gd name="T23" fmla="*/ 306 h 317"/>
                  <a:gd name="T24" fmla="*/ 477 w 708"/>
                  <a:gd name="T25" fmla="*/ 308 h 317"/>
                  <a:gd name="T26" fmla="*/ 541 w 708"/>
                  <a:gd name="T27" fmla="*/ 302 h 317"/>
                  <a:gd name="T28" fmla="*/ 603 w 708"/>
                  <a:gd name="T29" fmla="*/ 292 h 317"/>
                  <a:gd name="T30" fmla="*/ 659 w 708"/>
                  <a:gd name="T31" fmla="*/ 276 h 317"/>
                  <a:gd name="T32" fmla="*/ 708 w 708"/>
                  <a:gd name="T33" fmla="*/ 259 h 317"/>
                  <a:gd name="T34" fmla="*/ 690 w 708"/>
                  <a:gd name="T35" fmla="*/ 195 h 317"/>
                  <a:gd name="T36" fmla="*/ 655 w 708"/>
                  <a:gd name="T37" fmla="*/ 144 h 317"/>
                  <a:gd name="T38" fmla="*/ 603 w 708"/>
                  <a:gd name="T39" fmla="*/ 101 h 317"/>
                  <a:gd name="T40" fmla="*/ 542 w 708"/>
                  <a:gd name="T41" fmla="*/ 72 h 317"/>
                  <a:gd name="T42" fmla="*/ 473 w 708"/>
                  <a:gd name="T43" fmla="*/ 49 h 317"/>
                  <a:gd name="T44" fmla="*/ 400 w 708"/>
                  <a:gd name="T45" fmla="*/ 31 h 317"/>
                  <a:gd name="T46" fmla="*/ 325 w 708"/>
                  <a:gd name="T47" fmla="*/ 18 h 317"/>
                  <a:gd name="T48" fmla="*/ 255 w 708"/>
                  <a:gd name="T49" fmla="*/ 12 h 317"/>
                  <a:gd name="T50" fmla="*/ 185 w 708"/>
                  <a:gd name="T51" fmla="*/ 22 h 317"/>
                  <a:gd name="T52" fmla="*/ 131 w 708"/>
                  <a:gd name="T53" fmla="*/ 18 h 317"/>
                  <a:gd name="T54" fmla="*/ 89 w 708"/>
                  <a:gd name="T55" fmla="*/ 6 h 317"/>
                  <a:gd name="T56" fmla="*/ 59 w 708"/>
                  <a:gd name="T57" fmla="*/ 0 h 317"/>
                  <a:gd name="T58" fmla="*/ 37 w 708"/>
                  <a:gd name="T59" fmla="*/ 2 h 317"/>
                  <a:gd name="T60" fmla="*/ 21 w 708"/>
                  <a:gd name="T61" fmla="*/ 26 h 317"/>
                  <a:gd name="T62" fmla="*/ 9 w 708"/>
                  <a:gd name="T63" fmla="*/ 78 h 317"/>
                  <a:gd name="T64" fmla="*/ 0 w 708"/>
                  <a:gd name="T65" fmla="*/ 16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8" h="317">
                    <a:moveTo>
                      <a:pt x="0" y="169"/>
                    </a:moveTo>
                    <a:lnTo>
                      <a:pt x="21" y="201"/>
                    </a:lnTo>
                    <a:lnTo>
                      <a:pt x="41" y="238"/>
                    </a:lnTo>
                    <a:lnTo>
                      <a:pt x="61" y="271"/>
                    </a:lnTo>
                    <a:lnTo>
                      <a:pt x="83" y="300"/>
                    </a:lnTo>
                    <a:lnTo>
                      <a:pt x="110" y="315"/>
                    </a:lnTo>
                    <a:lnTo>
                      <a:pt x="145" y="317"/>
                    </a:lnTo>
                    <a:lnTo>
                      <a:pt x="190" y="300"/>
                    </a:lnTo>
                    <a:lnTo>
                      <a:pt x="248" y="259"/>
                    </a:lnTo>
                    <a:lnTo>
                      <a:pt x="294" y="280"/>
                    </a:lnTo>
                    <a:lnTo>
                      <a:pt x="351" y="298"/>
                    </a:lnTo>
                    <a:lnTo>
                      <a:pt x="411" y="306"/>
                    </a:lnTo>
                    <a:lnTo>
                      <a:pt x="477" y="308"/>
                    </a:lnTo>
                    <a:lnTo>
                      <a:pt x="541" y="302"/>
                    </a:lnTo>
                    <a:lnTo>
                      <a:pt x="603" y="292"/>
                    </a:lnTo>
                    <a:lnTo>
                      <a:pt x="659" y="276"/>
                    </a:lnTo>
                    <a:lnTo>
                      <a:pt x="708" y="259"/>
                    </a:lnTo>
                    <a:lnTo>
                      <a:pt x="690" y="195"/>
                    </a:lnTo>
                    <a:lnTo>
                      <a:pt x="655" y="144"/>
                    </a:lnTo>
                    <a:lnTo>
                      <a:pt x="603" y="101"/>
                    </a:lnTo>
                    <a:lnTo>
                      <a:pt x="542" y="72"/>
                    </a:lnTo>
                    <a:lnTo>
                      <a:pt x="473" y="49"/>
                    </a:lnTo>
                    <a:lnTo>
                      <a:pt x="400" y="31"/>
                    </a:lnTo>
                    <a:lnTo>
                      <a:pt x="325" y="18"/>
                    </a:lnTo>
                    <a:lnTo>
                      <a:pt x="255" y="12"/>
                    </a:lnTo>
                    <a:lnTo>
                      <a:pt x="185" y="22"/>
                    </a:lnTo>
                    <a:lnTo>
                      <a:pt x="131" y="18"/>
                    </a:lnTo>
                    <a:lnTo>
                      <a:pt x="89" y="6"/>
                    </a:lnTo>
                    <a:lnTo>
                      <a:pt x="59" y="0"/>
                    </a:lnTo>
                    <a:lnTo>
                      <a:pt x="37" y="2"/>
                    </a:lnTo>
                    <a:lnTo>
                      <a:pt x="21" y="26"/>
                    </a:lnTo>
                    <a:lnTo>
                      <a:pt x="9" y="78"/>
                    </a:lnTo>
                    <a:lnTo>
                      <a:pt x="0" y="169"/>
                    </a:lnTo>
                    <a:close/>
                  </a:path>
                </a:pathLst>
              </a:custGeom>
              <a:solidFill>
                <a:srgbClr val="525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177" name="Freeform 9"/>
              <p:cNvSpPr>
                <a:spLocks/>
              </p:cNvSpPr>
              <p:nvPr/>
            </p:nvSpPr>
            <p:spPr bwMode="auto">
              <a:xfrm>
                <a:off x="2133" y="3983"/>
                <a:ext cx="673" cy="170"/>
              </a:xfrm>
              <a:custGeom>
                <a:avLst/>
                <a:gdLst>
                  <a:gd name="T0" fmla="*/ 673 w 673"/>
                  <a:gd name="T1" fmla="*/ 311 h 338"/>
                  <a:gd name="T2" fmla="*/ 632 w 673"/>
                  <a:gd name="T3" fmla="*/ 313 h 338"/>
                  <a:gd name="T4" fmla="*/ 592 w 673"/>
                  <a:gd name="T5" fmla="*/ 317 h 338"/>
                  <a:gd name="T6" fmla="*/ 551 w 673"/>
                  <a:gd name="T7" fmla="*/ 319 h 338"/>
                  <a:gd name="T8" fmla="*/ 511 w 673"/>
                  <a:gd name="T9" fmla="*/ 323 h 338"/>
                  <a:gd name="T10" fmla="*/ 471 w 673"/>
                  <a:gd name="T11" fmla="*/ 325 h 338"/>
                  <a:gd name="T12" fmla="*/ 431 w 673"/>
                  <a:gd name="T13" fmla="*/ 331 h 338"/>
                  <a:gd name="T14" fmla="*/ 390 w 673"/>
                  <a:gd name="T15" fmla="*/ 332 h 338"/>
                  <a:gd name="T16" fmla="*/ 351 w 673"/>
                  <a:gd name="T17" fmla="*/ 338 h 338"/>
                  <a:gd name="T18" fmla="*/ 345 w 673"/>
                  <a:gd name="T19" fmla="*/ 321 h 338"/>
                  <a:gd name="T20" fmla="*/ 350 w 673"/>
                  <a:gd name="T21" fmla="*/ 309 h 338"/>
                  <a:gd name="T22" fmla="*/ 352 w 673"/>
                  <a:gd name="T23" fmla="*/ 297 h 338"/>
                  <a:gd name="T24" fmla="*/ 348 w 673"/>
                  <a:gd name="T25" fmla="*/ 282 h 338"/>
                  <a:gd name="T26" fmla="*/ 306 w 673"/>
                  <a:gd name="T27" fmla="*/ 307 h 338"/>
                  <a:gd name="T28" fmla="*/ 264 w 673"/>
                  <a:gd name="T29" fmla="*/ 327 h 338"/>
                  <a:gd name="T30" fmla="*/ 219 w 673"/>
                  <a:gd name="T31" fmla="*/ 334 h 338"/>
                  <a:gd name="T32" fmla="*/ 174 w 673"/>
                  <a:gd name="T33" fmla="*/ 338 h 338"/>
                  <a:gd name="T34" fmla="*/ 127 w 673"/>
                  <a:gd name="T35" fmla="*/ 332 h 338"/>
                  <a:gd name="T36" fmla="*/ 82 w 673"/>
                  <a:gd name="T37" fmla="*/ 321 h 338"/>
                  <a:gd name="T38" fmla="*/ 40 w 673"/>
                  <a:gd name="T39" fmla="*/ 303 h 338"/>
                  <a:gd name="T40" fmla="*/ 0 w 673"/>
                  <a:gd name="T41" fmla="*/ 282 h 338"/>
                  <a:gd name="T42" fmla="*/ 12 w 673"/>
                  <a:gd name="T43" fmla="*/ 208 h 338"/>
                  <a:gd name="T44" fmla="*/ 34 w 673"/>
                  <a:gd name="T45" fmla="*/ 150 h 338"/>
                  <a:gd name="T46" fmla="*/ 67 w 673"/>
                  <a:gd name="T47" fmla="*/ 103 h 338"/>
                  <a:gd name="T48" fmla="*/ 107 w 673"/>
                  <a:gd name="T49" fmla="*/ 70 h 338"/>
                  <a:gd name="T50" fmla="*/ 154 w 673"/>
                  <a:gd name="T51" fmla="*/ 43 h 338"/>
                  <a:gd name="T52" fmla="*/ 206 w 673"/>
                  <a:gd name="T53" fmla="*/ 23 h 338"/>
                  <a:gd name="T54" fmla="*/ 262 w 673"/>
                  <a:gd name="T55" fmla="*/ 8 h 338"/>
                  <a:gd name="T56" fmla="*/ 323 w 673"/>
                  <a:gd name="T57" fmla="*/ 0 h 338"/>
                  <a:gd name="T58" fmla="*/ 362 w 673"/>
                  <a:gd name="T59" fmla="*/ 14 h 338"/>
                  <a:gd name="T60" fmla="*/ 403 w 673"/>
                  <a:gd name="T61" fmla="*/ 27 h 338"/>
                  <a:gd name="T62" fmla="*/ 444 w 673"/>
                  <a:gd name="T63" fmla="*/ 41 h 338"/>
                  <a:gd name="T64" fmla="*/ 486 w 673"/>
                  <a:gd name="T65" fmla="*/ 56 h 338"/>
                  <a:gd name="T66" fmla="*/ 526 w 673"/>
                  <a:gd name="T67" fmla="*/ 70 h 338"/>
                  <a:gd name="T68" fmla="*/ 566 w 673"/>
                  <a:gd name="T69" fmla="*/ 84 h 338"/>
                  <a:gd name="T70" fmla="*/ 607 w 673"/>
                  <a:gd name="T71" fmla="*/ 97 h 338"/>
                  <a:gd name="T72" fmla="*/ 649 w 673"/>
                  <a:gd name="T73" fmla="*/ 113 h 338"/>
                  <a:gd name="T74" fmla="*/ 654 w 673"/>
                  <a:gd name="T75" fmla="*/ 136 h 338"/>
                  <a:gd name="T76" fmla="*/ 658 w 673"/>
                  <a:gd name="T77" fmla="*/ 161 h 338"/>
                  <a:gd name="T78" fmla="*/ 661 w 673"/>
                  <a:gd name="T79" fmla="*/ 185 h 338"/>
                  <a:gd name="T80" fmla="*/ 663 w 673"/>
                  <a:gd name="T81" fmla="*/ 208 h 338"/>
                  <a:gd name="T82" fmla="*/ 665 w 673"/>
                  <a:gd name="T83" fmla="*/ 231 h 338"/>
                  <a:gd name="T84" fmla="*/ 668 w 673"/>
                  <a:gd name="T85" fmla="*/ 257 h 338"/>
                  <a:gd name="T86" fmla="*/ 669 w 673"/>
                  <a:gd name="T87" fmla="*/ 282 h 338"/>
                  <a:gd name="T88" fmla="*/ 673 w 673"/>
                  <a:gd name="T89" fmla="*/ 31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3" h="338">
                    <a:moveTo>
                      <a:pt x="673" y="311"/>
                    </a:moveTo>
                    <a:lnTo>
                      <a:pt x="632" y="313"/>
                    </a:lnTo>
                    <a:lnTo>
                      <a:pt x="592" y="317"/>
                    </a:lnTo>
                    <a:lnTo>
                      <a:pt x="551" y="319"/>
                    </a:lnTo>
                    <a:lnTo>
                      <a:pt x="511" y="323"/>
                    </a:lnTo>
                    <a:lnTo>
                      <a:pt x="471" y="325"/>
                    </a:lnTo>
                    <a:lnTo>
                      <a:pt x="431" y="331"/>
                    </a:lnTo>
                    <a:lnTo>
                      <a:pt x="390" y="332"/>
                    </a:lnTo>
                    <a:lnTo>
                      <a:pt x="351" y="338"/>
                    </a:lnTo>
                    <a:lnTo>
                      <a:pt x="345" y="321"/>
                    </a:lnTo>
                    <a:lnTo>
                      <a:pt x="350" y="309"/>
                    </a:lnTo>
                    <a:lnTo>
                      <a:pt x="352" y="297"/>
                    </a:lnTo>
                    <a:lnTo>
                      <a:pt x="348" y="282"/>
                    </a:lnTo>
                    <a:lnTo>
                      <a:pt x="306" y="307"/>
                    </a:lnTo>
                    <a:lnTo>
                      <a:pt x="264" y="327"/>
                    </a:lnTo>
                    <a:lnTo>
                      <a:pt x="219" y="334"/>
                    </a:lnTo>
                    <a:lnTo>
                      <a:pt x="174" y="338"/>
                    </a:lnTo>
                    <a:lnTo>
                      <a:pt x="127" y="332"/>
                    </a:lnTo>
                    <a:lnTo>
                      <a:pt x="82" y="321"/>
                    </a:lnTo>
                    <a:lnTo>
                      <a:pt x="40" y="303"/>
                    </a:lnTo>
                    <a:lnTo>
                      <a:pt x="0" y="282"/>
                    </a:lnTo>
                    <a:lnTo>
                      <a:pt x="12" y="208"/>
                    </a:lnTo>
                    <a:lnTo>
                      <a:pt x="34" y="150"/>
                    </a:lnTo>
                    <a:lnTo>
                      <a:pt x="67" y="103"/>
                    </a:lnTo>
                    <a:lnTo>
                      <a:pt x="107" y="70"/>
                    </a:lnTo>
                    <a:lnTo>
                      <a:pt x="154" y="43"/>
                    </a:lnTo>
                    <a:lnTo>
                      <a:pt x="206" y="23"/>
                    </a:lnTo>
                    <a:lnTo>
                      <a:pt x="262" y="8"/>
                    </a:lnTo>
                    <a:lnTo>
                      <a:pt x="323" y="0"/>
                    </a:lnTo>
                    <a:lnTo>
                      <a:pt x="362" y="14"/>
                    </a:lnTo>
                    <a:lnTo>
                      <a:pt x="403" y="27"/>
                    </a:lnTo>
                    <a:lnTo>
                      <a:pt x="444" y="41"/>
                    </a:lnTo>
                    <a:lnTo>
                      <a:pt x="486" y="56"/>
                    </a:lnTo>
                    <a:lnTo>
                      <a:pt x="526" y="70"/>
                    </a:lnTo>
                    <a:lnTo>
                      <a:pt x="566" y="84"/>
                    </a:lnTo>
                    <a:lnTo>
                      <a:pt x="607" y="97"/>
                    </a:lnTo>
                    <a:lnTo>
                      <a:pt x="649" y="113"/>
                    </a:lnTo>
                    <a:lnTo>
                      <a:pt x="654" y="136"/>
                    </a:lnTo>
                    <a:lnTo>
                      <a:pt x="658" y="161"/>
                    </a:lnTo>
                    <a:lnTo>
                      <a:pt x="661" y="185"/>
                    </a:lnTo>
                    <a:lnTo>
                      <a:pt x="663" y="208"/>
                    </a:lnTo>
                    <a:lnTo>
                      <a:pt x="665" y="231"/>
                    </a:lnTo>
                    <a:lnTo>
                      <a:pt x="668" y="257"/>
                    </a:lnTo>
                    <a:lnTo>
                      <a:pt x="669" y="282"/>
                    </a:lnTo>
                    <a:lnTo>
                      <a:pt x="673" y="311"/>
                    </a:lnTo>
                    <a:close/>
                  </a:path>
                </a:pathLst>
              </a:custGeom>
              <a:solidFill>
                <a:srgbClr val="1F1F1F"/>
              </a:solidFill>
              <a:ln w="1588">
                <a:solidFill>
                  <a:srgbClr val="000000"/>
                </a:solidFill>
                <a:prstDash val="solid"/>
                <a:round/>
                <a:headEnd/>
                <a:tailEnd/>
              </a:ln>
            </p:spPr>
            <p:txBody>
              <a:bodyPr/>
              <a:lstStyle/>
              <a:p>
                <a:endParaRPr lang="en-US"/>
              </a:p>
            </p:txBody>
          </p:sp>
          <p:sp>
            <p:nvSpPr>
              <p:cNvPr id="1287178" name="Freeform 10"/>
              <p:cNvSpPr>
                <a:spLocks/>
              </p:cNvSpPr>
              <p:nvPr/>
            </p:nvSpPr>
            <p:spPr bwMode="auto">
              <a:xfrm>
                <a:off x="2156" y="3998"/>
                <a:ext cx="479" cy="141"/>
              </a:xfrm>
              <a:custGeom>
                <a:avLst/>
                <a:gdLst>
                  <a:gd name="T0" fmla="*/ 322 w 479"/>
                  <a:gd name="T1" fmla="*/ 239 h 282"/>
                  <a:gd name="T2" fmla="*/ 287 w 479"/>
                  <a:gd name="T3" fmla="*/ 261 h 282"/>
                  <a:gd name="T4" fmla="*/ 248 w 479"/>
                  <a:gd name="T5" fmla="*/ 274 h 282"/>
                  <a:gd name="T6" fmla="*/ 204 w 479"/>
                  <a:gd name="T7" fmla="*/ 280 h 282"/>
                  <a:gd name="T8" fmla="*/ 160 w 479"/>
                  <a:gd name="T9" fmla="*/ 282 h 282"/>
                  <a:gd name="T10" fmla="*/ 115 w 479"/>
                  <a:gd name="T11" fmla="*/ 276 h 282"/>
                  <a:gd name="T12" fmla="*/ 73 w 479"/>
                  <a:gd name="T13" fmla="*/ 267 h 282"/>
                  <a:gd name="T14" fmla="*/ 34 w 479"/>
                  <a:gd name="T15" fmla="*/ 251 h 282"/>
                  <a:gd name="T16" fmla="*/ 0 w 479"/>
                  <a:gd name="T17" fmla="*/ 233 h 282"/>
                  <a:gd name="T18" fmla="*/ 10 w 479"/>
                  <a:gd name="T19" fmla="*/ 171 h 282"/>
                  <a:gd name="T20" fmla="*/ 34 w 479"/>
                  <a:gd name="T21" fmla="*/ 123 h 282"/>
                  <a:gd name="T22" fmla="*/ 65 w 479"/>
                  <a:gd name="T23" fmla="*/ 84 h 282"/>
                  <a:gd name="T24" fmla="*/ 106 w 479"/>
                  <a:gd name="T25" fmla="*/ 57 h 282"/>
                  <a:gd name="T26" fmla="*/ 149 w 479"/>
                  <a:gd name="T27" fmla="*/ 33 h 282"/>
                  <a:gd name="T28" fmla="*/ 198 w 479"/>
                  <a:gd name="T29" fmla="*/ 20 h 282"/>
                  <a:gd name="T30" fmla="*/ 249 w 479"/>
                  <a:gd name="T31" fmla="*/ 6 h 282"/>
                  <a:gd name="T32" fmla="*/ 301 w 479"/>
                  <a:gd name="T33" fmla="*/ 0 h 282"/>
                  <a:gd name="T34" fmla="*/ 415 w 479"/>
                  <a:gd name="T35" fmla="*/ 60 h 282"/>
                  <a:gd name="T36" fmla="*/ 470 w 479"/>
                  <a:gd name="T37" fmla="*/ 107 h 282"/>
                  <a:gd name="T38" fmla="*/ 479 w 479"/>
                  <a:gd name="T39" fmla="*/ 138 h 282"/>
                  <a:gd name="T40" fmla="*/ 456 w 479"/>
                  <a:gd name="T41" fmla="*/ 162 h 282"/>
                  <a:gd name="T42" fmla="*/ 414 w 479"/>
                  <a:gd name="T43" fmla="*/ 179 h 282"/>
                  <a:gd name="T44" fmla="*/ 367 w 479"/>
                  <a:gd name="T45" fmla="*/ 195 h 282"/>
                  <a:gd name="T46" fmla="*/ 332 w 479"/>
                  <a:gd name="T47" fmla="*/ 214 h 282"/>
                  <a:gd name="T48" fmla="*/ 322 w 479"/>
                  <a:gd name="T49" fmla="*/ 23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9" h="282">
                    <a:moveTo>
                      <a:pt x="322" y="239"/>
                    </a:moveTo>
                    <a:lnTo>
                      <a:pt x="287" y="261"/>
                    </a:lnTo>
                    <a:lnTo>
                      <a:pt x="248" y="274"/>
                    </a:lnTo>
                    <a:lnTo>
                      <a:pt x="204" y="280"/>
                    </a:lnTo>
                    <a:lnTo>
                      <a:pt x="160" y="282"/>
                    </a:lnTo>
                    <a:lnTo>
                      <a:pt x="115" y="276"/>
                    </a:lnTo>
                    <a:lnTo>
                      <a:pt x="73" y="267"/>
                    </a:lnTo>
                    <a:lnTo>
                      <a:pt x="34" y="251"/>
                    </a:lnTo>
                    <a:lnTo>
                      <a:pt x="0" y="233"/>
                    </a:lnTo>
                    <a:lnTo>
                      <a:pt x="10" y="171"/>
                    </a:lnTo>
                    <a:lnTo>
                      <a:pt x="34" y="123"/>
                    </a:lnTo>
                    <a:lnTo>
                      <a:pt x="65" y="84"/>
                    </a:lnTo>
                    <a:lnTo>
                      <a:pt x="106" y="57"/>
                    </a:lnTo>
                    <a:lnTo>
                      <a:pt x="149" y="33"/>
                    </a:lnTo>
                    <a:lnTo>
                      <a:pt x="198" y="20"/>
                    </a:lnTo>
                    <a:lnTo>
                      <a:pt x="249" y="6"/>
                    </a:lnTo>
                    <a:lnTo>
                      <a:pt x="301" y="0"/>
                    </a:lnTo>
                    <a:lnTo>
                      <a:pt x="415" y="60"/>
                    </a:lnTo>
                    <a:lnTo>
                      <a:pt x="470" y="107"/>
                    </a:lnTo>
                    <a:lnTo>
                      <a:pt x="479" y="138"/>
                    </a:lnTo>
                    <a:lnTo>
                      <a:pt x="456" y="162"/>
                    </a:lnTo>
                    <a:lnTo>
                      <a:pt x="414" y="179"/>
                    </a:lnTo>
                    <a:lnTo>
                      <a:pt x="367" y="195"/>
                    </a:lnTo>
                    <a:lnTo>
                      <a:pt x="332" y="214"/>
                    </a:lnTo>
                    <a:lnTo>
                      <a:pt x="322" y="239"/>
                    </a:lnTo>
                    <a:close/>
                  </a:path>
                </a:pathLst>
              </a:custGeom>
              <a:solidFill>
                <a:srgbClr val="525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179" name="Freeform 11"/>
              <p:cNvSpPr>
                <a:spLocks/>
              </p:cNvSpPr>
              <p:nvPr/>
            </p:nvSpPr>
            <p:spPr bwMode="auto">
              <a:xfrm>
                <a:off x="1302" y="1437"/>
                <a:ext cx="3420" cy="2371"/>
              </a:xfrm>
              <a:custGeom>
                <a:avLst/>
                <a:gdLst>
                  <a:gd name="T0" fmla="*/ 1279 w 3420"/>
                  <a:gd name="T1" fmla="*/ 0 h 4743"/>
                  <a:gd name="T2" fmla="*/ 2956 w 3420"/>
                  <a:gd name="T3" fmla="*/ 0 h 4743"/>
                  <a:gd name="T4" fmla="*/ 3420 w 3420"/>
                  <a:gd name="T5" fmla="*/ 4743 h 4743"/>
                  <a:gd name="T6" fmla="*/ 0 w 3420"/>
                  <a:gd name="T7" fmla="*/ 4644 h 4743"/>
                  <a:gd name="T8" fmla="*/ 1279 w 3420"/>
                  <a:gd name="T9" fmla="*/ 0 h 4743"/>
                </a:gdLst>
                <a:ahLst/>
                <a:cxnLst>
                  <a:cxn ang="0">
                    <a:pos x="T0" y="T1"/>
                  </a:cxn>
                  <a:cxn ang="0">
                    <a:pos x="T2" y="T3"/>
                  </a:cxn>
                  <a:cxn ang="0">
                    <a:pos x="T4" y="T5"/>
                  </a:cxn>
                  <a:cxn ang="0">
                    <a:pos x="T6" y="T7"/>
                  </a:cxn>
                  <a:cxn ang="0">
                    <a:pos x="T8" y="T9"/>
                  </a:cxn>
                </a:cxnLst>
                <a:rect l="0" t="0" r="r" b="b"/>
                <a:pathLst>
                  <a:path w="3420" h="4743">
                    <a:moveTo>
                      <a:pt x="1279" y="0"/>
                    </a:moveTo>
                    <a:lnTo>
                      <a:pt x="2956" y="0"/>
                    </a:lnTo>
                    <a:lnTo>
                      <a:pt x="3420" y="4743"/>
                    </a:lnTo>
                    <a:lnTo>
                      <a:pt x="0" y="4644"/>
                    </a:lnTo>
                    <a:lnTo>
                      <a:pt x="1279" y="0"/>
                    </a:lnTo>
                    <a:close/>
                  </a:path>
                </a:pathLst>
              </a:custGeom>
              <a:solidFill>
                <a:srgbClr val="BF3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180" name="Freeform 12"/>
              <p:cNvSpPr>
                <a:spLocks/>
              </p:cNvSpPr>
              <p:nvPr/>
            </p:nvSpPr>
            <p:spPr bwMode="auto">
              <a:xfrm>
                <a:off x="1387" y="1437"/>
                <a:ext cx="3186" cy="2182"/>
              </a:xfrm>
              <a:custGeom>
                <a:avLst/>
                <a:gdLst>
                  <a:gd name="T0" fmla="*/ 1193 w 3186"/>
                  <a:gd name="T1" fmla="*/ 0 h 4364"/>
                  <a:gd name="T2" fmla="*/ 1390 w 3186"/>
                  <a:gd name="T3" fmla="*/ 0 h 4364"/>
                  <a:gd name="T4" fmla="*/ 1594 w 3186"/>
                  <a:gd name="T5" fmla="*/ 0 h 4364"/>
                  <a:gd name="T6" fmla="*/ 1799 w 3186"/>
                  <a:gd name="T7" fmla="*/ 0 h 4364"/>
                  <a:gd name="T8" fmla="*/ 2008 w 3186"/>
                  <a:gd name="T9" fmla="*/ 0 h 4364"/>
                  <a:gd name="T10" fmla="*/ 2215 w 3186"/>
                  <a:gd name="T11" fmla="*/ 0 h 4364"/>
                  <a:gd name="T12" fmla="*/ 2422 w 3186"/>
                  <a:gd name="T13" fmla="*/ 0 h 4364"/>
                  <a:gd name="T14" fmla="*/ 2624 w 3186"/>
                  <a:gd name="T15" fmla="*/ 0 h 4364"/>
                  <a:gd name="T16" fmla="*/ 2824 w 3186"/>
                  <a:gd name="T17" fmla="*/ 0 h 4364"/>
                  <a:gd name="T18" fmla="*/ 2871 w 3186"/>
                  <a:gd name="T19" fmla="*/ 547 h 4364"/>
                  <a:gd name="T20" fmla="*/ 2917 w 3186"/>
                  <a:gd name="T21" fmla="*/ 1093 h 4364"/>
                  <a:gd name="T22" fmla="*/ 2962 w 3186"/>
                  <a:gd name="T23" fmla="*/ 1640 h 4364"/>
                  <a:gd name="T24" fmla="*/ 3008 w 3186"/>
                  <a:gd name="T25" fmla="*/ 2186 h 4364"/>
                  <a:gd name="T26" fmla="*/ 3052 w 3186"/>
                  <a:gd name="T27" fmla="*/ 2729 h 4364"/>
                  <a:gd name="T28" fmla="*/ 3097 w 3186"/>
                  <a:gd name="T29" fmla="*/ 3273 h 4364"/>
                  <a:gd name="T30" fmla="*/ 3141 w 3186"/>
                  <a:gd name="T31" fmla="*/ 3817 h 4364"/>
                  <a:gd name="T32" fmla="*/ 3186 w 3186"/>
                  <a:gd name="T33" fmla="*/ 4364 h 4364"/>
                  <a:gd name="T34" fmla="*/ 2786 w 3186"/>
                  <a:gd name="T35" fmla="*/ 4356 h 4364"/>
                  <a:gd name="T36" fmla="*/ 2389 w 3186"/>
                  <a:gd name="T37" fmla="*/ 4350 h 4364"/>
                  <a:gd name="T38" fmla="*/ 1989 w 3186"/>
                  <a:gd name="T39" fmla="*/ 4344 h 4364"/>
                  <a:gd name="T40" fmla="*/ 1592 w 3186"/>
                  <a:gd name="T41" fmla="*/ 4340 h 4364"/>
                  <a:gd name="T42" fmla="*/ 1193 w 3186"/>
                  <a:gd name="T43" fmla="*/ 4335 h 4364"/>
                  <a:gd name="T44" fmla="*/ 794 w 3186"/>
                  <a:gd name="T45" fmla="*/ 4333 h 4364"/>
                  <a:gd name="T46" fmla="*/ 397 w 3186"/>
                  <a:gd name="T47" fmla="*/ 4331 h 4364"/>
                  <a:gd name="T48" fmla="*/ 0 w 3186"/>
                  <a:gd name="T49" fmla="*/ 4331 h 4364"/>
                  <a:gd name="T50" fmla="*/ 148 w 3186"/>
                  <a:gd name="T51" fmla="*/ 3788 h 4364"/>
                  <a:gd name="T52" fmla="*/ 297 w 3186"/>
                  <a:gd name="T53" fmla="*/ 3248 h 4364"/>
                  <a:gd name="T54" fmla="*/ 447 w 3186"/>
                  <a:gd name="T55" fmla="*/ 2707 h 4364"/>
                  <a:gd name="T56" fmla="*/ 596 w 3186"/>
                  <a:gd name="T57" fmla="*/ 2167 h 4364"/>
                  <a:gd name="T58" fmla="*/ 745 w 3186"/>
                  <a:gd name="T59" fmla="*/ 1624 h 4364"/>
                  <a:gd name="T60" fmla="*/ 894 w 3186"/>
                  <a:gd name="T61" fmla="*/ 1084 h 4364"/>
                  <a:gd name="T62" fmla="*/ 1043 w 3186"/>
                  <a:gd name="T63" fmla="*/ 541 h 4364"/>
                  <a:gd name="T64" fmla="*/ 1193 w 3186"/>
                  <a:gd name="T65" fmla="*/ 0 h 4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86" h="4364">
                    <a:moveTo>
                      <a:pt x="1193" y="0"/>
                    </a:moveTo>
                    <a:lnTo>
                      <a:pt x="1390" y="0"/>
                    </a:lnTo>
                    <a:lnTo>
                      <a:pt x="1594" y="0"/>
                    </a:lnTo>
                    <a:lnTo>
                      <a:pt x="1799" y="0"/>
                    </a:lnTo>
                    <a:lnTo>
                      <a:pt x="2008" y="0"/>
                    </a:lnTo>
                    <a:lnTo>
                      <a:pt x="2215" y="0"/>
                    </a:lnTo>
                    <a:lnTo>
                      <a:pt x="2422" y="0"/>
                    </a:lnTo>
                    <a:lnTo>
                      <a:pt x="2624" y="0"/>
                    </a:lnTo>
                    <a:lnTo>
                      <a:pt x="2824" y="0"/>
                    </a:lnTo>
                    <a:lnTo>
                      <a:pt x="2871" y="547"/>
                    </a:lnTo>
                    <a:lnTo>
                      <a:pt x="2917" y="1093"/>
                    </a:lnTo>
                    <a:lnTo>
                      <a:pt x="2962" y="1640"/>
                    </a:lnTo>
                    <a:lnTo>
                      <a:pt x="3008" y="2186"/>
                    </a:lnTo>
                    <a:lnTo>
                      <a:pt x="3052" y="2729"/>
                    </a:lnTo>
                    <a:lnTo>
                      <a:pt x="3097" y="3273"/>
                    </a:lnTo>
                    <a:lnTo>
                      <a:pt x="3141" y="3817"/>
                    </a:lnTo>
                    <a:lnTo>
                      <a:pt x="3186" y="4364"/>
                    </a:lnTo>
                    <a:lnTo>
                      <a:pt x="2786" y="4356"/>
                    </a:lnTo>
                    <a:lnTo>
                      <a:pt x="2389" y="4350"/>
                    </a:lnTo>
                    <a:lnTo>
                      <a:pt x="1989" y="4344"/>
                    </a:lnTo>
                    <a:lnTo>
                      <a:pt x="1592" y="4340"/>
                    </a:lnTo>
                    <a:lnTo>
                      <a:pt x="1193" y="4335"/>
                    </a:lnTo>
                    <a:lnTo>
                      <a:pt x="794" y="4333"/>
                    </a:lnTo>
                    <a:lnTo>
                      <a:pt x="397" y="4331"/>
                    </a:lnTo>
                    <a:lnTo>
                      <a:pt x="0" y="4331"/>
                    </a:lnTo>
                    <a:lnTo>
                      <a:pt x="148" y="3788"/>
                    </a:lnTo>
                    <a:lnTo>
                      <a:pt x="297" y="3248"/>
                    </a:lnTo>
                    <a:lnTo>
                      <a:pt x="447" y="2707"/>
                    </a:lnTo>
                    <a:lnTo>
                      <a:pt x="596" y="2167"/>
                    </a:lnTo>
                    <a:lnTo>
                      <a:pt x="745" y="1624"/>
                    </a:lnTo>
                    <a:lnTo>
                      <a:pt x="894" y="1084"/>
                    </a:lnTo>
                    <a:lnTo>
                      <a:pt x="1043" y="541"/>
                    </a:lnTo>
                    <a:lnTo>
                      <a:pt x="1193" y="0"/>
                    </a:lnTo>
                    <a:close/>
                  </a:path>
                </a:pathLst>
              </a:custGeom>
              <a:solidFill>
                <a:srgbClr val="BF36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181" name="Freeform 13"/>
              <p:cNvSpPr>
                <a:spLocks/>
              </p:cNvSpPr>
              <p:nvPr/>
            </p:nvSpPr>
            <p:spPr bwMode="auto">
              <a:xfrm>
                <a:off x="1472" y="1438"/>
                <a:ext cx="2952" cy="2009"/>
              </a:xfrm>
              <a:custGeom>
                <a:avLst/>
                <a:gdLst>
                  <a:gd name="T0" fmla="*/ 1108 w 2952"/>
                  <a:gd name="T1" fmla="*/ 0 h 4018"/>
                  <a:gd name="T2" fmla="*/ 1293 w 2952"/>
                  <a:gd name="T3" fmla="*/ 0 h 4018"/>
                  <a:gd name="T4" fmla="*/ 1491 w 2952"/>
                  <a:gd name="T5" fmla="*/ 0 h 4018"/>
                  <a:gd name="T6" fmla="*/ 1693 w 2952"/>
                  <a:gd name="T7" fmla="*/ 0 h 4018"/>
                  <a:gd name="T8" fmla="*/ 1900 w 2952"/>
                  <a:gd name="T9" fmla="*/ 0 h 4018"/>
                  <a:gd name="T10" fmla="*/ 2106 w 2952"/>
                  <a:gd name="T11" fmla="*/ 0 h 4018"/>
                  <a:gd name="T12" fmla="*/ 2310 w 2952"/>
                  <a:gd name="T13" fmla="*/ 0 h 4018"/>
                  <a:gd name="T14" fmla="*/ 2505 w 2952"/>
                  <a:gd name="T15" fmla="*/ 0 h 4018"/>
                  <a:gd name="T16" fmla="*/ 2694 w 2952"/>
                  <a:gd name="T17" fmla="*/ 0 h 4018"/>
                  <a:gd name="T18" fmla="*/ 2729 w 2952"/>
                  <a:gd name="T19" fmla="*/ 502 h 4018"/>
                  <a:gd name="T20" fmla="*/ 2764 w 2952"/>
                  <a:gd name="T21" fmla="*/ 1004 h 4018"/>
                  <a:gd name="T22" fmla="*/ 2797 w 2952"/>
                  <a:gd name="T23" fmla="*/ 1502 h 4018"/>
                  <a:gd name="T24" fmla="*/ 2831 w 2952"/>
                  <a:gd name="T25" fmla="*/ 1999 h 4018"/>
                  <a:gd name="T26" fmla="*/ 2860 w 2952"/>
                  <a:gd name="T27" fmla="*/ 2495 h 4018"/>
                  <a:gd name="T28" fmla="*/ 2891 w 2952"/>
                  <a:gd name="T29" fmla="*/ 2991 h 4018"/>
                  <a:gd name="T30" fmla="*/ 2921 w 2952"/>
                  <a:gd name="T31" fmla="*/ 3487 h 4018"/>
                  <a:gd name="T32" fmla="*/ 2952 w 2952"/>
                  <a:gd name="T33" fmla="*/ 3983 h 4018"/>
                  <a:gd name="T34" fmla="*/ 2581 w 2952"/>
                  <a:gd name="T35" fmla="*/ 3983 h 4018"/>
                  <a:gd name="T36" fmla="*/ 2213 w 2952"/>
                  <a:gd name="T37" fmla="*/ 3983 h 4018"/>
                  <a:gd name="T38" fmla="*/ 1844 w 2952"/>
                  <a:gd name="T39" fmla="*/ 3983 h 4018"/>
                  <a:gd name="T40" fmla="*/ 1475 w 2952"/>
                  <a:gd name="T41" fmla="*/ 3987 h 4018"/>
                  <a:gd name="T42" fmla="*/ 1105 w 2952"/>
                  <a:gd name="T43" fmla="*/ 3988 h 4018"/>
                  <a:gd name="T44" fmla="*/ 736 w 2952"/>
                  <a:gd name="T45" fmla="*/ 3996 h 4018"/>
                  <a:gd name="T46" fmla="*/ 367 w 2952"/>
                  <a:gd name="T47" fmla="*/ 4004 h 4018"/>
                  <a:gd name="T48" fmla="*/ 0 w 2952"/>
                  <a:gd name="T49" fmla="*/ 4018 h 4018"/>
                  <a:gd name="T50" fmla="*/ 138 w 2952"/>
                  <a:gd name="T51" fmla="*/ 3514 h 4018"/>
                  <a:gd name="T52" fmla="*/ 276 w 2952"/>
                  <a:gd name="T53" fmla="*/ 3012 h 4018"/>
                  <a:gd name="T54" fmla="*/ 414 w 2952"/>
                  <a:gd name="T55" fmla="*/ 2511 h 4018"/>
                  <a:gd name="T56" fmla="*/ 553 w 2952"/>
                  <a:gd name="T57" fmla="*/ 2009 h 4018"/>
                  <a:gd name="T58" fmla="*/ 691 w 2952"/>
                  <a:gd name="T59" fmla="*/ 1505 h 4018"/>
                  <a:gd name="T60" fmla="*/ 829 w 2952"/>
                  <a:gd name="T61" fmla="*/ 1004 h 4018"/>
                  <a:gd name="T62" fmla="*/ 968 w 2952"/>
                  <a:gd name="T63" fmla="*/ 502 h 4018"/>
                  <a:gd name="T64" fmla="*/ 1108 w 2952"/>
                  <a:gd name="T65" fmla="*/ 0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52" h="4018">
                    <a:moveTo>
                      <a:pt x="1108" y="0"/>
                    </a:moveTo>
                    <a:lnTo>
                      <a:pt x="1293" y="0"/>
                    </a:lnTo>
                    <a:lnTo>
                      <a:pt x="1491" y="0"/>
                    </a:lnTo>
                    <a:lnTo>
                      <a:pt x="1693" y="0"/>
                    </a:lnTo>
                    <a:lnTo>
                      <a:pt x="1900" y="0"/>
                    </a:lnTo>
                    <a:lnTo>
                      <a:pt x="2106" y="0"/>
                    </a:lnTo>
                    <a:lnTo>
                      <a:pt x="2310" y="0"/>
                    </a:lnTo>
                    <a:lnTo>
                      <a:pt x="2505" y="0"/>
                    </a:lnTo>
                    <a:lnTo>
                      <a:pt x="2694" y="0"/>
                    </a:lnTo>
                    <a:lnTo>
                      <a:pt x="2729" y="502"/>
                    </a:lnTo>
                    <a:lnTo>
                      <a:pt x="2764" y="1004"/>
                    </a:lnTo>
                    <a:lnTo>
                      <a:pt x="2797" y="1502"/>
                    </a:lnTo>
                    <a:lnTo>
                      <a:pt x="2831" y="1999"/>
                    </a:lnTo>
                    <a:lnTo>
                      <a:pt x="2860" y="2495"/>
                    </a:lnTo>
                    <a:lnTo>
                      <a:pt x="2891" y="2991"/>
                    </a:lnTo>
                    <a:lnTo>
                      <a:pt x="2921" y="3487"/>
                    </a:lnTo>
                    <a:lnTo>
                      <a:pt x="2952" y="3983"/>
                    </a:lnTo>
                    <a:lnTo>
                      <a:pt x="2581" y="3983"/>
                    </a:lnTo>
                    <a:lnTo>
                      <a:pt x="2213" y="3983"/>
                    </a:lnTo>
                    <a:lnTo>
                      <a:pt x="1844" y="3983"/>
                    </a:lnTo>
                    <a:lnTo>
                      <a:pt x="1475" y="3987"/>
                    </a:lnTo>
                    <a:lnTo>
                      <a:pt x="1105" y="3988"/>
                    </a:lnTo>
                    <a:lnTo>
                      <a:pt x="736" y="3996"/>
                    </a:lnTo>
                    <a:lnTo>
                      <a:pt x="367" y="4004"/>
                    </a:lnTo>
                    <a:lnTo>
                      <a:pt x="0" y="4018"/>
                    </a:lnTo>
                    <a:lnTo>
                      <a:pt x="138" y="3514"/>
                    </a:lnTo>
                    <a:lnTo>
                      <a:pt x="276" y="3012"/>
                    </a:lnTo>
                    <a:lnTo>
                      <a:pt x="414" y="2511"/>
                    </a:lnTo>
                    <a:lnTo>
                      <a:pt x="553" y="2009"/>
                    </a:lnTo>
                    <a:lnTo>
                      <a:pt x="691" y="1505"/>
                    </a:lnTo>
                    <a:lnTo>
                      <a:pt x="829" y="1004"/>
                    </a:lnTo>
                    <a:lnTo>
                      <a:pt x="968" y="502"/>
                    </a:lnTo>
                    <a:lnTo>
                      <a:pt x="1108" y="0"/>
                    </a:lnTo>
                    <a:close/>
                  </a:path>
                </a:pathLst>
              </a:custGeom>
              <a:solidFill>
                <a:srgbClr val="BF3B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182" name="Freeform 14"/>
              <p:cNvSpPr>
                <a:spLocks/>
              </p:cNvSpPr>
              <p:nvPr/>
            </p:nvSpPr>
            <p:spPr bwMode="auto">
              <a:xfrm>
                <a:off x="1558" y="1438"/>
                <a:ext cx="2716" cy="1853"/>
              </a:xfrm>
              <a:custGeom>
                <a:avLst/>
                <a:gdLst>
                  <a:gd name="T0" fmla="*/ 1019 w 2716"/>
                  <a:gd name="T1" fmla="*/ 0 h 3707"/>
                  <a:gd name="T2" fmla="*/ 1195 w 2716"/>
                  <a:gd name="T3" fmla="*/ 0 h 3707"/>
                  <a:gd name="T4" fmla="*/ 1386 w 2716"/>
                  <a:gd name="T5" fmla="*/ 0 h 3707"/>
                  <a:gd name="T6" fmla="*/ 1586 w 2716"/>
                  <a:gd name="T7" fmla="*/ 0 h 3707"/>
                  <a:gd name="T8" fmla="*/ 1792 w 2716"/>
                  <a:gd name="T9" fmla="*/ 0 h 3707"/>
                  <a:gd name="T10" fmla="*/ 1996 w 2716"/>
                  <a:gd name="T11" fmla="*/ 0 h 3707"/>
                  <a:gd name="T12" fmla="*/ 2197 w 2716"/>
                  <a:gd name="T13" fmla="*/ 0 h 3707"/>
                  <a:gd name="T14" fmla="*/ 2387 w 2716"/>
                  <a:gd name="T15" fmla="*/ 0 h 3707"/>
                  <a:gd name="T16" fmla="*/ 2564 w 2716"/>
                  <a:gd name="T17" fmla="*/ 0 h 3707"/>
                  <a:gd name="T18" fmla="*/ 2588 w 2716"/>
                  <a:gd name="T19" fmla="*/ 457 h 3707"/>
                  <a:gd name="T20" fmla="*/ 2611 w 2716"/>
                  <a:gd name="T21" fmla="*/ 914 h 3707"/>
                  <a:gd name="T22" fmla="*/ 2632 w 2716"/>
                  <a:gd name="T23" fmla="*/ 1365 h 3707"/>
                  <a:gd name="T24" fmla="*/ 2652 w 2716"/>
                  <a:gd name="T25" fmla="*/ 1817 h 3707"/>
                  <a:gd name="T26" fmla="*/ 2669 w 2716"/>
                  <a:gd name="T27" fmla="*/ 2264 h 3707"/>
                  <a:gd name="T28" fmla="*/ 2685 w 2716"/>
                  <a:gd name="T29" fmla="*/ 2711 h 3707"/>
                  <a:gd name="T30" fmla="*/ 2701 w 2716"/>
                  <a:gd name="T31" fmla="*/ 3156 h 3707"/>
                  <a:gd name="T32" fmla="*/ 2716 w 2716"/>
                  <a:gd name="T33" fmla="*/ 3602 h 3707"/>
                  <a:gd name="T34" fmla="*/ 2376 w 2716"/>
                  <a:gd name="T35" fmla="*/ 3605 h 3707"/>
                  <a:gd name="T36" fmla="*/ 2037 w 2716"/>
                  <a:gd name="T37" fmla="*/ 3613 h 3707"/>
                  <a:gd name="T38" fmla="*/ 1696 w 2716"/>
                  <a:gd name="T39" fmla="*/ 3621 h 3707"/>
                  <a:gd name="T40" fmla="*/ 1357 w 2716"/>
                  <a:gd name="T41" fmla="*/ 3633 h 3707"/>
                  <a:gd name="T42" fmla="*/ 1016 w 2716"/>
                  <a:gd name="T43" fmla="*/ 3644 h 3707"/>
                  <a:gd name="T44" fmla="*/ 677 w 2716"/>
                  <a:gd name="T45" fmla="*/ 3662 h 3707"/>
                  <a:gd name="T46" fmla="*/ 338 w 2716"/>
                  <a:gd name="T47" fmla="*/ 3681 h 3707"/>
                  <a:gd name="T48" fmla="*/ 0 w 2716"/>
                  <a:gd name="T49" fmla="*/ 3707 h 3707"/>
                  <a:gd name="T50" fmla="*/ 126 w 2716"/>
                  <a:gd name="T51" fmla="*/ 3242 h 3707"/>
                  <a:gd name="T52" fmla="*/ 255 w 2716"/>
                  <a:gd name="T53" fmla="*/ 2779 h 3707"/>
                  <a:gd name="T54" fmla="*/ 381 w 2716"/>
                  <a:gd name="T55" fmla="*/ 2316 h 3707"/>
                  <a:gd name="T56" fmla="*/ 509 w 2716"/>
                  <a:gd name="T57" fmla="*/ 1853 h 3707"/>
                  <a:gd name="T58" fmla="*/ 636 w 2716"/>
                  <a:gd name="T59" fmla="*/ 1389 h 3707"/>
                  <a:gd name="T60" fmla="*/ 764 w 2716"/>
                  <a:gd name="T61" fmla="*/ 926 h 3707"/>
                  <a:gd name="T62" fmla="*/ 891 w 2716"/>
                  <a:gd name="T63" fmla="*/ 463 h 3707"/>
                  <a:gd name="T64" fmla="*/ 1019 w 2716"/>
                  <a:gd name="T65" fmla="*/ 0 h 3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6" h="3707">
                    <a:moveTo>
                      <a:pt x="1019" y="0"/>
                    </a:moveTo>
                    <a:lnTo>
                      <a:pt x="1195" y="0"/>
                    </a:lnTo>
                    <a:lnTo>
                      <a:pt x="1386" y="0"/>
                    </a:lnTo>
                    <a:lnTo>
                      <a:pt x="1586" y="0"/>
                    </a:lnTo>
                    <a:lnTo>
                      <a:pt x="1792" y="0"/>
                    </a:lnTo>
                    <a:lnTo>
                      <a:pt x="1996" y="0"/>
                    </a:lnTo>
                    <a:lnTo>
                      <a:pt x="2197" y="0"/>
                    </a:lnTo>
                    <a:lnTo>
                      <a:pt x="2387" y="0"/>
                    </a:lnTo>
                    <a:lnTo>
                      <a:pt x="2564" y="0"/>
                    </a:lnTo>
                    <a:lnTo>
                      <a:pt x="2588" y="457"/>
                    </a:lnTo>
                    <a:lnTo>
                      <a:pt x="2611" y="914"/>
                    </a:lnTo>
                    <a:lnTo>
                      <a:pt x="2632" y="1365"/>
                    </a:lnTo>
                    <a:lnTo>
                      <a:pt x="2652" y="1817"/>
                    </a:lnTo>
                    <a:lnTo>
                      <a:pt x="2669" y="2264"/>
                    </a:lnTo>
                    <a:lnTo>
                      <a:pt x="2685" y="2711"/>
                    </a:lnTo>
                    <a:lnTo>
                      <a:pt x="2701" y="3156"/>
                    </a:lnTo>
                    <a:lnTo>
                      <a:pt x="2716" y="3602"/>
                    </a:lnTo>
                    <a:lnTo>
                      <a:pt x="2376" y="3605"/>
                    </a:lnTo>
                    <a:lnTo>
                      <a:pt x="2037" y="3613"/>
                    </a:lnTo>
                    <a:lnTo>
                      <a:pt x="1696" y="3621"/>
                    </a:lnTo>
                    <a:lnTo>
                      <a:pt x="1357" y="3633"/>
                    </a:lnTo>
                    <a:lnTo>
                      <a:pt x="1016" y="3644"/>
                    </a:lnTo>
                    <a:lnTo>
                      <a:pt x="677" y="3662"/>
                    </a:lnTo>
                    <a:lnTo>
                      <a:pt x="338" y="3681"/>
                    </a:lnTo>
                    <a:lnTo>
                      <a:pt x="0" y="3707"/>
                    </a:lnTo>
                    <a:lnTo>
                      <a:pt x="126" y="3242"/>
                    </a:lnTo>
                    <a:lnTo>
                      <a:pt x="255" y="2779"/>
                    </a:lnTo>
                    <a:lnTo>
                      <a:pt x="381" y="2316"/>
                    </a:lnTo>
                    <a:lnTo>
                      <a:pt x="509" y="1853"/>
                    </a:lnTo>
                    <a:lnTo>
                      <a:pt x="636" y="1389"/>
                    </a:lnTo>
                    <a:lnTo>
                      <a:pt x="764" y="926"/>
                    </a:lnTo>
                    <a:lnTo>
                      <a:pt x="891" y="463"/>
                    </a:lnTo>
                    <a:lnTo>
                      <a:pt x="1019" y="0"/>
                    </a:lnTo>
                    <a:close/>
                  </a:path>
                </a:pathLst>
              </a:custGeom>
              <a:solidFill>
                <a:srgbClr val="BF42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183" name="Freeform 15"/>
              <p:cNvSpPr>
                <a:spLocks/>
              </p:cNvSpPr>
              <p:nvPr/>
            </p:nvSpPr>
            <p:spPr bwMode="auto">
              <a:xfrm>
                <a:off x="1642" y="1440"/>
                <a:ext cx="2483" cy="1695"/>
              </a:xfrm>
              <a:custGeom>
                <a:avLst/>
                <a:gdLst>
                  <a:gd name="T0" fmla="*/ 935 w 2483"/>
                  <a:gd name="T1" fmla="*/ 0 h 3389"/>
                  <a:gd name="T2" fmla="*/ 1098 w 2483"/>
                  <a:gd name="T3" fmla="*/ 0 h 3389"/>
                  <a:gd name="T4" fmla="*/ 1283 w 2483"/>
                  <a:gd name="T5" fmla="*/ 0 h 3389"/>
                  <a:gd name="T6" fmla="*/ 1480 w 2483"/>
                  <a:gd name="T7" fmla="*/ 0 h 3389"/>
                  <a:gd name="T8" fmla="*/ 1684 w 2483"/>
                  <a:gd name="T9" fmla="*/ 0 h 3389"/>
                  <a:gd name="T10" fmla="*/ 1885 w 2483"/>
                  <a:gd name="T11" fmla="*/ 0 h 3389"/>
                  <a:gd name="T12" fmla="*/ 2083 w 2483"/>
                  <a:gd name="T13" fmla="*/ 0 h 3389"/>
                  <a:gd name="T14" fmla="*/ 2268 w 2483"/>
                  <a:gd name="T15" fmla="*/ 0 h 3389"/>
                  <a:gd name="T16" fmla="*/ 2434 w 2483"/>
                  <a:gd name="T17" fmla="*/ 0 h 3389"/>
                  <a:gd name="T18" fmla="*/ 2447 w 2483"/>
                  <a:gd name="T19" fmla="*/ 413 h 3389"/>
                  <a:gd name="T20" fmla="*/ 2459 w 2483"/>
                  <a:gd name="T21" fmla="*/ 821 h 3389"/>
                  <a:gd name="T22" fmla="*/ 2468 w 2483"/>
                  <a:gd name="T23" fmla="*/ 1225 h 3389"/>
                  <a:gd name="T24" fmla="*/ 2475 w 2483"/>
                  <a:gd name="T25" fmla="*/ 1628 h 3389"/>
                  <a:gd name="T26" fmla="*/ 2479 w 2483"/>
                  <a:gd name="T27" fmla="*/ 2026 h 3389"/>
                  <a:gd name="T28" fmla="*/ 2482 w 2483"/>
                  <a:gd name="T29" fmla="*/ 2425 h 3389"/>
                  <a:gd name="T30" fmla="*/ 2482 w 2483"/>
                  <a:gd name="T31" fmla="*/ 2822 h 3389"/>
                  <a:gd name="T32" fmla="*/ 2483 w 2483"/>
                  <a:gd name="T33" fmla="*/ 3218 h 3389"/>
                  <a:gd name="T34" fmla="*/ 2172 w 2483"/>
                  <a:gd name="T35" fmla="*/ 3228 h 3389"/>
                  <a:gd name="T36" fmla="*/ 1861 w 2483"/>
                  <a:gd name="T37" fmla="*/ 3242 h 3389"/>
                  <a:gd name="T38" fmla="*/ 1550 w 2483"/>
                  <a:gd name="T39" fmla="*/ 3255 h 3389"/>
                  <a:gd name="T40" fmla="*/ 1240 w 2483"/>
                  <a:gd name="T41" fmla="*/ 3275 h 3389"/>
                  <a:gd name="T42" fmla="*/ 928 w 2483"/>
                  <a:gd name="T43" fmla="*/ 3296 h 3389"/>
                  <a:gd name="T44" fmla="*/ 618 w 2483"/>
                  <a:gd name="T45" fmla="*/ 3321 h 3389"/>
                  <a:gd name="T46" fmla="*/ 309 w 2483"/>
                  <a:gd name="T47" fmla="*/ 3353 h 3389"/>
                  <a:gd name="T48" fmla="*/ 0 w 2483"/>
                  <a:gd name="T49" fmla="*/ 3389 h 3389"/>
                  <a:gd name="T50" fmla="*/ 116 w 2483"/>
                  <a:gd name="T51" fmla="*/ 2964 h 3389"/>
                  <a:gd name="T52" fmla="*/ 234 w 2483"/>
                  <a:gd name="T53" fmla="*/ 2540 h 3389"/>
                  <a:gd name="T54" fmla="*/ 349 w 2483"/>
                  <a:gd name="T55" fmla="*/ 2116 h 3389"/>
                  <a:gd name="T56" fmla="*/ 468 w 2483"/>
                  <a:gd name="T57" fmla="*/ 1694 h 3389"/>
                  <a:gd name="T58" fmla="*/ 583 w 2483"/>
                  <a:gd name="T59" fmla="*/ 1268 h 3389"/>
                  <a:gd name="T60" fmla="*/ 701 w 2483"/>
                  <a:gd name="T61" fmla="*/ 846 h 3389"/>
                  <a:gd name="T62" fmla="*/ 817 w 2483"/>
                  <a:gd name="T63" fmla="*/ 422 h 3389"/>
                  <a:gd name="T64" fmla="*/ 935 w 2483"/>
                  <a:gd name="T65" fmla="*/ 0 h 3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83" h="3389">
                    <a:moveTo>
                      <a:pt x="935" y="0"/>
                    </a:moveTo>
                    <a:lnTo>
                      <a:pt x="1098" y="0"/>
                    </a:lnTo>
                    <a:lnTo>
                      <a:pt x="1283" y="0"/>
                    </a:lnTo>
                    <a:lnTo>
                      <a:pt x="1480" y="0"/>
                    </a:lnTo>
                    <a:lnTo>
                      <a:pt x="1684" y="0"/>
                    </a:lnTo>
                    <a:lnTo>
                      <a:pt x="1885" y="0"/>
                    </a:lnTo>
                    <a:lnTo>
                      <a:pt x="2083" y="0"/>
                    </a:lnTo>
                    <a:lnTo>
                      <a:pt x="2268" y="0"/>
                    </a:lnTo>
                    <a:lnTo>
                      <a:pt x="2434" y="0"/>
                    </a:lnTo>
                    <a:lnTo>
                      <a:pt x="2447" y="413"/>
                    </a:lnTo>
                    <a:lnTo>
                      <a:pt x="2459" y="821"/>
                    </a:lnTo>
                    <a:lnTo>
                      <a:pt x="2468" y="1225"/>
                    </a:lnTo>
                    <a:lnTo>
                      <a:pt x="2475" y="1628"/>
                    </a:lnTo>
                    <a:lnTo>
                      <a:pt x="2479" y="2026"/>
                    </a:lnTo>
                    <a:lnTo>
                      <a:pt x="2482" y="2425"/>
                    </a:lnTo>
                    <a:lnTo>
                      <a:pt x="2482" y="2822"/>
                    </a:lnTo>
                    <a:lnTo>
                      <a:pt x="2483" y="3218"/>
                    </a:lnTo>
                    <a:lnTo>
                      <a:pt x="2172" y="3228"/>
                    </a:lnTo>
                    <a:lnTo>
                      <a:pt x="1861" y="3242"/>
                    </a:lnTo>
                    <a:lnTo>
                      <a:pt x="1550" y="3255"/>
                    </a:lnTo>
                    <a:lnTo>
                      <a:pt x="1240" y="3275"/>
                    </a:lnTo>
                    <a:lnTo>
                      <a:pt x="928" y="3296"/>
                    </a:lnTo>
                    <a:lnTo>
                      <a:pt x="618" y="3321"/>
                    </a:lnTo>
                    <a:lnTo>
                      <a:pt x="309" y="3353"/>
                    </a:lnTo>
                    <a:lnTo>
                      <a:pt x="0" y="3389"/>
                    </a:lnTo>
                    <a:lnTo>
                      <a:pt x="116" y="2964"/>
                    </a:lnTo>
                    <a:lnTo>
                      <a:pt x="234" y="2540"/>
                    </a:lnTo>
                    <a:lnTo>
                      <a:pt x="349" y="2116"/>
                    </a:lnTo>
                    <a:lnTo>
                      <a:pt x="468" y="1694"/>
                    </a:lnTo>
                    <a:lnTo>
                      <a:pt x="583" y="1268"/>
                    </a:lnTo>
                    <a:lnTo>
                      <a:pt x="701" y="846"/>
                    </a:lnTo>
                    <a:lnTo>
                      <a:pt x="817" y="422"/>
                    </a:lnTo>
                    <a:lnTo>
                      <a:pt x="935" y="0"/>
                    </a:lnTo>
                    <a:close/>
                  </a:path>
                </a:pathLst>
              </a:custGeom>
              <a:solidFill>
                <a:srgbClr val="BF47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184" name="Freeform 16"/>
              <p:cNvSpPr>
                <a:spLocks/>
              </p:cNvSpPr>
              <p:nvPr/>
            </p:nvSpPr>
            <p:spPr bwMode="auto">
              <a:xfrm>
                <a:off x="1728" y="1440"/>
                <a:ext cx="2306" cy="1538"/>
              </a:xfrm>
              <a:custGeom>
                <a:avLst/>
                <a:gdLst>
                  <a:gd name="T0" fmla="*/ 849 w 2306"/>
                  <a:gd name="T1" fmla="*/ 0 h 3076"/>
                  <a:gd name="T2" fmla="*/ 1001 w 2306"/>
                  <a:gd name="T3" fmla="*/ 0 h 3076"/>
                  <a:gd name="T4" fmla="*/ 1178 w 2306"/>
                  <a:gd name="T5" fmla="*/ 0 h 3076"/>
                  <a:gd name="T6" fmla="*/ 1372 w 2306"/>
                  <a:gd name="T7" fmla="*/ 0 h 3076"/>
                  <a:gd name="T8" fmla="*/ 1575 w 2306"/>
                  <a:gd name="T9" fmla="*/ 0 h 3076"/>
                  <a:gd name="T10" fmla="*/ 1776 w 2306"/>
                  <a:gd name="T11" fmla="*/ 0 h 3076"/>
                  <a:gd name="T12" fmla="*/ 1971 w 2306"/>
                  <a:gd name="T13" fmla="*/ 0 h 3076"/>
                  <a:gd name="T14" fmla="*/ 2148 w 2306"/>
                  <a:gd name="T15" fmla="*/ 0 h 3076"/>
                  <a:gd name="T16" fmla="*/ 2303 w 2306"/>
                  <a:gd name="T17" fmla="*/ 0 h 3076"/>
                  <a:gd name="T18" fmla="*/ 2306 w 2306"/>
                  <a:gd name="T19" fmla="*/ 368 h 3076"/>
                  <a:gd name="T20" fmla="*/ 2306 w 2306"/>
                  <a:gd name="T21" fmla="*/ 731 h 3076"/>
                  <a:gd name="T22" fmla="*/ 2302 w 2306"/>
                  <a:gd name="T23" fmla="*/ 1087 h 3076"/>
                  <a:gd name="T24" fmla="*/ 2296 w 2306"/>
                  <a:gd name="T25" fmla="*/ 1443 h 3076"/>
                  <a:gd name="T26" fmla="*/ 2286 w 2306"/>
                  <a:gd name="T27" fmla="*/ 1793 h 3076"/>
                  <a:gd name="T28" fmla="*/ 2275 w 2306"/>
                  <a:gd name="T29" fmla="*/ 2143 h 3076"/>
                  <a:gd name="T30" fmla="*/ 2261 w 2306"/>
                  <a:gd name="T31" fmla="*/ 2491 h 3076"/>
                  <a:gd name="T32" fmla="*/ 2248 w 2306"/>
                  <a:gd name="T33" fmla="*/ 2839 h 3076"/>
                  <a:gd name="T34" fmla="*/ 1966 w 2306"/>
                  <a:gd name="T35" fmla="*/ 2855 h 3076"/>
                  <a:gd name="T36" fmla="*/ 1685 w 2306"/>
                  <a:gd name="T37" fmla="*/ 2874 h 3076"/>
                  <a:gd name="T38" fmla="*/ 1403 w 2306"/>
                  <a:gd name="T39" fmla="*/ 2896 h 3076"/>
                  <a:gd name="T40" fmla="*/ 1122 w 2306"/>
                  <a:gd name="T41" fmla="*/ 2923 h 3076"/>
                  <a:gd name="T42" fmla="*/ 839 w 2306"/>
                  <a:gd name="T43" fmla="*/ 2950 h 3076"/>
                  <a:gd name="T44" fmla="*/ 558 w 2306"/>
                  <a:gd name="T45" fmla="*/ 2985 h 3076"/>
                  <a:gd name="T46" fmla="*/ 277 w 2306"/>
                  <a:gd name="T47" fmla="*/ 3026 h 3076"/>
                  <a:gd name="T48" fmla="*/ 0 w 2306"/>
                  <a:gd name="T49" fmla="*/ 3076 h 3076"/>
                  <a:gd name="T50" fmla="*/ 106 w 2306"/>
                  <a:gd name="T51" fmla="*/ 2691 h 3076"/>
                  <a:gd name="T52" fmla="*/ 211 w 2306"/>
                  <a:gd name="T53" fmla="*/ 2306 h 3076"/>
                  <a:gd name="T54" fmla="*/ 317 w 2306"/>
                  <a:gd name="T55" fmla="*/ 1921 h 3076"/>
                  <a:gd name="T56" fmla="*/ 424 w 2306"/>
                  <a:gd name="T57" fmla="*/ 1538 h 3076"/>
                  <a:gd name="T58" fmla="*/ 529 w 2306"/>
                  <a:gd name="T59" fmla="*/ 1153 h 3076"/>
                  <a:gd name="T60" fmla="*/ 636 w 2306"/>
                  <a:gd name="T61" fmla="*/ 768 h 3076"/>
                  <a:gd name="T62" fmla="*/ 742 w 2306"/>
                  <a:gd name="T63" fmla="*/ 383 h 3076"/>
                  <a:gd name="T64" fmla="*/ 849 w 2306"/>
                  <a:gd name="T65" fmla="*/ 0 h 3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06" h="3076">
                    <a:moveTo>
                      <a:pt x="849" y="0"/>
                    </a:moveTo>
                    <a:lnTo>
                      <a:pt x="1001" y="0"/>
                    </a:lnTo>
                    <a:lnTo>
                      <a:pt x="1178" y="0"/>
                    </a:lnTo>
                    <a:lnTo>
                      <a:pt x="1372" y="0"/>
                    </a:lnTo>
                    <a:lnTo>
                      <a:pt x="1575" y="0"/>
                    </a:lnTo>
                    <a:lnTo>
                      <a:pt x="1776" y="0"/>
                    </a:lnTo>
                    <a:lnTo>
                      <a:pt x="1971" y="0"/>
                    </a:lnTo>
                    <a:lnTo>
                      <a:pt x="2148" y="0"/>
                    </a:lnTo>
                    <a:lnTo>
                      <a:pt x="2303" y="0"/>
                    </a:lnTo>
                    <a:lnTo>
                      <a:pt x="2306" y="368"/>
                    </a:lnTo>
                    <a:lnTo>
                      <a:pt x="2306" y="731"/>
                    </a:lnTo>
                    <a:lnTo>
                      <a:pt x="2302" y="1087"/>
                    </a:lnTo>
                    <a:lnTo>
                      <a:pt x="2296" y="1443"/>
                    </a:lnTo>
                    <a:lnTo>
                      <a:pt x="2286" y="1793"/>
                    </a:lnTo>
                    <a:lnTo>
                      <a:pt x="2275" y="2143"/>
                    </a:lnTo>
                    <a:lnTo>
                      <a:pt x="2261" y="2491"/>
                    </a:lnTo>
                    <a:lnTo>
                      <a:pt x="2248" y="2839"/>
                    </a:lnTo>
                    <a:lnTo>
                      <a:pt x="1966" y="2855"/>
                    </a:lnTo>
                    <a:lnTo>
                      <a:pt x="1685" y="2874"/>
                    </a:lnTo>
                    <a:lnTo>
                      <a:pt x="1403" y="2896"/>
                    </a:lnTo>
                    <a:lnTo>
                      <a:pt x="1122" y="2923"/>
                    </a:lnTo>
                    <a:lnTo>
                      <a:pt x="839" y="2950"/>
                    </a:lnTo>
                    <a:lnTo>
                      <a:pt x="558" y="2985"/>
                    </a:lnTo>
                    <a:lnTo>
                      <a:pt x="277" y="3026"/>
                    </a:lnTo>
                    <a:lnTo>
                      <a:pt x="0" y="3076"/>
                    </a:lnTo>
                    <a:lnTo>
                      <a:pt x="106" y="2691"/>
                    </a:lnTo>
                    <a:lnTo>
                      <a:pt x="211" y="2306"/>
                    </a:lnTo>
                    <a:lnTo>
                      <a:pt x="317" y="1921"/>
                    </a:lnTo>
                    <a:lnTo>
                      <a:pt x="424" y="1538"/>
                    </a:lnTo>
                    <a:lnTo>
                      <a:pt x="529" y="1153"/>
                    </a:lnTo>
                    <a:lnTo>
                      <a:pt x="636" y="768"/>
                    </a:lnTo>
                    <a:lnTo>
                      <a:pt x="742" y="383"/>
                    </a:lnTo>
                    <a:lnTo>
                      <a:pt x="849" y="0"/>
                    </a:lnTo>
                    <a:close/>
                  </a:path>
                </a:pathLst>
              </a:custGeom>
              <a:solidFill>
                <a:srgbClr val="BF4D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185" name="Freeform 17"/>
              <p:cNvSpPr>
                <a:spLocks/>
              </p:cNvSpPr>
              <p:nvPr/>
            </p:nvSpPr>
            <p:spPr bwMode="auto">
              <a:xfrm>
                <a:off x="1813" y="1440"/>
                <a:ext cx="2173" cy="1382"/>
              </a:xfrm>
              <a:custGeom>
                <a:avLst/>
                <a:gdLst>
                  <a:gd name="T0" fmla="*/ 764 w 2173"/>
                  <a:gd name="T1" fmla="*/ 0 h 2763"/>
                  <a:gd name="T2" fmla="*/ 905 w 2173"/>
                  <a:gd name="T3" fmla="*/ 0 h 2763"/>
                  <a:gd name="T4" fmla="*/ 1076 w 2173"/>
                  <a:gd name="T5" fmla="*/ 0 h 2763"/>
                  <a:gd name="T6" fmla="*/ 1266 w 2173"/>
                  <a:gd name="T7" fmla="*/ 0 h 2763"/>
                  <a:gd name="T8" fmla="*/ 1468 w 2173"/>
                  <a:gd name="T9" fmla="*/ 0 h 2763"/>
                  <a:gd name="T10" fmla="*/ 1666 w 2173"/>
                  <a:gd name="T11" fmla="*/ 0 h 2763"/>
                  <a:gd name="T12" fmla="*/ 1858 w 2173"/>
                  <a:gd name="T13" fmla="*/ 0 h 2763"/>
                  <a:gd name="T14" fmla="*/ 2029 w 2173"/>
                  <a:gd name="T15" fmla="*/ 0 h 2763"/>
                  <a:gd name="T16" fmla="*/ 2173 w 2173"/>
                  <a:gd name="T17" fmla="*/ 0 h 2763"/>
                  <a:gd name="T18" fmla="*/ 2164 w 2173"/>
                  <a:gd name="T19" fmla="*/ 323 h 2763"/>
                  <a:gd name="T20" fmla="*/ 2153 w 2173"/>
                  <a:gd name="T21" fmla="*/ 642 h 2763"/>
                  <a:gd name="T22" fmla="*/ 2136 w 2173"/>
                  <a:gd name="T23" fmla="*/ 951 h 2763"/>
                  <a:gd name="T24" fmla="*/ 2119 w 2173"/>
                  <a:gd name="T25" fmla="*/ 1260 h 2763"/>
                  <a:gd name="T26" fmla="*/ 2095 w 2173"/>
                  <a:gd name="T27" fmla="*/ 1562 h 2763"/>
                  <a:gd name="T28" fmla="*/ 2072 w 2173"/>
                  <a:gd name="T29" fmla="*/ 1863 h 2763"/>
                  <a:gd name="T30" fmla="*/ 2043 w 2173"/>
                  <a:gd name="T31" fmla="*/ 2161 h 2763"/>
                  <a:gd name="T32" fmla="*/ 2015 w 2173"/>
                  <a:gd name="T33" fmla="*/ 2460 h 2763"/>
                  <a:gd name="T34" fmla="*/ 1762 w 2173"/>
                  <a:gd name="T35" fmla="*/ 2483 h 2763"/>
                  <a:gd name="T36" fmla="*/ 1510 w 2173"/>
                  <a:gd name="T37" fmla="*/ 2509 h 2763"/>
                  <a:gd name="T38" fmla="*/ 1257 w 2173"/>
                  <a:gd name="T39" fmla="*/ 2536 h 2763"/>
                  <a:gd name="T40" fmla="*/ 1005 w 2173"/>
                  <a:gd name="T41" fmla="*/ 2571 h 2763"/>
                  <a:gd name="T42" fmla="*/ 751 w 2173"/>
                  <a:gd name="T43" fmla="*/ 2608 h 2763"/>
                  <a:gd name="T44" fmla="*/ 499 w 2173"/>
                  <a:gd name="T45" fmla="*/ 2653 h 2763"/>
                  <a:gd name="T46" fmla="*/ 247 w 2173"/>
                  <a:gd name="T47" fmla="*/ 2703 h 2763"/>
                  <a:gd name="T48" fmla="*/ 0 w 2173"/>
                  <a:gd name="T49" fmla="*/ 2763 h 2763"/>
                  <a:gd name="T50" fmla="*/ 94 w 2173"/>
                  <a:gd name="T51" fmla="*/ 2417 h 2763"/>
                  <a:gd name="T52" fmla="*/ 190 w 2173"/>
                  <a:gd name="T53" fmla="*/ 2071 h 2763"/>
                  <a:gd name="T54" fmla="*/ 285 w 2173"/>
                  <a:gd name="T55" fmla="*/ 1725 h 2763"/>
                  <a:gd name="T56" fmla="*/ 381 w 2173"/>
                  <a:gd name="T57" fmla="*/ 1381 h 2763"/>
                  <a:gd name="T58" fmla="*/ 475 w 2173"/>
                  <a:gd name="T59" fmla="*/ 1035 h 2763"/>
                  <a:gd name="T60" fmla="*/ 572 w 2173"/>
                  <a:gd name="T61" fmla="*/ 691 h 2763"/>
                  <a:gd name="T62" fmla="*/ 667 w 2173"/>
                  <a:gd name="T63" fmla="*/ 344 h 2763"/>
                  <a:gd name="T64" fmla="*/ 764 w 2173"/>
                  <a:gd name="T65" fmla="*/ 0 h 2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3" h="2763">
                    <a:moveTo>
                      <a:pt x="764" y="0"/>
                    </a:moveTo>
                    <a:lnTo>
                      <a:pt x="905" y="0"/>
                    </a:lnTo>
                    <a:lnTo>
                      <a:pt x="1076" y="0"/>
                    </a:lnTo>
                    <a:lnTo>
                      <a:pt x="1266" y="0"/>
                    </a:lnTo>
                    <a:lnTo>
                      <a:pt x="1468" y="0"/>
                    </a:lnTo>
                    <a:lnTo>
                      <a:pt x="1666" y="0"/>
                    </a:lnTo>
                    <a:lnTo>
                      <a:pt x="1858" y="0"/>
                    </a:lnTo>
                    <a:lnTo>
                      <a:pt x="2029" y="0"/>
                    </a:lnTo>
                    <a:lnTo>
                      <a:pt x="2173" y="0"/>
                    </a:lnTo>
                    <a:lnTo>
                      <a:pt x="2164" y="323"/>
                    </a:lnTo>
                    <a:lnTo>
                      <a:pt x="2153" y="642"/>
                    </a:lnTo>
                    <a:lnTo>
                      <a:pt x="2136" y="951"/>
                    </a:lnTo>
                    <a:lnTo>
                      <a:pt x="2119" y="1260"/>
                    </a:lnTo>
                    <a:lnTo>
                      <a:pt x="2095" y="1562"/>
                    </a:lnTo>
                    <a:lnTo>
                      <a:pt x="2072" y="1863"/>
                    </a:lnTo>
                    <a:lnTo>
                      <a:pt x="2043" y="2161"/>
                    </a:lnTo>
                    <a:lnTo>
                      <a:pt x="2015" y="2460"/>
                    </a:lnTo>
                    <a:lnTo>
                      <a:pt x="1762" y="2483"/>
                    </a:lnTo>
                    <a:lnTo>
                      <a:pt x="1510" y="2509"/>
                    </a:lnTo>
                    <a:lnTo>
                      <a:pt x="1257" y="2536"/>
                    </a:lnTo>
                    <a:lnTo>
                      <a:pt x="1005" y="2571"/>
                    </a:lnTo>
                    <a:lnTo>
                      <a:pt x="751" y="2608"/>
                    </a:lnTo>
                    <a:lnTo>
                      <a:pt x="499" y="2653"/>
                    </a:lnTo>
                    <a:lnTo>
                      <a:pt x="247" y="2703"/>
                    </a:lnTo>
                    <a:lnTo>
                      <a:pt x="0" y="2763"/>
                    </a:lnTo>
                    <a:lnTo>
                      <a:pt x="94" y="2417"/>
                    </a:lnTo>
                    <a:lnTo>
                      <a:pt x="190" y="2071"/>
                    </a:lnTo>
                    <a:lnTo>
                      <a:pt x="285" y="1725"/>
                    </a:lnTo>
                    <a:lnTo>
                      <a:pt x="381" y="1381"/>
                    </a:lnTo>
                    <a:lnTo>
                      <a:pt x="475" y="1035"/>
                    </a:lnTo>
                    <a:lnTo>
                      <a:pt x="572" y="691"/>
                    </a:lnTo>
                    <a:lnTo>
                      <a:pt x="667" y="344"/>
                    </a:lnTo>
                    <a:lnTo>
                      <a:pt x="764" y="0"/>
                    </a:lnTo>
                    <a:close/>
                  </a:path>
                </a:pathLst>
              </a:custGeom>
              <a:solidFill>
                <a:srgbClr val="BF54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186" name="Freeform 18"/>
              <p:cNvSpPr>
                <a:spLocks/>
              </p:cNvSpPr>
              <p:nvPr/>
            </p:nvSpPr>
            <p:spPr bwMode="auto">
              <a:xfrm>
                <a:off x="1898" y="1441"/>
                <a:ext cx="2044" cy="1225"/>
              </a:xfrm>
              <a:custGeom>
                <a:avLst/>
                <a:gdLst>
                  <a:gd name="T0" fmla="*/ 677 w 2044"/>
                  <a:gd name="T1" fmla="*/ 0 h 2450"/>
                  <a:gd name="T2" fmla="*/ 808 w 2044"/>
                  <a:gd name="T3" fmla="*/ 0 h 2450"/>
                  <a:gd name="T4" fmla="*/ 973 w 2044"/>
                  <a:gd name="T5" fmla="*/ 0 h 2450"/>
                  <a:gd name="T6" fmla="*/ 1159 w 2044"/>
                  <a:gd name="T7" fmla="*/ 0 h 2450"/>
                  <a:gd name="T8" fmla="*/ 1359 w 2044"/>
                  <a:gd name="T9" fmla="*/ 0 h 2450"/>
                  <a:gd name="T10" fmla="*/ 1557 w 2044"/>
                  <a:gd name="T11" fmla="*/ 0 h 2450"/>
                  <a:gd name="T12" fmla="*/ 1746 w 2044"/>
                  <a:gd name="T13" fmla="*/ 0 h 2450"/>
                  <a:gd name="T14" fmla="*/ 1911 w 2044"/>
                  <a:gd name="T15" fmla="*/ 0 h 2450"/>
                  <a:gd name="T16" fmla="*/ 2044 w 2044"/>
                  <a:gd name="T17" fmla="*/ 0 h 2450"/>
                  <a:gd name="T18" fmla="*/ 2025 w 2044"/>
                  <a:gd name="T19" fmla="*/ 278 h 2450"/>
                  <a:gd name="T20" fmla="*/ 2002 w 2044"/>
                  <a:gd name="T21" fmla="*/ 549 h 2450"/>
                  <a:gd name="T22" fmla="*/ 1974 w 2044"/>
                  <a:gd name="T23" fmla="*/ 813 h 2450"/>
                  <a:gd name="T24" fmla="*/ 1941 w 2044"/>
                  <a:gd name="T25" fmla="*/ 1072 h 2450"/>
                  <a:gd name="T26" fmla="*/ 1905 w 2044"/>
                  <a:gd name="T27" fmla="*/ 1324 h 2450"/>
                  <a:gd name="T28" fmla="*/ 1865 w 2044"/>
                  <a:gd name="T29" fmla="*/ 1577 h 2450"/>
                  <a:gd name="T30" fmla="*/ 1823 w 2044"/>
                  <a:gd name="T31" fmla="*/ 1826 h 2450"/>
                  <a:gd name="T32" fmla="*/ 1781 w 2044"/>
                  <a:gd name="T33" fmla="*/ 2077 h 2450"/>
                  <a:gd name="T34" fmla="*/ 1557 w 2044"/>
                  <a:gd name="T35" fmla="*/ 2106 h 2450"/>
                  <a:gd name="T36" fmla="*/ 1335 w 2044"/>
                  <a:gd name="T37" fmla="*/ 2139 h 2450"/>
                  <a:gd name="T38" fmla="*/ 1111 w 2044"/>
                  <a:gd name="T39" fmla="*/ 2174 h 2450"/>
                  <a:gd name="T40" fmla="*/ 887 w 2044"/>
                  <a:gd name="T41" fmla="*/ 2217 h 2450"/>
                  <a:gd name="T42" fmla="*/ 663 w 2044"/>
                  <a:gd name="T43" fmla="*/ 2262 h 2450"/>
                  <a:gd name="T44" fmla="*/ 441 w 2044"/>
                  <a:gd name="T45" fmla="*/ 2316 h 2450"/>
                  <a:gd name="T46" fmla="*/ 219 w 2044"/>
                  <a:gd name="T47" fmla="*/ 2376 h 2450"/>
                  <a:gd name="T48" fmla="*/ 0 w 2044"/>
                  <a:gd name="T49" fmla="*/ 2450 h 2450"/>
                  <a:gd name="T50" fmla="*/ 85 w 2044"/>
                  <a:gd name="T51" fmla="*/ 2143 h 2450"/>
                  <a:gd name="T52" fmla="*/ 169 w 2044"/>
                  <a:gd name="T53" fmla="*/ 1836 h 2450"/>
                  <a:gd name="T54" fmla="*/ 254 w 2044"/>
                  <a:gd name="T55" fmla="*/ 1529 h 2450"/>
                  <a:gd name="T56" fmla="*/ 338 w 2044"/>
                  <a:gd name="T57" fmla="*/ 1223 h 2450"/>
                  <a:gd name="T58" fmla="*/ 423 w 2044"/>
                  <a:gd name="T59" fmla="*/ 916 h 2450"/>
                  <a:gd name="T60" fmla="*/ 507 w 2044"/>
                  <a:gd name="T61" fmla="*/ 611 h 2450"/>
                  <a:gd name="T62" fmla="*/ 592 w 2044"/>
                  <a:gd name="T63" fmla="*/ 304 h 2450"/>
                  <a:gd name="T64" fmla="*/ 677 w 2044"/>
                  <a:gd name="T65" fmla="*/ 0 h 2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4" h="2450">
                    <a:moveTo>
                      <a:pt x="677" y="0"/>
                    </a:moveTo>
                    <a:lnTo>
                      <a:pt x="808" y="0"/>
                    </a:lnTo>
                    <a:lnTo>
                      <a:pt x="973" y="0"/>
                    </a:lnTo>
                    <a:lnTo>
                      <a:pt x="1159" y="0"/>
                    </a:lnTo>
                    <a:lnTo>
                      <a:pt x="1359" y="0"/>
                    </a:lnTo>
                    <a:lnTo>
                      <a:pt x="1557" y="0"/>
                    </a:lnTo>
                    <a:lnTo>
                      <a:pt x="1746" y="0"/>
                    </a:lnTo>
                    <a:lnTo>
                      <a:pt x="1911" y="0"/>
                    </a:lnTo>
                    <a:lnTo>
                      <a:pt x="2044" y="0"/>
                    </a:lnTo>
                    <a:lnTo>
                      <a:pt x="2025" y="278"/>
                    </a:lnTo>
                    <a:lnTo>
                      <a:pt x="2002" y="549"/>
                    </a:lnTo>
                    <a:lnTo>
                      <a:pt x="1974" y="813"/>
                    </a:lnTo>
                    <a:lnTo>
                      <a:pt x="1941" y="1072"/>
                    </a:lnTo>
                    <a:lnTo>
                      <a:pt x="1905" y="1324"/>
                    </a:lnTo>
                    <a:lnTo>
                      <a:pt x="1865" y="1577"/>
                    </a:lnTo>
                    <a:lnTo>
                      <a:pt x="1823" y="1826"/>
                    </a:lnTo>
                    <a:lnTo>
                      <a:pt x="1781" y="2077"/>
                    </a:lnTo>
                    <a:lnTo>
                      <a:pt x="1557" y="2106"/>
                    </a:lnTo>
                    <a:lnTo>
                      <a:pt x="1335" y="2139"/>
                    </a:lnTo>
                    <a:lnTo>
                      <a:pt x="1111" y="2174"/>
                    </a:lnTo>
                    <a:lnTo>
                      <a:pt x="887" y="2217"/>
                    </a:lnTo>
                    <a:lnTo>
                      <a:pt x="663" y="2262"/>
                    </a:lnTo>
                    <a:lnTo>
                      <a:pt x="441" y="2316"/>
                    </a:lnTo>
                    <a:lnTo>
                      <a:pt x="219" y="2376"/>
                    </a:lnTo>
                    <a:lnTo>
                      <a:pt x="0" y="2450"/>
                    </a:lnTo>
                    <a:lnTo>
                      <a:pt x="85" y="2143"/>
                    </a:lnTo>
                    <a:lnTo>
                      <a:pt x="169" y="1836"/>
                    </a:lnTo>
                    <a:lnTo>
                      <a:pt x="254" y="1529"/>
                    </a:lnTo>
                    <a:lnTo>
                      <a:pt x="338" y="1223"/>
                    </a:lnTo>
                    <a:lnTo>
                      <a:pt x="423" y="916"/>
                    </a:lnTo>
                    <a:lnTo>
                      <a:pt x="507" y="611"/>
                    </a:lnTo>
                    <a:lnTo>
                      <a:pt x="592" y="304"/>
                    </a:lnTo>
                    <a:lnTo>
                      <a:pt x="677" y="0"/>
                    </a:lnTo>
                    <a:close/>
                  </a:path>
                </a:pathLst>
              </a:custGeom>
              <a:solidFill>
                <a:srgbClr val="BF59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187" name="Freeform 19"/>
              <p:cNvSpPr>
                <a:spLocks/>
              </p:cNvSpPr>
              <p:nvPr/>
            </p:nvSpPr>
            <p:spPr bwMode="auto">
              <a:xfrm>
                <a:off x="1983" y="1441"/>
                <a:ext cx="1913" cy="1069"/>
              </a:xfrm>
              <a:custGeom>
                <a:avLst/>
                <a:gdLst>
                  <a:gd name="T0" fmla="*/ 592 w 1913"/>
                  <a:gd name="T1" fmla="*/ 0 h 2137"/>
                  <a:gd name="T2" fmla="*/ 712 w 1913"/>
                  <a:gd name="T3" fmla="*/ 0 h 2137"/>
                  <a:gd name="T4" fmla="*/ 871 w 1913"/>
                  <a:gd name="T5" fmla="*/ 0 h 2137"/>
                  <a:gd name="T6" fmla="*/ 1054 w 1913"/>
                  <a:gd name="T7" fmla="*/ 0 h 2137"/>
                  <a:gd name="T8" fmla="*/ 1253 w 1913"/>
                  <a:gd name="T9" fmla="*/ 0 h 2137"/>
                  <a:gd name="T10" fmla="*/ 1448 w 1913"/>
                  <a:gd name="T11" fmla="*/ 0 h 2137"/>
                  <a:gd name="T12" fmla="*/ 1633 w 1913"/>
                  <a:gd name="T13" fmla="*/ 0 h 2137"/>
                  <a:gd name="T14" fmla="*/ 1792 w 1913"/>
                  <a:gd name="T15" fmla="*/ 0 h 2137"/>
                  <a:gd name="T16" fmla="*/ 1913 w 1913"/>
                  <a:gd name="T17" fmla="*/ 0 h 2137"/>
                  <a:gd name="T18" fmla="*/ 1883 w 1913"/>
                  <a:gd name="T19" fmla="*/ 234 h 2137"/>
                  <a:gd name="T20" fmla="*/ 1848 w 1913"/>
                  <a:gd name="T21" fmla="*/ 459 h 2137"/>
                  <a:gd name="T22" fmla="*/ 1807 w 1913"/>
                  <a:gd name="T23" fmla="*/ 675 h 2137"/>
                  <a:gd name="T24" fmla="*/ 1764 w 1913"/>
                  <a:gd name="T25" fmla="*/ 887 h 2137"/>
                  <a:gd name="T26" fmla="*/ 1713 w 1913"/>
                  <a:gd name="T27" fmla="*/ 1091 h 2137"/>
                  <a:gd name="T28" fmla="*/ 1661 w 1913"/>
                  <a:gd name="T29" fmla="*/ 1295 h 2137"/>
                  <a:gd name="T30" fmla="*/ 1605 w 1913"/>
                  <a:gd name="T31" fmla="*/ 1496 h 2137"/>
                  <a:gd name="T32" fmla="*/ 1547 w 1913"/>
                  <a:gd name="T33" fmla="*/ 1698 h 2137"/>
                  <a:gd name="T34" fmla="*/ 1353 w 1913"/>
                  <a:gd name="T35" fmla="*/ 1733 h 2137"/>
                  <a:gd name="T36" fmla="*/ 1160 w 1913"/>
                  <a:gd name="T37" fmla="*/ 1770 h 2137"/>
                  <a:gd name="T38" fmla="*/ 964 w 1913"/>
                  <a:gd name="T39" fmla="*/ 1812 h 2137"/>
                  <a:gd name="T40" fmla="*/ 770 w 1913"/>
                  <a:gd name="T41" fmla="*/ 1861 h 2137"/>
                  <a:gd name="T42" fmla="*/ 576 w 1913"/>
                  <a:gd name="T43" fmla="*/ 1916 h 2137"/>
                  <a:gd name="T44" fmla="*/ 381 w 1913"/>
                  <a:gd name="T45" fmla="*/ 1980 h 2137"/>
                  <a:gd name="T46" fmla="*/ 188 w 1913"/>
                  <a:gd name="T47" fmla="*/ 2052 h 2137"/>
                  <a:gd name="T48" fmla="*/ 0 w 1913"/>
                  <a:gd name="T49" fmla="*/ 2137 h 2137"/>
                  <a:gd name="T50" fmla="*/ 73 w 1913"/>
                  <a:gd name="T51" fmla="*/ 1869 h 2137"/>
                  <a:gd name="T52" fmla="*/ 148 w 1913"/>
                  <a:gd name="T53" fmla="*/ 1602 h 2137"/>
                  <a:gd name="T54" fmla="*/ 221 w 1913"/>
                  <a:gd name="T55" fmla="*/ 1334 h 2137"/>
                  <a:gd name="T56" fmla="*/ 295 w 1913"/>
                  <a:gd name="T57" fmla="*/ 1068 h 2137"/>
                  <a:gd name="T58" fmla="*/ 369 w 1913"/>
                  <a:gd name="T59" fmla="*/ 799 h 2137"/>
                  <a:gd name="T60" fmla="*/ 443 w 1913"/>
                  <a:gd name="T61" fmla="*/ 533 h 2137"/>
                  <a:gd name="T62" fmla="*/ 518 w 1913"/>
                  <a:gd name="T63" fmla="*/ 267 h 2137"/>
                  <a:gd name="T64" fmla="*/ 592 w 1913"/>
                  <a:gd name="T65" fmla="*/ 0 h 2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13" h="2137">
                    <a:moveTo>
                      <a:pt x="592" y="0"/>
                    </a:moveTo>
                    <a:lnTo>
                      <a:pt x="712" y="0"/>
                    </a:lnTo>
                    <a:lnTo>
                      <a:pt x="871" y="0"/>
                    </a:lnTo>
                    <a:lnTo>
                      <a:pt x="1054" y="0"/>
                    </a:lnTo>
                    <a:lnTo>
                      <a:pt x="1253" y="0"/>
                    </a:lnTo>
                    <a:lnTo>
                      <a:pt x="1448" y="0"/>
                    </a:lnTo>
                    <a:lnTo>
                      <a:pt x="1633" y="0"/>
                    </a:lnTo>
                    <a:lnTo>
                      <a:pt x="1792" y="0"/>
                    </a:lnTo>
                    <a:lnTo>
                      <a:pt x="1913" y="0"/>
                    </a:lnTo>
                    <a:lnTo>
                      <a:pt x="1883" y="234"/>
                    </a:lnTo>
                    <a:lnTo>
                      <a:pt x="1848" y="459"/>
                    </a:lnTo>
                    <a:lnTo>
                      <a:pt x="1807" y="675"/>
                    </a:lnTo>
                    <a:lnTo>
                      <a:pt x="1764" y="887"/>
                    </a:lnTo>
                    <a:lnTo>
                      <a:pt x="1713" y="1091"/>
                    </a:lnTo>
                    <a:lnTo>
                      <a:pt x="1661" y="1295"/>
                    </a:lnTo>
                    <a:lnTo>
                      <a:pt x="1605" y="1496"/>
                    </a:lnTo>
                    <a:lnTo>
                      <a:pt x="1547" y="1698"/>
                    </a:lnTo>
                    <a:lnTo>
                      <a:pt x="1353" y="1733"/>
                    </a:lnTo>
                    <a:lnTo>
                      <a:pt x="1160" y="1770"/>
                    </a:lnTo>
                    <a:lnTo>
                      <a:pt x="964" y="1812"/>
                    </a:lnTo>
                    <a:lnTo>
                      <a:pt x="770" y="1861"/>
                    </a:lnTo>
                    <a:lnTo>
                      <a:pt x="576" y="1916"/>
                    </a:lnTo>
                    <a:lnTo>
                      <a:pt x="381" y="1980"/>
                    </a:lnTo>
                    <a:lnTo>
                      <a:pt x="188" y="2052"/>
                    </a:lnTo>
                    <a:lnTo>
                      <a:pt x="0" y="2137"/>
                    </a:lnTo>
                    <a:lnTo>
                      <a:pt x="73" y="1869"/>
                    </a:lnTo>
                    <a:lnTo>
                      <a:pt x="148" y="1602"/>
                    </a:lnTo>
                    <a:lnTo>
                      <a:pt x="221" y="1334"/>
                    </a:lnTo>
                    <a:lnTo>
                      <a:pt x="295" y="1068"/>
                    </a:lnTo>
                    <a:lnTo>
                      <a:pt x="369" y="799"/>
                    </a:lnTo>
                    <a:lnTo>
                      <a:pt x="443" y="533"/>
                    </a:lnTo>
                    <a:lnTo>
                      <a:pt x="518" y="267"/>
                    </a:lnTo>
                    <a:lnTo>
                      <a:pt x="592" y="0"/>
                    </a:lnTo>
                    <a:close/>
                  </a:path>
                </a:pathLst>
              </a:custGeom>
              <a:solidFill>
                <a:srgbClr val="BF5E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188" name="Freeform 20"/>
              <p:cNvSpPr>
                <a:spLocks/>
              </p:cNvSpPr>
              <p:nvPr/>
            </p:nvSpPr>
            <p:spPr bwMode="auto">
              <a:xfrm>
                <a:off x="2069" y="1442"/>
                <a:ext cx="1782" cy="912"/>
              </a:xfrm>
              <a:custGeom>
                <a:avLst/>
                <a:gdLst>
                  <a:gd name="T0" fmla="*/ 506 w 1782"/>
                  <a:gd name="T1" fmla="*/ 0 h 1824"/>
                  <a:gd name="T2" fmla="*/ 615 w 1782"/>
                  <a:gd name="T3" fmla="*/ 0 h 1824"/>
                  <a:gd name="T4" fmla="*/ 767 w 1782"/>
                  <a:gd name="T5" fmla="*/ 0 h 1824"/>
                  <a:gd name="T6" fmla="*/ 947 w 1782"/>
                  <a:gd name="T7" fmla="*/ 0 h 1824"/>
                  <a:gd name="T8" fmla="*/ 1144 w 1782"/>
                  <a:gd name="T9" fmla="*/ 0 h 1824"/>
                  <a:gd name="T10" fmla="*/ 1338 w 1782"/>
                  <a:gd name="T11" fmla="*/ 0 h 1824"/>
                  <a:gd name="T12" fmla="*/ 1520 w 1782"/>
                  <a:gd name="T13" fmla="*/ 0 h 1824"/>
                  <a:gd name="T14" fmla="*/ 1672 w 1782"/>
                  <a:gd name="T15" fmla="*/ 0 h 1824"/>
                  <a:gd name="T16" fmla="*/ 1782 w 1782"/>
                  <a:gd name="T17" fmla="*/ 0 h 1824"/>
                  <a:gd name="T18" fmla="*/ 1740 w 1782"/>
                  <a:gd name="T19" fmla="*/ 189 h 1824"/>
                  <a:gd name="T20" fmla="*/ 1694 w 1782"/>
                  <a:gd name="T21" fmla="*/ 368 h 1824"/>
                  <a:gd name="T22" fmla="*/ 1641 w 1782"/>
                  <a:gd name="T23" fmla="*/ 537 h 1824"/>
                  <a:gd name="T24" fmla="*/ 1585 w 1782"/>
                  <a:gd name="T25" fmla="*/ 702 h 1824"/>
                  <a:gd name="T26" fmla="*/ 1521 w 1782"/>
                  <a:gd name="T27" fmla="*/ 860 h 1824"/>
                  <a:gd name="T28" fmla="*/ 1455 w 1782"/>
                  <a:gd name="T29" fmla="*/ 1013 h 1824"/>
                  <a:gd name="T30" fmla="*/ 1383 w 1782"/>
                  <a:gd name="T31" fmla="*/ 1165 h 1824"/>
                  <a:gd name="T32" fmla="*/ 1312 w 1782"/>
                  <a:gd name="T33" fmla="*/ 1317 h 1824"/>
                  <a:gd name="T34" fmla="*/ 1147 w 1782"/>
                  <a:gd name="T35" fmla="*/ 1357 h 1824"/>
                  <a:gd name="T36" fmla="*/ 982 w 1782"/>
                  <a:gd name="T37" fmla="*/ 1404 h 1824"/>
                  <a:gd name="T38" fmla="*/ 816 w 1782"/>
                  <a:gd name="T39" fmla="*/ 1453 h 1824"/>
                  <a:gd name="T40" fmla="*/ 651 w 1782"/>
                  <a:gd name="T41" fmla="*/ 1509 h 1824"/>
                  <a:gd name="T42" fmla="*/ 485 w 1782"/>
                  <a:gd name="T43" fmla="*/ 1569 h 1824"/>
                  <a:gd name="T44" fmla="*/ 321 w 1782"/>
                  <a:gd name="T45" fmla="*/ 1643 h 1824"/>
                  <a:gd name="T46" fmla="*/ 159 w 1782"/>
                  <a:gd name="T47" fmla="*/ 1727 h 1824"/>
                  <a:gd name="T48" fmla="*/ 0 w 1782"/>
                  <a:gd name="T49" fmla="*/ 1824 h 1824"/>
                  <a:gd name="T50" fmla="*/ 62 w 1782"/>
                  <a:gd name="T51" fmla="*/ 1595 h 1824"/>
                  <a:gd name="T52" fmla="*/ 125 w 1782"/>
                  <a:gd name="T53" fmla="*/ 1367 h 1824"/>
                  <a:gd name="T54" fmla="*/ 188 w 1782"/>
                  <a:gd name="T55" fmla="*/ 1140 h 1824"/>
                  <a:gd name="T56" fmla="*/ 252 w 1782"/>
                  <a:gd name="T57" fmla="*/ 912 h 1824"/>
                  <a:gd name="T58" fmla="*/ 315 w 1782"/>
                  <a:gd name="T59" fmla="*/ 683 h 1824"/>
                  <a:gd name="T60" fmla="*/ 378 w 1782"/>
                  <a:gd name="T61" fmla="*/ 455 h 1824"/>
                  <a:gd name="T62" fmla="*/ 442 w 1782"/>
                  <a:gd name="T63" fmla="*/ 228 h 1824"/>
                  <a:gd name="T64" fmla="*/ 506 w 1782"/>
                  <a:gd name="T65" fmla="*/ 0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2" h="1824">
                    <a:moveTo>
                      <a:pt x="506" y="0"/>
                    </a:moveTo>
                    <a:lnTo>
                      <a:pt x="615" y="0"/>
                    </a:lnTo>
                    <a:lnTo>
                      <a:pt x="767" y="0"/>
                    </a:lnTo>
                    <a:lnTo>
                      <a:pt x="947" y="0"/>
                    </a:lnTo>
                    <a:lnTo>
                      <a:pt x="1144" y="0"/>
                    </a:lnTo>
                    <a:lnTo>
                      <a:pt x="1338" y="0"/>
                    </a:lnTo>
                    <a:lnTo>
                      <a:pt x="1520" y="0"/>
                    </a:lnTo>
                    <a:lnTo>
                      <a:pt x="1672" y="0"/>
                    </a:lnTo>
                    <a:lnTo>
                      <a:pt x="1782" y="0"/>
                    </a:lnTo>
                    <a:lnTo>
                      <a:pt x="1740" y="189"/>
                    </a:lnTo>
                    <a:lnTo>
                      <a:pt x="1694" y="368"/>
                    </a:lnTo>
                    <a:lnTo>
                      <a:pt x="1641" y="537"/>
                    </a:lnTo>
                    <a:lnTo>
                      <a:pt x="1585" y="702"/>
                    </a:lnTo>
                    <a:lnTo>
                      <a:pt x="1521" y="860"/>
                    </a:lnTo>
                    <a:lnTo>
                      <a:pt x="1455" y="1013"/>
                    </a:lnTo>
                    <a:lnTo>
                      <a:pt x="1383" y="1165"/>
                    </a:lnTo>
                    <a:lnTo>
                      <a:pt x="1312" y="1317"/>
                    </a:lnTo>
                    <a:lnTo>
                      <a:pt x="1147" y="1357"/>
                    </a:lnTo>
                    <a:lnTo>
                      <a:pt x="982" y="1404"/>
                    </a:lnTo>
                    <a:lnTo>
                      <a:pt x="816" y="1453"/>
                    </a:lnTo>
                    <a:lnTo>
                      <a:pt x="651" y="1509"/>
                    </a:lnTo>
                    <a:lnTo>
                      <a:pt x="485" y="1569"/>
                    </a:lnTo>
                    <a:lnTo>
                      <a:pt x="321" y="1643"/>
                    </a:lnTo>
                    <a:lnTo>
                      <a:pt x="159" y="1727"/>
                    </a:lnTo>
                    <a:lnTo>
                      <a:pt x="0" y="1824"/>
                    </a:lnTo>
                    <a:lnTo>
                      <a:pt x="62" y="1595"/>
                    </a:lnTo>
                    <a:lnTo>
                      <a:pt x="125" y="1367"/>
                    </a:lnTo>
                    <a:lnTo>
                      <a:pt x="188" y="1140"/>
                    </a:lnTo>
                    <a:lnTo>
                      <a:pt x="252" y="912"/>
                    </a:lnTo>
                    <a:lnTo>
                      <a:pt x="315" y="683"/>
                    </a:lnTo>
                    <a:lnTo>
                      <a:pt x="378" y="455"/>
                    </a:lnTo>
                    <a:lnTo>
                      <a:pt x="442" y="228"/>
                    </a:lnTo>
                    <a:lnTo>
                      <a:pt x="506" y="0"/>
                    </a:lnTo>
                    <a:close/>
                  </a:path>
                </a:pathLst>
              </a:custGeom>
              <a:solidFill>
                <a:srgbClr val="BF66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189" name="Freeform 21"/>
              <p:cNvSpPr>
                <a:spLocks/>
              </p:cNvSpPr>
              <p:nvPr/>
            </p:nvSpPr>
            <p:spPr bwMode="auto">
              <a:xfrm>
                <a:off x="2153" y="1442"/>
                <a:ext cx="1653" cy="756"/>
              </a:xfrm>
              <a:custGeom>
                <a:avLst/>
                <a:gdLst>
                  <a:gd name="T0" fmla="*/ 421 w 1653"/>
                  <a:gd name="T1" fmla="*/ 0 h 1511"/>
                  <a:gd name="T2" fmla="*/ 518 w 1653"/>
                  <a:gd name="T3" fmla="*/ 0 h 1511"/>
                  <a:gd name="T4" fmla="*/ 665 w 1653"/>
                  <a:gd name="T5" fmla="*/ 0 h 1511"/>
                  <a:gd name="T6" fmla="*/ 842 w 1653"/>
                  <a:gd name="T7" fmla="*/ 0 h 1511"/>
                  <a:gd name="T8" fmla="*/ 1036 w 1653"/>
                  <a:gd name="T9" fmla="*/ 0 h 1511"/>
                  <a:gd name="T10" fmla="*/ 1229 w 1653"/>
                  <a:gd name="T11" fmla="*/ 0 h 1511"/>
                  <a:gd name="T12" fmla="*/ 1408 w 1653"/>
                  <a:gd name="T13" fmla="*/ 0 h 1511"/>
                  <a:gd name="T14" fmla="*/ 1553 w 1653"/>
                  <a:gd name="T15" fmla="*/ 0 h 1511"/>
                  <a:gd name="T16" fmla="*/ 1653 w 1653"/>
                  <a:gd name="T17" fmla="*/ 0 h 1511"/>
                  <a:gd name="T18" fmla="*/ 1601 w 1653"/>
                  <a:gd name="T19" fmla="*/ 144 h 1511"/>
                  <a:gd name="T20" fmla="*/ 1543 w 1653"/>
                  <a:gd name="T21" fmla="*/ 278 h 1511"/>
                  <a:gd name="T22" fmla="*/ 1477 w 1653"/>
                  <a:gd name="T23" fmla="*/ 401 h 1511"/>
                  <a:gd name="T24" fmla="*/ 1408 w 1653"/>
                  <a:gd name="T25" fmla="*/ 517 h 1511"/>
                  <a:gd name="T26" fmla="*/ 1330 w 1653"/>
                  <a:gd name="T27" fmla="*/ 624 h 1511"/>
                  <a:gd name="T28" fmla="*/ 1250 w 1653"/>
                  <a:gd name="T29" fmla="*/ 731 h 1511"/>
                  <a:gd name="T30" fmla="*/ 1166 w 1653"/>
                  <a:gd name="T31" fmla="*/ 832 h 1511"/>
                  <a:gd name="T32" fmla="*/ 1078 w 1653"/>
                  <a:gd name="T33" fmla="*/ 937 h 1511"/>
                  <a:gd name="T34" fmla="*/ 943 w 1653"/>
                  <a:gd name="T35" fmla="*/ 984 h 1511"/>
                  <a:gd name="T36" fmla="*/ 808 w 1653"/>
                  <a:gd name="T37" fmla="*/ 1035 h 1511"/>
                  <a:gd name="T38" fmla="*/ 670 w 1653"/>
                  <a:gd name="T39" fmla="*/ 1089 h 1511"/>
                  <a:gd name="T40" fmla="*/ 535 w 1653"/>
                  <a:gd name="T41" fmla="*/ 1153 h 1511"/>
                  <a:gd name="T42" fmla="*/ 399 w 1653"/>
                  <a:gd name="T43" fmla="*/ 1223 h 1511"/>
                  <a:gd name="T44" fmla="*/ 263 w 1653"/>
                  <a:gd name="T45" fmla="*/ 1307 h 1511"/>
                  <a:gd name="T46" fmla="*/ 130 w 1653"/>
                  <a:gd name="T47" fmla="*/ 1400 h 1511"/>
                  <a:gd name="T48" fmla="*/ 0 w 1653"/>
                  <a:gd name="T49" fmla="*/ 1511 h 1511"/>
                  <a:gd name="T50" fmla="*/ 52 w 1653"/>
                  <a:gd name="T51" fmla="*/ 1320 h 1511"/>
                  <a:gd name="T52" fmla="*/ 106 w 1653"/>
                  <a:gd name="T53" fmla="*/ 1132 h 1511"/>
                  <a:gd name="T54" fmla="*/ 158 w 1653"/>
                  <a:gd name="T55" fmla="*/ 943 h 1511"/>
                  <a:gd name="T56" fmla="*/ 211 w 1653"/>
                  <a:gd name="T57" fmla="*/ 755 h 1511"/>
                  <a:gd name="T58" fmla="*/ 263 w 1653"/>
                  <a:gd name="T59" fmla="*/ 564 h 1511"/>
                  <a:gd name="T60" fmla="*/ 315 w 1653"/>
                  <a:gd name="T61" fmla="*/ 377 h 1511"/>
                  <a:gd name="T62" fmla="*/ 368 w 1653"/>
                  <a:gd name="T63" fmla="*/ 187 h 1511"/>
                  <a:gd name="T64" fmla="*/ 421 w 1653"/>
                  <a:gd name="T65" fmla="*/ 0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53" h="1511">
                    <a:moveTo>
                      <a:pt x="421" y="0"/>
                    </a:moveTo>
                    <a:lnTo>
                      <a:pt x="518" y="0"/>
                    </a:lnTo>
                    <a:lnTo>
                      <a:pt x="665" y="0"/>
                    </a:lnTo>
                    <a:lnTo>
                      <a:pt x="842" y="0"/>
                    </a:lnTo>
                    <a:lnTo>
                      <a:pt x="1036" y="0"/>
                    </a:lnTo>
                    <a:lnTo>
                      <a:pt x="1229" y="0"/>
                    </a:lnTo>
                    <a:lnTo>
                      <a:pt x="1408" y="0"/>
                    </a:lnTo>
                    <a:lnTo>
                      <a:pt x="1553" y="0"/>
                    </a:lnTo>
                    <a:lnTo>
                      <a:pt x="1653" y="0"/>
                    </a:lnTo>
                    <a:lnTo>
                      <a:pt x="1601" y="144"/>
                    </a:lnTo>
                    <a:lnTo>
                      <a:pt x="1543" y="278"/>
                    </a:lnTo>
                    <a:lnTo>
                      <a:pt x="1477" y="401"/>
                    </a:lnTo>
                    <a:lnTo>
                      <a:pt x="1408" y="517"/>
                    </a:lnTo>
                    <a:lnTo>
                      <a:pt x="1330" y="624"/>
                    </a:lnTo>
                    <a:lnTo>
                      <a:pt x="1250" y="731"/>
                    </a:lnTo>
                    <a:lnTo>
                      <a:pt x="1166" y="832"/>
                    </a:lnTo>
                    <a:lnTo>
                      <a:pt x="1078" y="937"/>
                    </a:lnTo>
                    <a:lnTo>
                      <a:pt x="943" y="984"/>
                    </a:lnTo>
                    <a:lnTo>
                      <a:pt x="808" y="1035"/>
                    </a:lnTo>
                    <a:lnTo>
                      <a:pt x="670" y="1089"/>
                    </a:lnTo>
                    <a:lnTo>
                      <a:pt x="535" y="1153"/>
                    </a:lnTo>
                    <a:lnTo>
                      <a:pt x="399" y="1223"/>
                    </a:lnTo>
                    <a:lnTo>
                      <a:pt x="263" y="1307"/>
                    </a:lnTo>
                    <a:lnTo>
                      <a:pt x="130" y="1400"/>
                    </a:lnTo>
                    <a:lnTo>
                      <a:pt x="0" y="1511"/>
                    </a:lnTo>
                    <a:lnTo>
                      <a:pt x="52" y="1320"/>
                    </a:lnTo>
                    <a:lnTo>
                      <a:pt x="106" y="1132"/>
                    </a:lnTo>
                    <a:lnTo>
                      <a:pt x="158" y="943"/>
                    </a:lnTo>
                    <a:lnTo>
                      <a:pt x="211" y="755"/>
                    </a:lnTo>
                    <a:lnTo>
                      <a:pt x="263" y="564"/>
                    </a:lnTo>
                    <a:lnTo>
                      <a:pt x="315" y="377"/>
                    </a:lnTo>
                    <a:lnTo>
                      <a:pt x="368" y="187"/>
                    </a:lnTo>
                    <a:lnTo>
                      <a:pt x="421" y="0"/>
                    </a:lnTo>
                    <a:close/>
                  </a:path>
                </a:pathLst>
              </a:custGeom>
              <a:solidFill>
                <a:srgbClr val="BF6B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190" name="Freeform 22"/>
              <p:cNvSpPr>
                <a:spLocks/>
              </p:cNvSpPr>
              <p:nvPr/>
            </p:nvSpPr>
            <p:spPr bwMode="auto">
              <a:xfrm>
                <a:off x="2239" y="1442"/>
                <a:ext cx="1523" cy="599"/>
              </a:xfrm>
              <a:custGeom>
                <a:avLst/>
                <a:gdLst>
                  <a:gd name="T0" fmla="*/ 335 w 1523"/>
                  <a:gd name="T1" fmla="*/ 0 h 1198"/>
                  <a:gd name="T2" fmla="*/ 421 w 1523"/>
                  <a:gd name="T3" fmla="*/ 0 h 1198"/>
                  <a:gd name="T4" fmla="*/ 560 w 1523"/>
                  <a:gd name="T5" fmla="*/ 0 h 1198"/>
                  <a:gd name="T6" fmla="*/ 735 w 1523"/>
                  <a:gd name="T7" fmla="*/ 0 h 1198"/>
                  <a:gd name="T8" fmla="*/ 928 w 1523"/>
                  <a:gd name="T9" fmla="*/ 0 h 1198"/>
                  <a:gd name="T10" fmla="*/ 1119 w 1523"/>
                  <a:gd name="T11" fmla="*/ 0 h 1198"/>
                  <a:gd name="T12" fmla="*/ 1295 w 1523"/>
                  <a:gd name="T13" fmla="*/ 0 h 1198"/>
                  <a:gd name="T14" fmla="*/ 1434 w 1523"/>
                  <a:gd name="T15" fmla="*/ 0 h 1198"/>
                  <a:gd name="T16" fmla="*/ 1523 w 1523"/>
                  <a:gd name="T17" fmla="*/ 0 h 1198"/>
                  <a:gd name="T18" fmla="*/ 1391 w 1523"/>
                  <a:gd name="T19" fmla="*/ 185 h 1198"/>
                  <a:gd name="T20" fmla="*/ 1229 w 1523"/>
                  <a:gd name="T21" fmla="*/ 331 h 1198"/>
                  <a:gd name="T22" fmla="*/ 1044 w 1523"/>
                  <a:gd name="T23" fmla="*/ 447 h 1198"/>
                  <a:gd name="T24" fmla="*/ 845 w 1523"/>
                  <a:gd name="T25" fmla="*/ 556 h 1198"/>
                  <a:gd name="T26" fmla="*/ 632 w 1523"/>
                  <a:gd name="T27" fmla="*/ 667 h 1198"/>
                  <a:gd name="T28" fmla="*/ 417 w 1523"/>
                  <a:gd name="T29" fmla="*/ 801 h 1198"/>
                  <a:gd name="T30" fmla="*/ 203 w 1523"/>
                  <a:gd name="T31" fmla="*/ 972 h 1198"/>
                  <a:gd name="T32" fmla="*/ 0 w 1523"/>
                  <a:gd name="T33" fmla="*/ 1198 h 1198"/>
                  <a:gd name="T34" fmla="*/ 41 w 1523"/>
                  <a:gd name="T35" fmla="*/ 1048 h 1198"/>
                  <a:gd name="T36" fmla="*/ 83 w 1523"/>
                  <a:gd name="T37" fmla="*/ 899 h 1198"/>
                  <a:gd name="T38" fmla="*/ 124 w 1523"/>
                  <a:gd name="T39" fmla="*/ 749 h 1198"/>
                  <a:gd name="T40" fmla="*/ 166 w 1523"/>
                  <a:gd name="T41" fmla="*/ 601 h 1198"/>
                  <a:gd name="T42" fmla="*/ 208 w 1523"/>
                  <a:gd name="T43" fmla="*/ 449 h 1198"/>
                  <a:gd name="T44" fmla="*/ 251 w 1523"/>
                  <a:gd name="T45" fmla="*/ 300 h 1198"/>
                  <a:gd name="T46" fmla="*/ 293 w 1523"/>
                  <a:gd name="T47" fmla="*/ 150 h 1198"/>
                  <a:gd name="T48" fmla="*/ 335 w 1523"/>
                  <a:gd name="T49" fmla="*/ 0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3" h="1198">
                    <a:moveTo>
                      <a:pt x="335" y="0"/>
                    </a:moveTo>
                    <a:lnTo>
                      <a:pt x="421" y="0"/>
                    </a:lnTo>
                    <a:lnTo>
                      <a:pt x="560" y="0"/>
                    </a:lnTo>
                    <a:lnTo>
                      <a:pt x="735" y="0"/>
                    </a:lnTo>
                    <a:lnTo>
                      <a:pt x="928" y="0"/>
                    </a:lnTo>
                    <a:lnTo>
                      <a:pt x="1119" y="0"/>
                    </a:lnTo>
                    <a:lnTo>
                      <a:pt x="1295" y="0"/>
                    </a:lnTo>
                    <a:lnTo>
                      <a:pt x="1434" y="0"/>
                    </a:lnTo>
                    <a:lnTo>
                      <a:pt x="1523" y="0"/>
                    </a:lnTo>
                    <a:lnTo>
                      <a:pt x="1391" y="185"/>
                    </a:lnTo>
                    <a:lnTo>
                      <a:pt x="1229" y="331"/>
                    </a:lnTo>
                    <a:lnTo>
                      <a:pt x="1044" y="447"/>
                    </a:lnTo>
                    <a:lnTo>
                      <a:pt x="845" y="556"/>
                    </a:lnTo>
                    <a:lnTo>
                      <a:pt x="632" y="667"/>
                    </a:lnTo>
                    <a:lnTo>
                      <a:pt x="417" y="801"/>
                    </a:lnTo>
                    <a:lnTo>
                      <a:pt x="203" y="972"/>
                    </a:lnTo>
                    <a:lnTo>
                      <a:pt x="0" y="1198"/>
                    </a:lnTo>
                    <a:lnTo>
                      <a:pt x="41" y="1048"/>
                    </a:lnTo>
                    <a:lnTo>
                      <a:pt x="83" y="899"/>
                    </a:lnTo>
                    <a:lnTo>
                      <a:pt x="124" y="749"/>
                    </a:lnTo>
                    <a:lnTo>
                      <a:pt x="166" y="601"/>
                    </a:lnTo>
                    <a:lnTo>
                      <a:pt x="208" y="449"/>
                    </a:lnTo>
                    <a:lnTo>
                      <a:pt x="251" y="300"/>
                    </a:lnTo>
                    <a:lnTo>
                      <a:pt x="293" y="150"/>
                    </a:lnTo>
                    <a:lnTo>
                      <a:pt x="335" y="0"/>
                    </a:lnTo>
                    <a:close/>
                  </a:path>
                </a:pathLst>
              </a:custGeom>
              <a:solidFill>
                <a:srgbClr val="BF73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191" name="Freeform 23"/>
              <p:cNvSpPr>
                <a:spLocks/>
              </p:cNvSpPr>
              <p:nvPr/>
            </p:nvSpPr>
            <p:spPr bwMode="auto">
              <a:xfrm>
                <a:off x="2200" y="1509"/>
                <a:ext cx="1093" cy="824"/>
              </a:xfrm>
              <a:custGeom>
                <a:avLst/>
                <a:gdLst>
                  <a:gd name="T0" fmla="*/ 447 w 1093"/>
                  <a:gd name="T1" fmla="*/ 4 h 1647"/>
                  <a:gd name="T2" fmla="*/ 1093 w 1093"/>
                  <a:gd name="T3" fmla="*/ 0 h 1647"/>
                  <a:gd name="T4" fmla="*/ 953 w 1093"/>
                  <a:gd name="T5" fmla="*/ 1647 h 1647"/>
                  <a:gd name="T6" fmla="*/ 0 w 1093"/>
                  <a:gd name="T7" fmla="*/ 1647 h 1647"/>
                  <a:gd name="T8" fmla="*/ 447 w 1093"/>
                  <a:gd name="T9" fmla="*/ 4 h 1647"/>
                </a:gdLst>
                <a:ahLst/>
                <a:cxnLst>
                  <a:cxn ang="0">
                    <a:pos x="T0" y="T1"/>
                  </a:cxn>
                  <a:cxn ang="0">
                    <a:pos x="T2" y="T3"/>
                  </a:cxn>
                  <a:cxn ang="0">
                    <a:pos x="T4" y="T5"/>
                  </a:cxn>
                  <a:cxn ang="0">
                    <a:pos x="T6" y="T7"/>
                  </a:cxn>
                  <a:cxn ang="0">
                    <a:pos x="T8" y="T9"/>
                  </a:cxn>
                </a:cxnLst>
                <a:rect l="0" t="0" r="r" b="b"/>
                <a:pathLst>
                  <a:path w="1093" h="1647">
                    <a:moveTo>
                      <a:pt x="447" y="4"/>
                    </a:moveTo>
                    <a:lnTo>
                      <a:pt x="1093" y="0"/>
                    </a:lnTo>
                    <a:lnTo>
                      <a:pt x="953" y="1647"/>
                    </a:lnTo>
                    <a:lnTo>
                      <a:pt x="0" y="1647"/>
                    </a:lnTo>
                    <a:lnTo>
                      <a:pt x="447" y="4"/>
                    </a:lnTo>
                    <a:close/>
                  </a:path>
                </a:pathLst>
              </a:custGeom>
              <a:solidFill>
                <a:srgbClr val="BF3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192" name="Freeform 24"/>
              <p:cNvSpPr>
                <a:spLocks/>
              </p:cNvSpPr>
              <p:nvPr/>
            </p:nvSpPr>
            <p:spPr bwMode="auto">
              <a:xfrm>
                <a:off x="2322" y="1538"/>
                <a:ext cx="849" cy="641"/>
              </a:xfrm>
              <a:custGeom>
                <a:avLst/>
                <a:gdLst>
                  <a:gd name="T0" fmla="*/ 348 w 849"/>
                  <a:gd name="T1" fmla="*/ 4 h 1281"/>
                  <a:gd name="T2" fmla="*/ 849 w 849"/>
                  <a:gd name="T3" fmla="*/ 0 h 1281"/>
                  <a:gd name="T4" fmla="*/ 739 w 849"/>
                  <a:gd name="T5" fmla="*/ 1281 h 1281"/>
                  <a:gd name="T6" fmla="*/ 0 w 849"/>
                  <a:gd name="T7" fmla="*/ 1279 h 1281"/>
                  <a:gd name="T8" fmla="*/ 348 w 849"/>
                  <a:gd name="T9" fmla="*/ 4 h 1281"/>
                </a:gdLst>
                <a:ahLst/>
                <a:cxnLst>
                  <a:cxn ang="0">
                    <a:pos x="T0" y="T1"/>
                  </a:cxn>
                  <a:cxn ang="0">
                    <a:pos x="T2" y="T3"/>
                  </a:cxn>
                  <a:cxn ang="0">
                    <a:pos x="T4" y="T5"/>
                  </a:cxn>
                  <a:cxn ang="0">
                    <a:pos x="T6" y="T7"/>
                  </a:cxn>
                  <a:cxn ang="0">
                    <a:pos x="T8" y="T9"/>
                  </a:cxn>
                </a:cxnLst>
                <a:rect l="0" t="0" r="r" b="b"/>
                <a:pathLst>
                  <a:path w="849" h="1281">
                    <a:moveTo>
                      <a:pt x="348" y="4"/>
                    </a:moveTo>
                    <a:lnTo>
                      <a:pt x="849" y="0"/>
                    </a:lnTo>
                    <a:lnTo>
                      <a:pt x="739" y="1281"/>
                    </a:lnTo>
                    <a:lnTo>
                      <a:pt x="0" y="1279"/>
                    </a:lnTo>
                    <a:lnTo>
                      <a:pt x="348" y="4"/>
                    </a:lnTo>
                    <a:close/>
                  </a:path>
                </a:pathLst>
              </a:custGeom>
              <a:solidFill>
                <a:srgbClr val="A147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193" name="Freeform 25"/>
              <p:cNvSpPr>
                <a:spLocks/>
              </p:cNvSpPr>
              <p:nvPr/>
            </p:nvSpPr>
            <p:spPr bwMode="auto">
              <a:xfrm>
                <a:off x="2349" y="1540"/>
                <a:ext cx="778" cy="586"/>
              </a:xfrm>
              <a:custGeom>
                <a:avLst/>
                <a:gdLst>
                  <a:gd name="T0" fmla="*/ 319 w 778"/>
                  <a:gd name="T1" fmla="*/ 2 h 1170"/>
                  <a:gd name="T2" fmla="*/ 376 w 778"/>
                  <a:gd name="T3" fmla="*/ 0 h 1170"/>
                  <a:gd name="T4" fmla="*/ 433 w 778"/>
                  <a:gd name="T5" fmla="*/ 0 h 1170"/>
                  <a:gd name="T6" fmla="*/ 490 w 778"/>
                  <a:gd name="T7" fmla="*/ 0 h 1170"/>
                  <a:gd name="T8" fmla="*/ 549 w 778"/>
                  <a:gd name="T9" fmla="*/ 0 h 1170"/>
                  <a:gd name="T10" fmla="*/ 605 w 778"/>
                  <a:gd name="T11" fmla="*/ 0 h 1170"/>
                  <a:gd name="T12" fmla="*/ 663 w 778"/>
                  <a:gd name="T13" fmla="*/ 0 h 1170"/>
                  <a:gd name="T14" fmla="*/ 719 w 778"/>
                  <a:gd name="T15" fmla="*/ 0 h 1170"/>
                  <a:gd name="T16" fmla="*/ 778 w 778"/>
                  <a:gd name="T17" fmla="*/ 0 h 1170"/>
                  <a:gd name="T18" fmla="*/ 766 w 778"/>
                  <a:gd name="T19" fmla="*/ 145 h 1170"/>
                  <a:gd name="T20" fmla="*/ 753 w 778"/>
                  <a:gd name="T21" fmla="*/ 291 h 1170"/>
                  <a:gd name="T22" fmla="*/ 740 w 778"/>
                  <a:gd name="T23" fmla="*/ 437 h 1170"/>
                  <a:gd name="T24" fmla="*/ 728 w 778"/>
                  <a:gd name="T25" fmla="*/ 585 h 1170"/>
                  <a:gd name="T26" fmla="*/ 715 w 778"/>
                  <a:gd name="T27" fmla="*/ 731 h 1170"/>
                  <a:gd name="T28" fmla="*/ 702 w 778"/>
                  <a:gd name="T29" fmla="*/ 877 h 1170"/>
                  <a:gd name="T30" fmla="*/ 690 w 778"/>
                  <a:gd name="T31" fmla="*/ 1022 h 1170"/>
                  <a:gd name="T32" fmla="*/ 677 w 778"/>
                  <a:gd name="T33" fmla="*/ 1170 h 1170"/>
                  <a:gd name="T34" fmla="*/ 592 w 778"/>
                  <a:gd name="T35" fmla="*/ 1170 h 1170"/>
                  <a:gd name="T36" fmla="*/ 508 w 778"/>
                  <a:gd name="T37" fmla="*/ 1170 h 1170"/>
                  <a:gd name="T38" fmla="*/ 424 w 778"/>
                  <a:gd name="T39" fmla="*/ 1170 h 1170"/>
                  <a:gd name="T40" fmla="*/ 339 w 778"/>
                  <a:gd name="T41" fmla="*/ 1170 h 1170"/>
                  <a:gd name="T42" fmla="*/ 253 w 778"/>
                  <a:gd name="T43" fmla="*/ 1170 h 1170"/>
                  <a:gd name="T44" fmla="*/ 169 w 778"/>
                  <a:gd name="T45" fmla="*/ 1170 h 1170"/>
                  <a:gd name="T46" fmla="*/ 84 w 778"/>
                  <a:gd name="T47" fmla="*/ 1170 h 1170"/>
                  <a:gd name="T48" fmla="*/ 0 w 778"/>
                  <a:gd name="T49" fmla="*/ 1170 h 1170"/>
                  <a:gd name="T50" fmla="*/ 39 w 778"/>
                  <a:gd name="T51" fmla="*/ 1022 h 1170"/>
                  <a:gd name="T52" fmla="*/ 79 w 778"/>
                  <a:gd name="T53" fmla="*/ 877 h 1170"/>
                  <a:gd name="T54" fmla="*/ 118 w 778"/>
                  <a:gd name="T55" fmla="*/ 731 h 1170"/>
                  <a:gd name="T56" fmla="*/ 159 w 778"/>
                  <a:gd name="T57" fmla="*/ 585 h 1170"/>
                  <a:gd name="T58" fmla="*/ 198 w 778"/>
                  <a:gd name="T59" fmla="*/ 439 h 1170"/>
                  <a:gd name="T60" fmla="*/ 239 w 778"/>
                  <a:gd name="T61" fmla="*/ 293 h 1170"/>
                  <a:gd name="T62" fmla="*/ 279 w 778"/>
                  <a:gd name="T63" fmla="*/ 147 h 1170"/>
                  <a:gd name="T64" fmla="*/ 319 w 778"/>
                  <a:gd name="T65" fmla="*/ 2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8" h="1170">
                    <a:moveTo>
                      <a:pt x="319" y="2"/>
                    </a:moveTo>
                    <a:lnTo>
                      <a:pt x="376" y="0"/>
                    </a:lnTo>
                    <a:lnTo>
                      <a:pt x="433" y="0"/>
                    </a:lnTo>
                    <a:lnTo>
                      <a:pt x="490" y="0"/>
                    </a:lnTo>
                    <a:lnTo>
                      <a:pt x="549" y="0"/>
                    </a:lnTo>
                    <a:lnTo>
                      <a:pt x="605" y="0"/>
                    </a:lnTo>
                    <a:lnTo>
                      <a:pt x="663" y="0"/>
                    </a:lnTo>
                    <a:lnTo>
                      <a:pt x="719" y="0"/>
                    </a:lnTo>
                    <a:lnTo>
                      <a:pt x="778" y="0"/>
                    </a:lnTo>
                    <a:lnTo>
                      <a:pt x="766" y="145"/>
                    </a:lnTo>
                    <a:lnTo>
                      <a:pt x="753" y="291"/>
                    </a:lnTo>
                    <a:lnTo>
                      <a:pt x="740" y="437"/>
                    </a:lnTo>
                    <a:lnTo>
                      <a:pt x="728" y="585"/>
                    </a:lnTo>
                    <a:lnTo>
                      <a:pt x="715" y="731"/>
                    </a:lnTo>
                    <a:lnTo>
                      <a:pt x="702" y="877"/>
                    </a:lnTo>
                    <a:lnTo>
                      <a:pt x="690" y="1022"/>
                    </a:lnTo>
                    <a:lnTo>
                      <a:pt x="677" y="1170"/>
                    </a:lnTo>
                    <a:lnTo>
                      <a:pt x="592" y="1170"/>
                    </a:lnTo>
                    <a:lnTo>
                      <a:pt x="508" y="1170"/>
                    </a:lnTo>
                    <a:lnTo>
                      <a:pt x="424" y="1170"/>
                    </a:lnTo>
                    <a:lnTo>
                      <a:pt x="339" y="1170"/>
                    </a:lnTo>
                    <a:lnTo>
                      <a:pt x="253" y="1170"/>
                    </a:lnTo>
                    <a:lnTo>
                      <a:pt x="169" y="1170"/>
                    </a:lnTo>
                    <a:lnTo>
                      <a:pt x="84" y="1170"/>
                    </a:lnTo>
                    <a:lnTo>
                      <a:pt x="0" y="1170"/>
                    </a:lnTo>
                    <a:lnTo>
                      <a:pt x="39" y="1022"/>
                    </a:lnTo>
                    <a:lnTo>
                      <a:pt x="79" y="877"/>
                    </a:lnTo>
                    <a:lnTo>
                      <a:pt x="118" y="731"/>
                    </a:lnTo>
                    <a:lnTo>
                      <a:pt x="159" y="585"/>
                    </a:lnTo>
                    <a:lnTo>
                      <a:pt x="198" y="439"/>
                    </a:lnTo>
                    <a:lnTo>
                      <a:pt x="239" y="293"/>
                    </a:lnTo>
                    <a:lnTo>
                      <a:pt x="279" y="147"/>
                    </a:lnTo>
                    <a:lnTo>
                      <a:pt x="319" y="2"/>
                    </a:lnTo>
                    <a:close/>
                  </a:path>
                </a:pathLst>
              </a:custGeom>
              <a:solidFill>
                <a:srgbClr val="9E4A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194" name="Freeform 26"/>
              <p:cNvSpPr>
                <a:spLocks/>
              </p:cNvSpPr>
              <p:nvPr/>
            </p:nvSpPr>
            <p:spPr bwMode="auto">
              <a:xfrm>
                <a:off x="2376" y="1541"/>
                <a:ext cx="706" cy="532"/>
              </a:xfrm>
              <a:custGeom>
                <a:avLst/>
                <a:gdLst>
                  <a:gd name="T0" fmla="*/ 291 w 706"/>
                  <a:gd name="T1" fmla="*/ 3 h 1063"/>
                  <a:gd name="T2" fmla="*/ 342 w 706"/>
                  <a:gd name="T3" fmla="*/ 1 h 1063"/>
                  <a:gd name="T4" fmla="*/ 394 w 706"/>
                  <a:gd name="T5" fmla="*/ 0 h 1063"/>
                  <a:gd name="T6" fmla="*/ 446 w 706"/>
                  <a:gd name="T7" fmla="*/ 0 h 1063"/>
                  <a:gd name="T8" fmla="*/ 498 w 706"/>
                  <a:gd name="T9" fmla="*/ 0 h 1063"/>
                  <a:gd name="T10" fmla="*/ 549 w 706"/>
                  <a:gd name="T11" fmla="*/ 0 h 1063"/>
                  <a:gd name="T12" fmla="*/ 601 w 706"/>
                  <a:gd name="T13" fmla="*/ 0 h 1063"/>
                  <a:gd name="T14" fmla="*/ 653 w 706"/>
                  <a:gd name="T15" fmla="*/ 0 h 1063"/>
                  <a:gd name="T16" fmla="*/ 706 w 706"/>
                  <a:gd name="T17" fmla="*/ 0 h 1063"/>
                  <a:gd name="T18" fmla="*/ 694 w 706"/>
                  <a:gd name="T19" fmla="*/ 132 h 1063"/>
                  <a:gd name="T20" fmla="*/ 682 w 706"/>
                  <a:gd name="T21" fmla="*/ 264 h 1063"/>
                  <a:gd name="T22" fmla="*/ 671 w 706"/>
                  <a:gd name="T23" fmla="*/ 396 h 1063"/>
                  <a:gd name="T24" fmla="*/ 661 w 706"/>
                  <a:gd name="T25" fmla="*/ 530 h 1063"/>
                  <a:gd name="T26" fmla="*/ 648 w 706"/>
                  <a:gd name="T27" fmla="*/ 663 h 1063"/>
                  <a:gd name="T28" fmla="*/ 639 w 706"/>
                  <a:gd name="T29" fmla="*/ 797 h 1063"/>
                  <a:gd name="T30" fmla="*/ 626 w 706"/>
                  <a:gd name="T31" fmla="*/ 929 h 1063"/>
                  <a:gd name="T32" fmla="*/ 616 w 706"/>
                  <a:gd name="T33" fmla="*/ 1063 h 1063"/>
                  <a:gd name="T34" fmla="*/ 539 w 706"/>
                  <a:gd name="T35" fmla="*/ 1063 h 1063"/>
                  <a:gd name="T36" fmla="*/ 461 w 706"/>
                  <a:gd name="T37" fmla="*/ 1063 h 1063"/>
                  <a:gd name="T38" fmla="*/ 384 w 706"/>
                  <a:gd name="T39" fmla="*/ 1063 h 1063"/>
                  <a:gd name="T40" fmla="*/ 308 w 706"/>
                  <a:gd name="T41" fmla="*/ 1063 h 1063"/>
                  <a:gd name="T42" fmla="*/ 230 w 706"/>
                  <a:gd name="T43" fmla="*/ 1063 h 1063"/>
                  <a:gd name="T44" fmla="*/ 153 w 706"/>
                  <a:gd name="T45" fmla="*/ 1063 h 1063"/>
                  <a:gd name="T46" fmla="*/ 76 w 706"/>
                  <a:gd name="T47" fmla="*/ 1063 h 1063"/>
                  <a:gd name="T48" fmla="*/ 0 w 706"/>
                  <a:gd name="T49" fmla="*/ 1063 h 1063"/>
                  <a:gd name="T50" fmla="*/ 35 w 706"/>
                  <a:gd name="T51" fmla="*/ 929 h 1063"/>
                  <a:gd name="T52" fmla="*/ 71 w 706"/>
                  <a:gd name="T53" fmla="*/ 797 h 1063"/>
                  <a:gd name="T54" fmla="*/ 108 w 706"/>
                  <a:gd name="T55" fmla="*/ 665 h 1063"/>
                  <a:gd name="T56" fmla="*/ 145 w 706"/>
                  <a:gd name="T57" fmla="*/ 532 h 1063"/>
                  <a:gd name="T58" fmla="*/ 180 w 706"/>
                  <a:gd name="T59" fmla="*/ 398 h 1063"/>
                  <a:gd name="T60" fmla="*/ 218 w 706"/>
                  <a:gd name="T61" fmla="*/ 266 h 1063"/>
                  <a:gd name="T62" fmla="*/ 253 w 706"/>
                  <a:gd name="T63" fmla="*/ 134 h 1063"/>
                  <a:gd name="T64" fmla="*/ 291 w 706"/>
                  <a:gd name="T65" fmla="*/ 3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6" h="1063">
                    <a:moveTo>
                      <a:pt x="291" y="3"/>
                    </a:moveTo>
                    <a:lnTo>
                      <a:pt x="342" y="1"/>
                    </a:lnTo>
                    <a:lnTo>
                      <a:pt x="394" y="0"/>
                    </a:lnTo>
                    <a:lnTo>
                      <a:pt x="446" y="0"/>
                    </a:lnTo>
                    <a:lnTo>
                      <a:pt x="498" y="0"/>
                    </a:lnTo>
                    <a:lnTo>
                      <a:pt x="549" y="0"/>
                    </a:lnTo>
                    <a:lnTo>
                      <a:pt x="601" y="0"/>
                    </a:lnTo>
                    <a:lnTo>
                      <a:pt x="653" y="0"/>
                    </a:lnTo>
                    <a:lnTo>
                      <a:pt x="706" y="0"/>
                    </a:lnTo>
                    <a:lnTo>
                      <a:pt x="694" y="132"/>
                    </a:lnTo>
                    <a:lnTo>
                      <a:pt x="682" y="264"/>
                    </a:lnTo>
                    <a:lnTo>
                      <a:pt x="671" y="396"/>
                    </a:lnTo>
                    <a:lnTo>
                      <a:pt x="661" y="530"/>
                    </a:lnTo>
                    <a:lnTo>
                      <a:pt x="648" y="663"/>
                    </a:lnTo>
                    <a:lnTo>
                      <a:pt x="639" y="797"/>
                    </a:lnTo>
                    <a:lnTo>
                      <a:pt x="626" y="929"/>
                    </a:lnTo>
                    <a:lnTo>
                      <a:pt x="616" y="1063"/>
                    </a:lnTo>
                    <a:lnTo>
                      <a:pt x="539" y="1063"/>
                    </a:lnTo>
                    <a:lnTo>
                      <a:pt x="461" y="1063"/>
                    </a:lnTo>
                    <a:lnTo>
                      <a:pt x="384" y="1063"/>
                    </a:lnTo>
                    <a:lnTo>
                      <a:pt x="308" y="1063"/>
                    </a:lnTo>
                    <a:lnTo>
                      <a:pt x="230" y="1063"/>
                    </a:lnTo>
                    <a:lnTo>
                      <a:pt x="153" y="1063"/>
                    </a:lnTo>
                    <a:lnTo>
                      <a:pt x="76" y="1063"/>
                    </a:lnTo>
                    <a:lnTo>
                      <a:pt x="0" y="1063"/>
                    </a:lnTo>
                    <a:lnTo>
                      <a:pt x="35" y="929"/>
                    </a:lnTo>
                    <a:lnTo>
                      <a:pt x="71" y="797"/>
                    </a:lnTo>
                    <a:lnTo>
                      <a:pt x="108" y="665"/>
                    </a:lnTo>
                    <a:lnTo>
                      <a:pt x="145" y="532"/>
                    </a:lnTo>
                    <a:lnTo>
                      <a:pt x="180" y="398"/>
                    </a:lnTo>
                    <a:lnTo>
                      <a:pt x="218" y="266"/>
                    </a:lnTo>
                    <a:lnTo>
                      <a:pt x="253" y="134"/>
                    </a:lnTo>
                    <a:lnTo>
                      <a:pt x="291" y="3"/>
                    </a:lnTo>
                    <a:close/>
                  </a:path>
                </a:pathLst>
              </a:custGeom>
              <a:solidFill>
                <a:srgbClr val="9E52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195" name="Freeform 27"/>
              <p:cNvSpPr>
                <a:spLocks/>
              </p:cNvSpPr>
              <p:nvPr/>
            </p:nvSpPr>
            <p:spPr bwMode="auto">
              <a:xfrm>
                <a:off x="2404" y="1543"/>
                <a:ext cx="635" cy="477"/>
              </a:xfrm>
              <a:custGeom>
                <a:avLst/>
                <a:gdLst>
                  <a:gd name="T0" fmla="*/ 259 w 635"/>
                  <a:gd name="T1" fmla="*/ 0 h 953"/>
                  <a:gd name="T2" fmla="*/ 305 w 635"/>
                  <a:gd name="T3" fmla="*/ 0 h 953"/>
                  <a:gd name="T4" fmla="*/ 352 w 635"/>
                  <a:gd name="T5" fmla="*/ 0 h 953"/>
                  <a:gd name="T6" fmla="*/ 398 w 635"/>
                  <a:gd name="T7" fmla="*/ 0 h 953"/>
                  <a:gd name="T8" fmla="*/ 446 w 635"/>
                  <a:gd name="T9" fmla="*/ 0 h 953"/>
                  <a:gd name="T10" fmla="*/ 492 w 635"/>
                  <a:gd name="T11" fmla="*/ 0 h 953"/>
                  <a:gd name="T12" fmla="*/ 539 w 635"/>
                  <a:gd name="T13" fmla="*/ 0 h 953"/>
                  <a:gd name="T14" fmla="*/ 587 w 635"/>
                  <a:gd name="T15" fmla="*/ 0 h 953"/>
                  <a:gd name="T16" fmla="*/ 635 w 635"/>
                  <a:gd name="T17" fmla="*/ 0 h 953"/>
                  <a:gd name="T18" fmla="*/ 623 w 635"/>
                  <a:gd name="T19" fmla="*/ 117 h 953"/>
                  <a:gd name="T20" fmla="*/ 613 w 635"/>
                  <a:gd name="T21" fmla="*/ 238 h 953"/>
                  <a:gd name="T22" fmla="*/ 602 w 635"/>
                  <a:gd name="T23" fmla="*/ 356 h 953"/>
                  <a:gd name="T24" fmla="*/ 592 w 635"/>
                  <a:gd name="T25" fmla="*/ 477 h 953"/>
                  <a:gd name="T26" fmla="*/ 581 w 635"/>
                  <a:gd name="T27" fmla="*/ 593 h 953"/>
                  <a:gd name="T28" fmla="*/ 573 w 635"/>
                  <a:gd name="T29" fmla="*/ 714 h 953"/>
                  <a:gd name="T30" fmla="*/ 561 w 635"/>
                  <a:gd name="T31" fmla="*/ 833 h 953"/>
                  <a:gd name="T32" fmla="*/ 553 w 635"/>
                  <a:gd name="T33" fmla="*/ 953 h 953"/>
                  <a:gd name="T34" fmla="*/ 483 w 635"/>
                  <a:gd name="T35" fmla="*/ 953 h 953"/>
                  <a:gd name="T36" fmla="*/ 414 w 635"/>
                  <a:gd name="T37" fmla="*/ 953 h 953"/>
                  <a:gd name="T38" fmla="*/ 343 w 635"/>
                  <a:gd name="T39" fmla="*/ 953 h 953"/>
                  <a:gd name="T40" fmla="*/ 276 w 635"/>
                  <a:gd name="T41" fmla="*/ 953 h 953"/>
                  <a:gd name="T42" fmla="*/ 205 w 635"/>
                  <a:gd name="T43" fmla="*/ 953 h 953"/>
                  <a:gd name="T44" fmla="*/ 136 w 635"/>
                  <a:gd name="T45" fmla="*/ 953 h 953"/>
                  <a:gd name="T46" fmla="*/ 67 w 635"/>
                  <a:gd name="T47" fmla="*/ 953 h 953"/>
                  <a:gd name="T48" fmla="*/ 0 w 635"/>
                  <a:gd name="T49" fmla="*/ 953 h 953"/>
                  <a:gd name="T50" fmla="*/ 31 w 635"/>
                  <a:gd name="T51" fmla="*/ 833 h 953"/>
                  <a:gd name="T52" fmla="*/ 63 w 635"/>
                  <a:gd name="T53" fmla="*/ 714 h 953"/>
                  <a:gd name="T54" fmla="*/ 95 w 635"/>
                  <a:gd name="T55" fmla="*/ 595 h 953"/>
                  <a:gd name="T56" fmla="*/ 129 w 635"/>
                  <a:gd name="T57" fmla="*/ 477 h 953"/>
                  <a:gd name="T58" fmla="*/ 160 w 635"/>
                  <a:gd name="T59" fmla="*/ 356 h 953"/>
                  <a:gd name="T60" fmla="*/ 193 w 635"/>
                  <a:gd name="T61" fmla="*/ 238 h 953"/>
                  <a:gd name="T62" fmla="*/ 225 w 635"/>
                  <a:gd name="T63" fmla="*/ 119 h 953"/>
                  <a:gd name="T64" fmla="*/ 259 w 635"/>
                  <a:gd name="T65" fmla="*/ 0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5" h="953">
                    <a:moveTo>
                      <a:pt x="259" y="0"/>
                    </a:moveTo>
                    <a:lnTo>
                      <a:pt x="305" y="0"/>
                    </a:lnTo>
                    <a:lnTo>
                      <a:pt x="352" y="0"/>
                    </a:lnTo>
                    <a:lnTo>
                      <a:pt x="398" y="0"/>
                    </a:lnTo>
                    <a:lnTo>
                      <a:pt x="446" y="0"/>
                    </a:lnTo>
                    <a:lnTo>
                      <a:pt x="492" y="0"/>
                    </a:lnTo>
                    <a:lnTo>
                      <a:pt x="539" y="0"/>
                    </a:lnTo>
                    <a:lnTo>
                      <a:pt x="587" y="0"/>
                    </a:lnTo>
                    <a:lnTo>
                      <a:pt x="635" y="0"/>
                    </a:lnTo>
                    <a:lnTo>
                      <a:pt x="623" y="117"/>
                    </a:lnTo>
                    <a:lnTo>
                      <a:pt x="613" y="238"/>
                    </a:lnTo>
                    <a:lnTo>
                      <a:pt x="602" y="356"/>
                    </a:lnTo>
                    <a:lnTo>
                      <a:pt x="592" y="477"/>
                    </a:lnTo>
                    <a:lnTo>
                      <a:pt x="581" y="593"/>
                    </a:lnTo>
                    <a:lnTo>
                      <a:pt x="573" y="714"/>
                    </a:lnTo>
                    <a:lnTo>
                      <a:pt x="561" y="833"/>
                    </a:lnTo>
                    <a:lnTo>
                      <a:pt x="553" y="953"/>
                    </a:lnTo>
                    <a:lnTo>
                      <a:pt x="483" y="953"/>
                    </a:lnTo>
                    <a:lnTo>
                      <a:pt x="414" y="953"/>
                    </a:lnTo>
                    <a:lnTo>
                      <a:pt x="343" y="953"/>
                    </a:lnTo>
                    <a:lnTo>
                      <a:pt x="276" y="953"/>
                    </a:lnTo>
                    <a:lnTo>
                      <a:pt x="205" y="953"/>
                    </a:lnTo>
                    <a:lnTo>
                      <a:pt x="136" y="953"/>
                    </a:lnTo>
                    <a:lnTo>
                      <a:pt x="67" y="953"/>
                    </a:lnTo>
                    <a:lnTo>
                      <a:pt x="0" y="953"/>
                    </a:lnTo>
                    <a:lnTo>
                      <a:pt x="31" y="833"/>
                    </a:lnTo>
                    <a:lnTo>
                      <a:pt x="63" y="714"/>
                    </a:lnTo>
                    <a:lnTo>
                      <a:pt x="95" y="595"/>
                    </a:lnTo>
                    <a:lnTo>
                      <a:pt x="129" y="477"/>
                    </a:lnTo>
                    <a:lnTo>
                      <a:pt x="160" y="356"/>
                    </a:lnTo>
                    <a:lnTo>
                      <a:pt x="193" y="238"/>
                    </a:lnTo>
                    <a:lnTo>
                      <a:pt x="225" y="119"/>
                    </a:lnTo>
                    <a:lnTo>
                      <a:pt x="259" y="0"/>
                    </a:lnTo>
                    <a:close/>
                  </a:path>
                </a:pathLst>
              </a:custGeom>
              <a:solidFill>
                <a:srgbClr val="9C570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196" name="Freeform 28"/>
              <p:cNvSpPr>
                <a:spLocks/>
              </p:cNvSpPr>
              <p:nvPr/>
            </p:nvSpPr>
            <p:spPr bwMode="auto">
              <a:xfrm>
                <a:off x="2430" y="1543"/>
                <a:ext cx="565" cy="425"/>
              </a:xfrm>
              <a:custGeom>
                <a:avLst/>
                <a:gdLst>
                  <a:gd name="T0" fmla="*/ 230 w 565"/>
                  <a:gd name="T1" fmla="*/ 2 h 850"/>
                  <a:gd name="T2" fmla="*/ 271 w 565"/>
                  <a:gd name="T3" fmla="*/ 0 h 850"/>
                  <a:gd name="T4" fmla="*/ 313 w 565"/>
                  <a:gd name="T5" fmla="*/ 0 h 850"/>
                  <a:gd name="T6" fmla="*/ 355 w 565"/>
                  <a:gd name="T7" fmla="*/ 0 h 850"/>
                  <a:gd name="T8" fmla="*/ 397 w 565"/>
                  <a:gd name="T9" fmla="*/ 0 h 850"/>
                  <a:gd name="T10" fmla="*/ 438 w 565"/>
                  <a:gd name="T11" fmla="*/ 0 h 850"/>
                  <a:gd name="T12" fmla="*/ 480 w 565"/>
                  <a:gd name="T13" fmla="*/ 0 h 850"/>
                  <a:gd name="T14" fmla="*/ 523 w 565"/>
                  <a:gd name="T15" fmla="*/ 0 h 850"/>
                  <a:gd name="T16" fmla="*/ 565 w 565"/>
                  <a:gd name="T17" fmla="*/ 0 h 850"/>
                  <a:gd name="T18" fmla="*/ 555 w 565"/>
                  <a:gd name="T19" fmla="*/ 105 h 850"/>
                  <a:gd name="T20" fmla="*/ 545 w 565"/>
                  <a:gd name="T21" fmla="*/ 210 h 850"/>
                  <a:gd name="T22" fmla="*/ 535 w 565"/>
                  <a:gd name="T23" fmla="*/ 317 h 850"/>
                  <a:gd name="T24" fmla="*/ 527 w 565"/>
                  <a:gd name="T25" fmla="*/ 424 h 850"/>
                  <a:gd name="T26" fmla="*/ 517 w 565"/>
                  <a:gd name="T27" fmla="*/ 529 h 850"/>
                  <a:gd name="T28" fmla="*/ 509 w 565"/>
                  <a:gd name="T29" fmla="*/ 636 h 850"/>
                  <a:gd name="T30" fmla="*/ 500 w 565"/>
                  <a:gd name="T31" fmla="*/ 743 h 850"/>
                  <a:gd name="T32" fmla="*/ 492 w 565"/>
                  <a:gd name="T33" fmla="*/ 850 h 850"/>
                  <a:gd name="T34" fmla="*/ 428 w 565"/>
                  <a:gd name="T35" fmla="*/ 850 h 850"/>
                  <a:gd name="T36" fmla="*/ 368 w 565"/>
                  <a:gd name="T37" fmla="*/ 850 h 850"/>
                  <a:gd name="T38" fmla="*/ 305 w 565"/>
                  <a:gd name="T39" fmla="*/ 850 h 850"/>
                  <a:gd name="T40" fmla="*/ 244 w 565"/>
                  <a:gd name="T41" fmla="*/ 850 h 850"/>
                  <a:gd name="T42" fmla="*/ 182 w 565"/>
                  <a:gd name="T43" fmla="*/ 850 h 850"/>
                  <a:gd name="T44" fmla="*/ 122 w 565"/>
                  <a:gd name="T45" fmla="*/ 850 h 850"/>
                  <a:gd name="T46" fmla="*/ 60 w 565"/>
                  <a:gd name="T47" fmla="*/ 850 h 850"/>
                  <a:gd name="T48" fmla="*/ 0 w 565"/>
                  <a:gd name="T49" fmla="*/ 850 h 850"/>
                  <a:gd name="T50" fmla="*/ 29 w 565"/>
                  <a:gd name="T51" fmla="*/ 743 h 850"/>
                  <a:gd name="T52" fmla="*/ 58 w 565"/>
                  <a:gd name="T53" fmla="*/ 638 h 850"/>
                  <a:gd name="T54" fmla="*/ 86 w 565"/>
                  <a:gd name="T55" fmla="*/ 531 h 850"/>
                  <a:gd name="T56" fmla="*/ 116 w 565"/>
                  <a:gd name="T57" fmla="*/ 426 h 850"/>
                  <a:gd name="T58" fmla="*/ 144 w 565"/>
                  <a:gd name="T59" fmla="*/ 319 h 850"/>
                  <a:gd name="T60" fmla="*/ 172 w 565"/>
                  <a:gd name="T61" fmla="*/ 214 h 850"/>
                  <a:gd name="T62" fmla="*/ 200 w 565"/>
                  <a:gd name="T63" fmla="*/ 107 h 850"/>
                  <a:gd name="T64" fmla="*/ 230 w 565"/>
                  <a:gd name="T65" fmla="*/ 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5" h="850">
                    <a:moveTo>
                      <a:pt x="230" y="2"/>
                    </a:moveTo>
                    <a:lnTo>
                      <a:pt x="271" y="0"/>
                    </a:lnTo>
                    <a:lnTo>
                      <a:pt x="313" y="0"/>
                    </a:lnTo>
                    <a:lnTo>
                      <a:pt x="355" y="0"/>
                    </a:lnTo>
                    <a:lnTo>
                      <a:pt x="397" y="0"/>
                    </a:lnTo>
                    <a:lnTo>
                      <a:pt x="438" y="0"/>
                    </a:lnTo>
                    <a:lnTo>
                      <a:pt x="480" y="0"/>
                    </a:lnTo>
                    <a:lnTo>
                      <a:pt x="523" y="0"/>
                    </a:lnTo>
                    <a:lnTo>
                      <a:pt x="565" y="0"/>
                    </a:lnTo>
                    <a:lnTo>
                      <a:pt x="555" y="105"/>
                    </a:lnTo>
                    <a:lnTo>
                      <a:pt x="545" y="210"/>
                    </a:lnTo>
                    <a:lnTo>
                      <a:pt x="535" y="317"/>
                    </a:lnTo>
                    <a:lnTo>
                      <a:pt x="527" y="424"/>
                    </a:lnTo>
                    <a:lnTo>
                      <a:pt x="517" y="529"/>
                    </a:lnTo>
                    <a:lnTo>
                      <a:pt x="509" y="636"/>
                    </a:lnTo>
                    <a:lnTo>
                      <a:pt x="500" y="743"/>
                    </a:lnTo>
                    <a:lnTo>
                      <a:pt x="492" y="850"/>
                    </a:lnTo>
                    <a:lnTo>
                      <a:pt x="428" y="850"/>
                    </a:lnTo>
                    <a:lnTo>
                      <a:pt x="368" y="850"/>
                    </a:lnTo>
                    <a:lnTo>
                      <a:pt x="305" y="850"/>
                    </a:lnTo>
                    <a:lnTo>
                      <a:pt x="244" y="850"/>
                    </a:lnTo>
                    <a:lnTo>
                      <a:pt x="182" y="850"/>
                    </a:lnTo>
                    <a:lnTo>
                      <a:pt x="122" y="850"/>
                    </a:lnTo>
                    <a:lnTo>
                      <a:pt x="60" y="850"/>
                    </a:lnTo>
                    <a:lnTo>
                      <a:pt x="0" y="850"/>
                    </a:lnTo>
                    <a:lnTo>
                      <a:pt x="29" y="743"/>
                    </a:lnTo>
                    <a:lnTo>
                      <a:pt x="58" y="638"/>
                    </a:lnTo>
                    <a:lnTo>
                      <a:pt x="86" y="531"/>
                    </a:lnTo>
                    <a:lnTo>
                      <a:pt x="116" y="426"/>
                    </a:lnTo>
                    <a:lnTo>
                      <a:pt x="144" y="319"/>
                    </a:lnTo>
                    <a:lnTo>
                      <a:pt x="172" y="214"/>
                    </a:lnTo>
                    <a:lnTo>
                      <a:pt x="200" y="107"/>
                    </a:lnTo>
                    <a:lnTo>
                      <a:pt x="230" y="2"/>
                    </a:lnTo>
                    <a:close/>
                  </a:path>
                </a:pathLst>
              </a:custGeom>
              <a:solidFill>
                <a:srgbClr val="9C5C0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197" name="Freeform 29"/>
              <p:cNvSpPr>
                <a:spLocks/>
              </p:cNvSpPr>
              <p:nvPr/>
            </p:nvSpPr>
            <p:spPr bwMode="auto">
              <a:xfrm>
                <a:off x="2457" y="1544"/>
                <a:ext cx="491" cy="372"/>
              </a:xfrm>
              <a:custGeom>
                <a:avLst/>
                <a:gdLst>
                  <a:gd name="T0" fmla="*/ 202 w 491"/>
                  <a:gd name="T1" fmla="*/ 2 h 743"/>
                  <a:gd name="T2" fmla="*/ 237 w 491"/>
                  <a:gd name="T3" fmla="*/ 0 h 743"/>
                  <a:gd name="T4" fmla="*/ 273 w 491"/>
                  <a:gd name="T5" fmla="*/ 0 h 743"/>
                  <a:gd name="T6" fmla="*/ 310 w 491"/>
                  <a:gd name="T7" fmla="*/ 0 h 743"/>
                  <a:gd name="T8" fmla="*/ 347 w 491"/>
                  <a:gd name="T9" fmla="*/ 0 h 743"/>
                  <a:gd name="T10" fmla="*/ 382 w 491"/>
                  <a:gd name="T11" fmla="*/ 0 h 743"/>
                  <a:gd name="T12" fmla="*/ 418 w 491"/>
                  <a:gd name="T13" fmla="*/ 0 h 743"/>
                  <a:gd name="T14" fmla="*/ 455 w 491"/>
                  <a:gd name="T15" fmla="*/ 0 h 743"/>
                  <a:gd name="T16" fmla="*/ 491 w 491"/>
                  <a:gd name="T17" fmla="*/ 0 h 743"/>
                  <a:gd name="T18" fmla="*/ 483 w 491"/>
                  <a:gd name="T19" fmla="*/ 92 h 743"/>
                  <a:gd name="T20" fmla="*/ 476 w 491"/>
                  <a:gd name="T21" fmla="*/ 185 h 743"/>
                  <a:gd name="T22" fmla="*/ 468 w 491"/>
                  <a:gd name="T23" fmla="*/ 278 h 743"/>
                  <a:gd name="T24" fmla="*/ 461 w 491"/>
                  <a:gd name="T25" fmla="*/ 372 h 743"/>
                  <a:gd name="T26" fmla="*/ 452 w 491"/>
                  <a:gd name="T27" fmla="*/ 463 h 743"/>
                  <a:gd name="T28" fmla="*/ 445 w 491"/>
                  <a:gd name="T29" fmla="*/ 556 h 743"/>
                  <a:gd name="T30" fmla="*/ 437 w 491"/>
                  <a:gd name="T31" fmla="*/ 650 h 743"/>
                  <a:gd name="T32" fmla="*/ 430 w 491"/>
                  <a:gd name="T33" fmla="*/ 743 h 743"/>
                  <a:gd name="T34" fmla="*/ 375 w 491"/>
                  <a:gd name="T35" fmla="*/ 743 h 743"/>
                  <a:gd name="T36" fmla="*/ 321 w 491"/>
                  <a:gd name="T37" fmla="*/ 743 h 743"/>
                  <a:gd name="T38" fmla="*/ 268 w 491"/>
                  <a:gd name="T39" fmla="*/ 743 h 743"/>
                  <a:gd name="T40" fmla="*/ 214 w 491"/>
                  <a:gd name="T41" fmla="*/ 743 h 743"/>
                  <a:gd name="T42" fmla="*/ 161 w 491"/>
                  <a:gd name="T43" fmla="*/ 743 h 743"/>
                  <a:gd name="T44" fmla="*/ 107 w 491"/>
                  <a:gd name="T45" fmla="*/ 743 h 743"/>
                  <a:gd name="T46" fmla="*/ 54 w 491"/>
                  <a:gd name="T47" fmla="*/ 743 h 743"/>
                  <a:gd name="T48" fmla="*/ 0 w 491"/>
                  <a:gd name="T49" fmla="*/ 743 h 743"/>
                  <a:gd name="T50" fmla="*/ 24 w 491"/>
                  <a:gd name="T51" fmla="*/ 650 h 743"/>
                  <a:gd name="T52" fmla="*/ 50 w 491"/>
                  <a:gd name="T53" fmla="*/ 556 h 743"/>
                  <a:gd name="T54" fmla="*/ 75 w 491"/>
                  <a:gd name="T55" fmla="*/ 463 h 743"/>
                  <a:gd name="T56" fmla="*/ 100 w 491"/>
                  <a:gd name="T57" fmla="*/ 372 h 743"/>
                  <a:gd name="T58" fmla="*/ 126 w 491"/>
                  <a:gd name="T59" fmla="*/ 278 h 743"/>
                  <a:gd name="T60" fmla="*/ 151 w 491"/>
                  <a:gd name="T61" fmla="*/ 185 h 743"/>
                  <a:gd name="T62" fmla="*/ 176 w 491"/>
                  <a:gd name="T63" fmla="*/ 94 h 743"/>
                  <a:gd name="T64" fmla="*/ 202 w 491"/>
                  <a:gd name="T65" fmla="*/ 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1" h="743">
                    <a:moveTo>
                      <a:pt x="202" y="2"/>
                    </a:moveTo>
                    <a:lnTo>
                      <a:pt x="237" y="0"/>
                    </a:lnTo>
                    <a:lnTo>
                      <a:pt x="273" y="0"/>
                    </a:lnTo>
                    <a:lnTo>
                      <a:pt x="310" y="0"/>
                    </a:lnTo>
                    <a:lnTo>
                      <a:pt x="347" y="0"/>
                    </a:lnTo>
                    <a:lnTo>
                      <a:pt x="382" y="0"/>
                    </a:lnTo>
                    <a:lnTo>
                      <a:pt x="418" y="0"/>
                    </a:lnTo>
                    <a:lnTo>
                      <a:pt x="455" y="0"/>
                    </a:lnTo>
                    <a:lnTo>
                      <a:pt x="491" y="0"/>
                    </a:lnTo>
                    <a:lnTo>
                      <a:pt x="483" y="92"/>
                    </a:lnTo>
                    <a:lnTo>
                      <a:pt x="476" y="185"/>
                    </a:lnTo>
                    <a:lnTo>
                      <a:pt x="468" y="278"/>
                    </a:lnTo>
                    <a:lnTo>
                      <a:pt x="461" y="372"/>
                    </a:lnTo>
                    <a:lnTo>
                      <a:pt x="452" y="463"/>
                    </a:lnTo>
                    <a:lnTo>
                      <a:pt x="445" y="556"/>
                    </a:lnTo>
                    <a:lnTo>
                      <a:pt x="437" y="650"/>
                    </a:lnTo>
                    <a:lnTo>
                      <a:pt x="430" y="743"/>
                    </a:lnTo>
                    <a:lnTo>
                      <a:pt x="375" y="743"/>
                    </a:lnTo>
                    <a:lnTo>
                      <a:pt x="321" y="743"/>
                    </a:lnTo>
                    <a:lnTo>
                      <a:pt x="268" y="743"/>
                    </a:lnTo>
                    <a:lnTo>
                      <a:pt x="214" y="743"/>
                    </a:lnTo>
                    <a:lnTo>
                      <a:pt x="161" y="743"/>
                    </a:lnTo>
                    <a:lnTo>
                      <a:pt x="107" y="743"/>
                    </a:lnTo>
                    <a:lnTo>
                      <a:pt x="54" y="743"/>
                    </a:lnTo>
                    <a:lnTo>
                      <a:pt x="0" y="743"/>
                    </a:lnTo>
                    <a:lnTo>
                      <a:pt x="24" y="650"/>
                    </a:lnTo>
                    <a:lnTo>
                      <a:pt x="50" y="556"/>
                    </a:lnTo>
                    <a:lnTo>
                      <a:pt x="75" y="463"/>
                    </a:lnTo>
                    <a:lnTo>
                      <a:pt x="100" y="372"/>
                    </a:lnTo>
                    <a:lnTo>
                      <a:pt x="126" y="278"/>
                    </a:lnTo>
                    <a:lnTo>
                      <a:pt x="151" y="185"/>
                    </a:lnTo>
                    <a:lnTo>
                      <a:pt x="176" y="94"/>
                    </a:lnTo>
                    <a:lnTo>
                      <a:pt x="202" y="2"/>
                    </a:lnTo>
                    <a:close/>
                  </a:path>
                </a:pathLst>
              </a:custGeom>
              <a:solidFill>
                <a:srgbClr val="9961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198" name="Freeform 30"/>
              <p:cNvSpPr>
                <a:spLocks/>
              </p:cNvSpPr>
              <p:nvPr/>
            </p:nvSpPr>
            <p:spPr bwMode="auto">
              <a:xfrm>
                <a:off x="2484" y="1545"/>
                <a:ext cx="422" cy="319"/>
              </a:xfrm>
              <a:custGeom>
                <a:avLst/>
                <a:gdLst>
                  <a:gd name="T0" fmla="*/ 173 w 422"/>
                  <a:gd name="T1" fmla="*/ 0 h 638"/>
                  <a:gd name="T2" fmla="*/ 203 w 422"/>
                  <a:gd name="T3" fmla="*/ 0 h 638"/>
                  <a:gd name="T4" fmla="*/ 235 w 422"/>
                  <a:gd name="T5" fmla="*/ 0 h 638"/>
                  <a:gd name="T6" fmla="*/ 265 w 422"/>
                  <a:gd name="T7" fmla="*/ 0 h 638"/>
                  <a:gd name="T8" fmla="*/ 297 w 422"/>
                  <a:gd name="T9" fmla="*/ 0 h 638"/>
                  <a:gd name="T10" fmla="*/ 328 w 422"/>
                  <a:gd name="T11" fmla="*/ 0 h 638"/>
                  <a:gd name="T12" fmla="*/ 359 w 422"/>
                  <a:gd name="T13" fmla="*/ 0 h 638"/>
                  <a:gd name="T14" fmla="*/ 390 w 422"/>
                  <a:gd name="T15" fmla="*/ 0 h 638"/>
                  <a:gd name="T16" fmla="*/ 422 w 422"/>
                  <a:gd name="T17" fmla="*/ 0 h 638"/>
                  <a:gd name="T18" fmla="*/ 414 w 422"/>
                  <a:gd name="T19" fmla="*/ 78 h 638"/>
                  <a:gd name="T20" fmla="*/ 407 w 422"/>
                  <a:gd name="T21" fmla="*/ 158 h 638"/>
                  <a:gd name="T22" fmla="*/ 400 w 422"/>
                  <a:gd name="T23" fmla="*/ 238 h 638"/>
                  <a:gd name="T24" fmla="*/ 394 w 422"/>
                  <a:gd name="T25" fmla="*/ 317 h 638"/>
                  <a:gd name="T26" fmla="*/ 386 w 422"/>
                  <a:gd name="T27" fmla="*/ 397 h 638"/>
                  <a:gd name="T28" fmla="*/ 380 w 422"/>
                  <a:gd name="T29" fmla="*/ 477 h 638"/>
                  <a:gd name="T30" fmla="*/ 372 w 422"/>
                  <a:gd name="T31" fmla="*/ 556 h 638"/>
                  <a:gd name="T32" fmla="*/ 366 w 422"/>
                  <a:gd name="T33" fmla="*/ 638 h 638"/>
                  <a:gd name="T34" fmla="*/ 320 w 422"/>
                  <a:gd name="T35" fmla="*/ 638 h 638"/>
                  <a:gd name="T36" fmla="*/ 274 w 422"/>
                  <a:gd name="T37" fmla="*/ 638 h 638"/>
                  <a:gd name="T38" fmla="*/ 228 w 422"/>
                  <a:gd name="T39" fmla="*/ 638 h 638"/>
                  <a:gd name="T40" fmla="*/ 183 w 422"/>
                  <a:gd name="T41" fmla="*/ 638 h 638"/>
                  <a:gd name="T42" fmla="*/ 137 w 422"/>
                  <a:gd name="T43" fmla="*/ 638 h 638"/>
                  <a:gd name="T44" fmla="*/ 91 w 422"/>
                  <a:gd name="T45" fmla="*/ 638 h 638"/>
                  <a:gd name="T46" fmla="*/ 45 w 422"/>
                  <a:gd name="T47" fmla="*/ 638 h 638"/>
                  <a:gd name="T48" fmla="*/ 0 w 422"/>
                  <a:gd name="T49" fmla="*/ 638 h 638"/>
                  <a:gd name="T50" fmla="*/ 21 w 422"/>
                  <a:gd name="T51" fmla="*/ 556 h 638"/>
                  <a:gd name="T52" fmla="*/ 42 w 422"/>
                  <a:gd name="T53" fmla="*/ 477 h 638"/>
                  <a:gd name="T54" fmla="*/ 63 w 422"/>
                  <a:gd name="T55" fmla="*/ 397 h 638"/>
                  <a:gd name="T56" fmla="*/ 84 w 422"/>
                  <a:gd name="T57" fmla="*/ 319 h 638"/>
                  <a:gd name="T58" fmla="*/ 106 w 422"/>
                  <a:gd name="T59" fmla="*/ 238 h 638"/>
                  <a:gd name="T60" fmla="*/ 128 w 422"/>
                  <a:gd name="T61" fmla="*/ 160 h 638"/>
                  <a:gd name="T62" fmla="*/ 151 w 422"/>
                  <a:gd name="T63" fmla="*/ 78 h 638"/>
                  <a:gd name="T64" fmla="*/ 173 w 422"/>
                  <a:gd name="T65" fmla="*/ 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2" h="638">
                    <a:moveTo>
                      <a:pt x="173" y="0"/>
                    </a:moveTo>
                    <a:lnTo>
                      <a:pt x="203" y="0"/>
                    </a:lnTo>
                    <a:lnTo>
                      <a:pt x="235" y="0"/>
                    </a:lnTo>
                    <a:lnTo>
                      <a:pt x="265" y="0"/>
                    </a:lnTo>
                    <a:lnTo>
                      <a:pt x="297" y="0"/>
                    </a:lnTo>
                    <a:lnTo>
                      <a:pt x="328" y="0"/>
                    </a:lnTo>
                    <a:lnTo>
                      <a:pt x="359" y="0"/>
                    </a:lnTo>
                    <a:lnTo>
                      <a:pt x="390" y="0"/>
                    </a:lnTo>
                    <a:lnTo>
                      <a:pt x="422" y="0"/>
                    </a:lnTo>
                    <a:lnTo>
                      <a:pt x="414" y="78"/>
                    </a:lnTo>
                    <a:lnTo>
                      <a:pt x="407" y="158"/>
                    </a:lnTo>
                    <a:lnTo>
                      <a:pt x="400" y="238"/>
                    </a:lnTo>
                    <a:lnTo>
                      <a:pt x="394" y="317"/>
                    </a:lnTo>
                    <a:lnTo>
                      <a:pt x="386" y="397"/>
                    </a:lnTo>
                    <a:lnTo>
                      <a:pt x="380" y="477"/>
                    </a:lnTo>
                    <a:lnTo>
                      <a:pt x="372" y="556"/>
                    </a:lnTo>
                    <a:lnTo>
                      <a:pt x="366" y="638"/>
                    </a:lnTo>
                    <a:lnTo>
                      <a:pt x="320" y="638"/>
                    </a:lnTo>
                    <a:lnTo>
                      <a:pt x="274" y="638"/>
                    </a:lnTo>
                    <a:lnTo>
                      <a:pt x="228" y="638"/>
                    </a:lnTo>
                    <a:lnTo>
                      <a:pt x="183" y="638"/>
                    </a:lnTo>
                    <a:lnTo>
                      <a:pt x="137" y="638"/>
                    </a:lnTo>
                    <a:lnTo>
                      <a:pt x="91" y="638"/>
                    </a:lnTo>
                    <a:lnTo>
                      <a:pt x="45" y="638"/>
                    </a:lnTo>
                    <a:lnTo>
                      <a:pt x="0" y="638"/>
                    </a:lnTo>
                    <a:lnTo>
                      <a:pt x="21" y="556"/>
                    </a:lnTo>
                    <a:lnTo>
                      <a:pt x="42" y="477"/>
                    </a:lnTo>
                    <a:lnTo>
                      <a:pt x="63" y="397"/>
                    </a:lnTo>
                    <a:lnTo>
                      <a:pt x="84" y="319"/>
                    </a:lnTo>
                    <a:lnTo>
                      <a:pt x="106" y="238"/>
                    </a:lnTo>
                    <a:lnTo>
                      <a:pt x="128" y="160"/>
                    </a:lnTo>
                    <a:lnTo>
                      <a:pt x="151" y="78"/>
                    </a:lnTo>
                    <a:lnTo>
                      <a:pt x="173" y="0"/>
                    </a:lnTo>
                    <a:close/>
                  </a:path>
                </a:pathLst>
              </a:custGeom>
              <a:solidFill>
                <a:srgbClr val="9969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199" name="Freeform 31"/>
              <p:cNvSpPr>
                <a:spLocks/>
              </p:cNvSpPr>
              <p:nvPr/>
            </p:nvSpPr>
            <p:spPr bwMode="auto">
              <a:xfrm>
                <a:off x="2512" y="1547"/>
                <a:ext cx="349" cy="264"/>
              </a:xfrm>
              <a:custGeom>
                <a:avLst/>
                <a:gdLst>
                  <a:gd name="T0" fmla="*/ 142 w 349"/>
                  <a:gd name="T1" fmla="*/ 0 h 527"/>
                  <a:gd name="T2" fmla="*/ 168 w 349"/>
                  <a:gd name="T3" fmla="*/ 0 h 527"/>
                  <a:gd name="T4" fmla="*/ 193 w 349"/>
                  <a:gd name="T5" fmla="*/ 0 h 527"/>
                  <a:gd name="T6" fmla="*/ 218 w 349"/>
                  <a:gd name="T7" fmla="*/ 0 h 527"/>
                  <a:gd name="T8" fmla="*/ 245 w 349"/>
                  <a:gd name="T9" fmla="*/ 0 h 527"/>
                  <a:gd name="T10" fmla="*/ 270 w 349"/>
                  <a:gd name="T11" fmla="*/ 0 h 527"/>
                  <a:gd name="T12" fmla="*/ 297 w 349"/>
                  <a:gd name="T13" fmla="*/ 0 h 527"/>
                  <a:gd name="T14" fmla="*/ 322 w 349"/>
                  <a:gd name="T15" fmla="*/ 0 h 527"/>
                  <a:gd name="T16" fmla="*/ 349 w 349"/>
                  <a:gd name="T17" fmla="*/ 0 h 527"/>
                  <a:gd name="T18" fmla="*/ 342 w 349"/>
                  <a:gd name="T19" fmla="*/ 64 h 527"/>
                  <a:gd name="T20" fmla="*/ 337 w 349"/>
                  <a:gd name="T21" fmla="*/ 130 h 527"/>
                  <a:gd name="T22" fmla="*/ 331 w 349"/>
                  <a:gd name="T23" fmla="*/ 197 h 527"/>
                  <a:gd name="T24" fmla="*/ 325 w 349"/>
                  <a:gd name="T25" fmla="*/ 263 h 527"/>
                  <a:gd name="T26" fmla="*/ 320 w 349"/>
                  <a:gd name="T27" fmla="*/ 327 h 527"/>
                  <a:gd name="T28" fmla="*/ 314 w 349"/>
                  <a:gd name="T29" fmla="*/ 393 h 527"/>
                  <a:gd name="T30" fmla="*/ 310 w 349"/>
                  <a:gd name="T31" fmla="*/ 459 h 527"/>
                  <a:gd name="T32" fmla="*/ 306 w 349"/>
                  <a:gd name="T33" fmla="*/ 527 h 527"/>
                  <a:gd name="T34" fmla="*/ 266 w 349"/>
                  <a:gd name="T35" fmla="*/ 527 h 527"/>
                  <a:gd name="T36" fmla="*/ 228 w 349"/>
                  <a:gd name="T37" fmla="*/ 527 h 527"/>
                  <a:gd name="T38" fmla="*/ 189 w 349"/>
                  <a:gd name="T39" fmla="*/ 527 h 527"/>
                  <a:gd name="T40" fmla="*/ 151 w 349"/>
                  <a:gd name="T41" fmla="*/ 527 h 527"/>
                  <a:gd name="T42" fmla="*/ 113 w 349"/>
                  <a:gd name="T43" fmla="*/ 527 h 527"/>
                  <a:gd name="T44" fmla="*/ 75 w 349"/>
                  <a:gd name="T45" fmla="*/ 527 h 527"/>
                  <a:gd name="T46" fmla="*/ 37 w 349"/>
                  <a:gd name="T47" fmla="*/ 527 h 527"/>
                  <a:gd name="T48" fmla="*/ 0 w 349"/>
                  <a:gd name="T49" fmla="*/ 527 h 527"/>
                  <a:gd name="T50" fmla="*/ 17 w 349"/>
                  <a:gd name="T51" fmla="*/ 459 h 527"/>
                  <a:gd name="T52" fmla="*/ 34 w 349"/>
                  <a:gd name="T53" fmla="*/ 395 h 527"/>
                  <a:gd name="T54" fmla="*/ 52 w 349"/>
                  <a:gd name="T55" fmla="*/ 327 h 527"/>
                  <a:gd name="T56" fmla="*/ 71 w 349"/>
                  <a:gd name="T57" fmla="*/ 263 h 527"/>
                  <a:gd name="T58" fmla="*/ 87 w 349"/>
                  <a:gd name="T59" fmla="*/ 197 h 527"/>
                  <a:gd name="T60" fmla="*/ 106 w 349"/>
                  <a:gd name="T61" fmla="*/ 130 h 527"/>
                  <a:gd name="T62" fmla="*/ 124 w 349"/>
                  <a:gd name="T63" fmla="*/ 64 h 527"/>
                  <a:gd name="T64" fmla="*/ 142 w 349"/>
                  <a:gd name="T65" fmla="*/ 0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9" h="527">
                    <a:moveTo>
                      <a:pt x="142" y="0"/>
                    </a:moveTo>
                    <a:lnTo>
                      <a:pt x="168" y="0"/>
                    </a:lnTo>
                    <a:lnTo>
                      <a:pt x="193" y="0"/>
                    </a:lnTo>
                    <a:lnTo>
                      <a:pt x="218" y="0"/>
                    </a:lnTo>
                    <a:lnTo>
                      <a:pt x="245" y="0"/>
                    </a:lnTo>
                    <a:lnTo>
                      <a:pt x="270" y="0"/>
                    </a:lnTo>
                    <a:lnTo>
                      <a:pt x="297" y="0"/>
                    </a:lnTo>
                    <a:lnTo>
                      <a:pt x="322" y="0"/>
                    </a:lnTo>
                    <a:lnTo>
                      <a:pt x="349" y="0"/>
                    </a:lnTo>
                    <a:lnTo>
                      <a:pt x="342" y="64"/>
                    </a:lnTo>
                    <a:lnTo>
                      <a:pt x="337" y="130"/>
                    </a:lnTo>
                    <a:lnTo>
                      <a:pt x="331" y="197"/>
                    </a:lnTo>
                    <a:lnTo>
                      <a:pt x="325" y="263"/>
                    </a:lnTo>
                    <a:lnTo>
                      <a:pt x="320" y="327"/>
                    </a:lnTo>
                    <a:lnTo>
                      <a:pt x="314" y="393"/>
                    </a:lnTo>
                    <a:lnTo>
                      <a:pt x="310" y="459"/>
                    </a:lnTo>
                    <a:lnTo>
                      <a:pt x="306" y="527"/>
                    </a:lnTo>
                    <a:lnTo>
                      <a:pt x="266" y="527"/>
                    </a:lnTo>
                    <a:lnTo>
                      <a:pt x="228" y="527"/>
                    </a:lnTo>
                    <a:lnTo>
                      <a:pt x="189" y="527"/>
                    </a:lnTo>
                    <a:lnTo>
                      <a:pt x="151" y="527"/>
                    </a:lnTo>
                    <a:lnTo>
                      <a:pt x="113" y="527"/>
                    </a:lnTo>
                    <a:lnTo>
                      <a:pt x="75" y="527"/>
                    </a:lnTo>
                    <a:lnTo>
                      <a:pt x="37" y="527"/>
                    </a:lnTo>
                    <a:lnTo>
                      <a:pt x="0" y="527"/>
                    </a:lnTo>
                    <a:lnTo>
                      <a:pt x="17" y="459"/>
                    </a:lnTo>
                    <a:lnTo>
                      <a:pt x="34" y="395"/>
                    </a:lnTo>
                    <a:lnTo>
                      <a:pt x="52" y="327"/>
                    </a:lnTo>
                    <a:lnTo>
                      <a:pt x="71" y="263"/>
                    </a:lnTo>
                    <a:lnTo>
                      <a:pt x="87" y="197"/>
                    </a:lnTo>
                    <a:lnTo>
                      <a:pt x="106" y="130"/>
                    </a:lnTo>
                    <a:lnTo>
                      <a:pt x="124" y="64"/>
                    </a:lnTo>
                    <a:lnTo>
                      <a:pt x="142" y="0"/>
                    </a:lnTo>
                    <a:close/>
                  </a:path>
                </a:pathLst>
              </a:custGeom>
              <a:solidFill>
                <a:srgbClr val="966B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00" name="Freeform 32"/>
              <p:cNvSpPr>
                <a:spLocks/>
              </p:cNvSpPr>
              <p:nvPr/>
            </p:nvSpPr>
            <p:spPr bwMode="auto">
              <a:xfrm>
                <a:off x="2539" y="1547"/>
                <a:ext cx="279" cy="211"/>
              </a:xfrm>
              <a:custGeom>
                <a:avLst/>
                <a:gdLst>
                  <a:gd name="T0" fmla="*/ 114 w 279"/>
                  <a:gd name="T1" fmla="*/ 2 h 422"/>
                  <a:gd name="T2" fmla="*/ 134 w 279"/>
                  <a:gd name="T3" fmla="*/ 0 h 422"/>
                  <a:gd name="T4" fmla="*/ 153 w 279"/>
                  <a:gd name="T5" fmla="*/ 0 h 422"/>
                  <a:gd name="T6" fmla="*/ 174 w 279"/>
                  <a:gd name="T7" fmla="*/ 0 h 422"/>
                  <a:gd name="T8" fmla="*/ 196 w 279"/>
                  <a:gd name="T9" fmla="*/ 0 h 422"/>
                  <a:gd name="T10" fmla="*/ 215 w 279"/>
                  <a:gd name="T11" fmla="*/ 0 h 422"/>
                  <a:gd name="T12" fmla="*/ 236 w 279"/>
                  <a:gd name="T13" fmla="*/ 0 h 422"/>
                  <a:gd name="T14" fmla="*/ 257 w 279"/>
                  <a:gd name="T15" fmla="*/ 0 h 422"/>
                  <a:gd name="T16" fmla="*/ 279 w 279"/>
                  <a:gd name="T17" fmla="*/ 0 h 422"/>
                  <a:gd name="T18" fmla="*/ 273 w 279"/>
                  <a:gd name="T19" fmla="*/ 53 h 422"/>
                  <a:gd name="T20" fmla="*/ 269 w 279"/>
                  <a:gd name="T21" fmla="*/ 105 h 422"/>
                  <a:gd name="T22" fmla="*/ 265 w 279"/>
                  <a:gd name="T23" fmla="*/ 158 h 422"/>
                  <a:gd name="T24" fmla="*/ 260 w 279"/>
                  <a:gd name="T25" fmla="*/ 210 h 422"/>
                  <a:gd name="T26" fmla="*/ 255 w 279"/>
                  <a:gd name="T27" fmla="*/ 263 h 422"/>
                  <a:gd name="T28" fmla="*/ 250 w 279"/>
                  <a:gd name="T29" fmla="*/ 315 h 422"/>
                  <a:gd name="T30" fmla="*/ 246 w 279"/>
                  <a:gd name="T31" fmla="*/ 368 h 422"/>
                  <a:gd name="T32" fmla="*/ 242 w 279"/>
                  <a:gd name="T33" fmla="*/ 422 h 422"/>
                  <a:gd name="T34" fmla="*/ 211 w 279"/>
                  <a:gd name="T35" fmla="*/ 422 h 422"/>
                  <a:gd name="T36" fmla="*/ 180 w 279"/>
                  <a:gd name="T37" fmla="*/ 422 h 422"/>
                  <a:gd name="T38" fmla="*/ 150 w 279"/>
                  <a:gd name="T39" fmla="*/ 422 h 422"/>
                  <a:gd name="T40" fmla="*/ 121 w 279"/>
                  <a:gd name="T41" fmla="*/ 422 h 422"/>
                  <a:gd name="T42" fmla="*/ 90 w 279"/>
                  <a:gd name="T43" fmla="*/ 422 h 422"/>
                  <a:gd name="T44" fmla="*/ 60 w 279"/>
                  <a:gd name="T45" fmla="*/ 422 h 422"/>
                  <a:gd name="T46" fmla="*/ 29 w 279"/>
                  <a:gd name="T47" fmla="*/ 422 h 422"/>
                  <a:gd name="T48" fmla="*/ 0 w 279"/>
                  <a:gd name="T49" fmla="*/ 422 h 422"/>
                  <a:gd name="T50" fmla="*/ 13 w 279"/>
                  <a:gd name="T51" fmla="*/ 370 h 422"/>
                  <a:gd name="T52" fmla="*/ 27 w 279"/>
                  <a:gd name="T53" fmla="*/ 317 h 422"/>
                  <a:gd name="T54" fmla="*/ 41 w 279"/>
                  <a:gd name="T55" fmla="*/ 265 h 422"/>
                  <a:gd name="T56" fmla="*/ 55 w 279"/>
                  <a:gd name="T57" fmla="*/ 212 h 422"/>
                  <a:gd name="T58" fmla="*/ 69 w 279"/>
                  <a:gd name="T59" fmla="*/ 160 h 422"/>
                  <a:gd name="T60" fmla="*/ 84 w 279"/>
                  <a:gd name="T61" fmla="*/ 107 h 422"/>
                  <a:gd name="T62" fmla="*/ 98 w 279"/>
                  <a:gd name="T63" fmla="*/ 55 h 422"/>
                  <a:gd name="T64" fmla="*/ 114 w 279"/>
                  <a:gd name="T65" fmla="*/ 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9" h="422">
                    <a:moveTo>
                      <a:pt x="114" y="2"/>
                    </a:moveTo>
                    <a:lnTo>
                      <a:pt x="134" y="0"/>
                    </a:lnTo>
                    <a:lnTo>
                      <a:pt x="153" y="0"/>
                    </a:lnTo>
                    <a:lnTo>
                      <a:pt x="174" y="0"/>
                    </a:lnTo>
                    <a:lnTo>
                      <a:pt x="196" y="0"/>
                    </a:lnTo>
                    <a:lnTo>
                      <a:pt x="215" y="0"/>
                    </a:lnTo>
                    <a:lnTo>
                      <a:pt x="236" y="0"/>
                    </a:lnTo>
                    <a:lnTo>
                      <a:pt x="257" y="0"/>
                    </a:lnTo>
                    <a:lnTo>
                      <a:pt x="279" y="0"/>
                    </a:lnTo>
                    <a:lnTo>
                      <a:pt x="273" y="53"/>
                    </a:lnTo>
                    <a:lnTo>
                      <a:pt x="269" y="105"/>
                    </a:lnTo>
                    <a:lnTo>
                      <a:pt x="265" y="158"/>
                    </a:lnTo>
                    <a:lnTo>
                      <a:pt x="260" y="210"/>
                    </a:lnTo>
                    <a:lnTo>
                      <a:pt x="255" y="263"/>
                    </a:lnTo>
                    <a:lnTo>
                      <a:pt x="250" y="315"/>
                    </a:lnTo>
                    <a:lnTo>
                      <a:pt x="246" y="368"/>
                    </a:lnTo>
                    <a:lnTo>
                      <a:pt x="242" y="422"/>
                    </a:lnTo>
                    <a:lnTo>
                      <a:pt x="211" y="422"/>
                    </a:lnTo>
                    <a:lnTo>
                      <a:pt x="180" y="422"/>
                    </a:lnTo>
                    <a:lnTo>
                      <a:pt x="150" y="422"/>
                    </a:lnTo>
                    <a:lnTo>
                      <a:pt x="121" y="422"/>
                    </a:lnTo>
                    <a:lnTo>
                      <a:pt x="90" y="422"/>
                    </a:lnTo>
                    <a:lnTo>
                      <a:pt x="60" y="422"/>
                    </a:lnTo>
                    <a:lnTo>
                      <a:pt x="29" y="422"/>
                    </a:lnTo>
                    <a:lnTo>
                      <a:pt x="0" y="422"/>
                    </a:lnTo>
                    <a:lnTo>
                      <a:pt x="13" y="370"/>
                    </a:lnTo>
                    <a:lnTo>
                      <a:pt x="27" y="317"/>
                    </a:lnTo>
                    <a:lnTo>
                      <a:pt x="41" y="265"/>
                    </a:lnTo>
                    <a:lnTo>
                      <a:pt x="55" y="212"/>
                    </a:lnTo>
                    <a:lnTo>
                      <a:pt x="69" y="160"/>
                    </a:lnTo>
                    <a:lnTo>
                      <a:pt x="84" y="107"/>
                    </a:lnTo>
                    <a:lnTo>
                      <a:pt x="98" y="55"/>
                    </a:lnTo>
                    <a:lnTo>
                      <a:pt x="114" y="2"/>
                    </a:lnTo>
                    <a:close/>
                  </a:path>
                </a:pathLst>
              </a:custGeom>
              <a:solidFill>
                <a:srgbClr val="9673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01" name="Freeform 33"/>
              <p:cNvSpPr>
                <a:spLocks/>
              </p:cNvSpPr>
              <p:nvPr/>
            </p:nvSpPr>
            <p:spPr bwMode="auto">
              <a:xfrm>
                <a:off x="2564" y="1548"/>
                <a:ext cx="209" cy="158"/>
              </a:xfrm>
              <a:custGeom>
                <a:avLst/>
                <a:gdLst>
                  <a:gd name="T0" fmla="*/ 87 w 209"/>
                  <a:gd name="T1" fmla="*/ 2 h 315"/>
                  <a:gd name="T2" fmla="*/ 102 w 209"/>
                  <a:gd name="T3" fmla="*/ 0 h 315"/>
                  <a:gd name="T4" fmla="*/ 117 w 209"/>
                  <a:gd name="T5" fmla="*/ 0 h 315"/>
                  <a:gd name="T6" fmla="*/ 131 w 209"/>
                  <a:gd name="T7" fmla="*/ 0 h 315"/>
                  <a:gd name="T8" fmla="*/ 147 w 209"/>
                  <a:gd name="T9" fmla="*/ 0 h 315"/>
                  <a:gd name="T10" fmla="*/ 161 w 209"/>
                  <a:gd name="T11" fmla="*/ 0 h 315"/>
                  <a:gd name="T12" fmla="*/ 178 w 209"/>
                  <a:gd name="T13" fmla="*/ 0 h 315"/>
                  <a:gd name="T14" fmla="*/ 192 w 209"/>
                  <a:gd name="T15" fmla="*/ 0 h 315"/>
                  <a:gd name="T16" fmla="*/ 209 w 209"/>
                  <a:gd name="T17" fmla="*/ 0 h 315"/>
                  <a:gd name="T18" fmla="*/ 204 w 209"/>
                  <a:gd name="T19" fmla="*/ 37 h 315"/>
                  <a:gd name="T20" fmla="*/ 201 w 209"/>
                  <a:gd name="T21" fmla="*/ 78 h 315"/>
                  <a:gd name="T22" fmla="*/ 199 w 209"/>
                  <a:gd name="T23" fmla="*/ 115 h 315"/>
                  <a:gd name="T24" fmla="*/ 196 w 209"/>
                  <a:gd name="T25" fmla="*/ 156 h 315"/>
                  <a:gd name="T26" fmla="*/ 192 w 209"/>
                  <a:gd name="T27" fmla="*/ 195 h 315"/>
                  <a:gd name="T28" fmla="*/ 189 w 209"/>
                  <a:gd name="T29" fmla="*/ 233 h 315"/>
                  <a:gd name="T30" fmla="*/ 185 w 209"/>
                  <a:gd name="T31" fmla="*/ 274 h 315"/>
                  <a:gd name="T32" fmla="*/ 182 w 209"/>
                  <a:gd name="T33" fmla="*/ 315 h 315"/>
                  <a:gd name="T34" fmla="*/ 158 w 209"/>
                  <a:gd name="T35" fmla="*/ 315 h 315"/>
                  <a:gd name="T36" fmla="*/ 135 w 209"/>
                  <a:gd name="T37" fmla="*/ 315 h 315"/>
                  <a:gd name="T38" fmla="*/ 113 w 209"/>
                  <a:gd name="T39" fmla="*/ 315 h 315"/>
                  <a:gd name="T40" fmla="*/ 90 w 209"/>
                  <a:gd name="T41" fmla="*/ 315 h 315"/>
                  <a:gd name="T42" fmla="*/ 68 w 209"/>
                  <a:gd name="T43" fmla="*/ 315 h 315"/>
                  <a:gd name="T44" fmla="*/ 45 w 209"/>
                  <a:gd name="T45" fmla="*/ 315 h 315"/>
                  <a:gd name="T46" fmla="*/ 23 w 209"/>
                  <a:gd name="T47" fmla="*/ 315 h 315"/>
                  <a:gd name="T48" fmla="*/ 0 w 209"/>
                  <a:gd name="T49" fmla="*/ 315 h 315"/>
                  <a:gd name="T50" fmla="*/ 10 w 209"/>
                  <a:gd name="T51" fmla="*/ 274 h 315"/>
                  <a:gd name="T52" fmla="*/ 21 w 209"/>
                  <a:gd name="T53" fmla="*/ 235 h 315"/>
                  <a:gd name="T54" fmla="*/ 31 w 209"/>
                  <a:gd name="T55" fmla="*/ 197 h 315"/>
                  <a:gd name="T56" fmla="*/ 42 w 209"/>
                  <a:gd name="T57" fmla="*/ 158 h 315"/>
                  <a:gd name="T58" fmla="*/ 52 w 209"/>
                  <a:gd name="T59" fmla="*/ 119 h 315"/>
                  <a:gd name="T60" fmla="*/ 65 w 209"/>
                  <a:gd name="T61" fmla="*/ 80 h 315"/>
                  <a:gd name="T62" fmla="*/ 75 w 209"/>
                  <a:gd name="T63" fmla="*/ 41 h 315"/>
                  <a:gd name="T64" fmla="*/ 87 w 209"/>
                  <a:gd name="T65" fmla="*/ 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9" h="315">
                    <a:moveTo>
                      <a:pt x="87" y="2"/>
                    </a:moveTo>
                    <a:lnTo>
                      <a:pt x="102" y="0"/>
                    </a:lnTo>
                    <a:lnTo>
                      <a:pt x="117" y="0"/>
                    </a:lnTo>
                    <a:lnTo>
                      <a:pt x="131" y="0"/>
                    </a:lnTo>
                    <a:lnTo>
                      <a:pt x="147" y="0"/>
                    </a:lnTo>
                    <a:lnTo>
                      <a:pt x="161" y="0"/>
                    </a:lnTo>
                    <a:lnTo>
                      <a:pt x="178" y="0"/>
                    </a:lnTo>
                    <a:lnTo>
                      <a:pt x="192" y="0"/>
                    </a:lnTo>
                    <a:lnTo>
                      <a:pt x="209" y="0"/>
                    </a:lnTo>
                    <a:lnTo>
                      <a:pt x="204" y="37"/>
                    </a:lnTo>
                    <a:lnTo>
                      <a:pt x="201" y="78"/>
                    </a:lnTo>
                    <a:lnTo>
                      <a:pt x="199" y="115"/>
                    </a:lnTo>
                    <a:lnTo>
                      <a:pt x="196" y="156"/>
                    </a:lnTo>
                    <a:lnTo>
                      <a:pt x="192" y="195"/>
                    </a:lnTo>
                    <a:lnTo>
                      <a:pt x="189" y="233"/>
                    </a:lnTo>
                    <a:lnTo>
                      <a:pt x="185" y="274"/>
                    </a:lnTo>
                    <a:lnTo>
                      <a:pt x="182" y="315"/>
                    </a:lnTo>
                    <a:lnTo>
                      <a:pt x="158" y="315"/>
                    </a:lnTo>
                    <a:lnTo>
                      <a:pt x="135" y="315"/>
                    </a:lnTo>
                    <a:lnTo>
                      <a:pt x="113" y="315"/>
                    </a:lnTo>
                    <a:lnTo>
                      <a:pt x="90" y="315"/>
                    </a:lnTo>
                    <a:lnTo>
                      <a:pt x="68" y="315"/>
                    </a:lnTo>
                    <a:lnTo>
                      <a:pt x="45" y="315"/>
                    </a:lnTo>
                    <a:lnTo>
                      <a:pt x="23" y="315"/>
                    </a:lnTo>
                    <a:lnTo>
                      <a:pt x="0" y="315"/>
                    </a:lnTo>
                    <a:lnTo>
                      <a:pt x="10" y="274"/>
                    </a:lnTo>
                    <a:lnTo>
                      <a:pt x="21" y="235"/>
                    </a:lnTo>
                    <a:lnTo>
                      <a:pt x="31" y="197"/>
                    </a:lnTo>
                    <a:lnTo>
                      <a:pt x="42" y="158"/>
                    </a:lnTo>
                    <a:lnTo>
                      <a:pt x="52" y="119"/>
                    </a:lnTo>
                    <a:lnTo>
                      <a:pt x="65" y="80"/>
                    </a:lnTo>
                    <a:lnTo>
                      <a:pt x="75" y="41"/>
                    </a:lnTo>
                    <a:lnTo>
                      <a:pt x="87" y="2"/>
                    </a:lnTo>
                    <a:close/>
                  </a:path>
                </a:pathLst>
              </a:custGeom>
              <a:solidFill>
                <a:srgbClr val="9478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02" name="Freeform 34"/>
              <p:cNvSpPr>
                <a:spLocks/>
              </p:cNvSpPr>
              <p:nvPr/>
            </p:nvSpPr>
            <p:spPr bwMode="auto">
              <a:xfrm>
                <a:off x="2592" y="1549"/>
                <a:ext cx="137" cy="103"/>
              </a:xfrm>
              <a:custGeom>
                <a:avLst/>
                <a:gdLst>
                  <a:gd name="T0" fmla="*/ 57 w 137"/>
                  <a:gd name="T1" fmla="*/ 0 h 206"/>
                  <a:gd name="T2" fmla="*/ 137 w 137"/>
                  <a:gd name="T3" fmla="*/ 0 h 206"/>
                  <a:gd name="T4" fmla="*/ 119 w 137"/>
                  <a:gd name="T5" fmla="*/ 206 h 206"/>
                  <a:gd name="T6" fmla="*/ 0 w 137"/>
                  <a:gd name="T7" fmla="*/ 206 h 206"/>
                  <a:gd name="T8" fmla="*/ 57 w 137"/>
                  <a:gd name="T9" fmla="*/ 0 h 206"/>
                </a:gdLst>
                <a:ahLst/>
                <a:cxnLst>
                  <a:cxn ang="0">
                    <a:pos x="T0" y="T1"/>
                  </a:cxn>
                  <a:cxn ang="0">
                    <a:pos x="T2" y="T3"/>
                  </a:cxn>
                  <a:cxn ang="0">
                    <a:pos x="T4" y="T5"/>
                  </a:cxn>
                  <a:cxn ang="0">
                    <a:pos x="T6" y="T7"/>
                  </a:cxn>
                  <a:cxn ang="0">
                    <a:pos x="T8" y="T9"/>
                  </a:cxn>
                </a:cxnLst>
                <a:rect l="0" t="0" r="r" b="b"/>
                <a:pathLst>
                  <a:path w="137" h="206">
                    <a:moveTo>
                      <a:pt x="57" y="0"/>
                    </a:moveTo>
                    <a:lnTo>
                      <a:pt x="137" y="0"/>
                    </a:lnTo>
                    <a:lnTo>
                      <a:pt x="119" y="206"/>
                    </a:lnTo>
                    <a:lnTo>
                      <a:pt x="0" y="206"/>
                    </a:lnTo>
                    <a:lnTo>
                      <a:pt x="57" y="0"/>
                    </a:lnTo>
                    <a:close/>
                  </a:path>
                </a:pathLst>
              </a:custGeom>
              <a:solidFill>
                <a:srgbClr val="9480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03" name="Freeform 35"/>
              <p:cNvSpPr>
                <a:spLocks/>
              </p:cNvSpPr>
              <p:nvPr/>
            </p:nvSpPr>
            <p:spPr bwMode="auto">
              <a:xfrm>
                <a:off x="2188" y="2175"/>
                <a:ext cx="970" cy="160"/>
              </a:xfrm>
              <a:custGeom>
                <a:avLst/>
                <a:gdLst>
                  <a:gd name="T0" fmla="*/ 0 w 970"/>
                  <a:gd name="T1" fmla="*/ 319 h 319"/>
                  <a:gd name="T2" fmla="*/ 113 w 970"/>
                  <a:gd name="T3" fmla="*/ 2 h 319"/>
                  <a:gd name="T4" fmla="*/ 873 w 970"/>
                  <a:gd name="T5" fmla="*/ 0 h 319"/>
                  <a:gd name="T6" fmla="*/ 970 w 970"/>
                  <a:gd name="T7" fmla="*/ 319 h 319"/>
                  <a:gd name="T8" fmla="*/ 0 w 970"/>
                  <a:gd name="T9" fmla="*/ 319 h 319"/>
                </a:gdLst>
                <a:ahLst/>
                <a:cxnLst>
                  <a:cxn ang="0">
                    <a:pos x="T0" y="T1"/>
                  </a:cxn>
                  <a:cxn ang="0">
                    <a:pos x="T2" y="T3"/>
                  </a:cxn>
                  <a:cxn ang="0">
                    <a:pos x="T4" y="T5"/>
                  </a:cxn>
                  <a:cxn ang="0">
                    <a:pos x="T6" y="T7"/>
                  </a:cxn>
                  <a:cxn ang="0">
                    <a:pos x="T8" y="T9"/>
                  </a:cxn>
                </a:cxnLst>
                <a:rect l="0" t="0" r="r" b="b"/>
                <a:pathLst>
                  <a:path w="970" h="319">
                    <a:moveTo>
                      <a:pt x="0" y="319"/>
                    </a:moveTo>
                    <a:lnTo>
                      <a:pt x="113" y="2"/>
                    </a:lnTo>
                    <a:lnTo>
                      <a:pt x="873" y="0"/>
                    </a:lnTo>
                    <a:lnTo>
                      <a:pt x="970" y="319"/>
                    </a:lnTo>
                    <a:lnTo>
                      <a:pt x="0" y="319"/>
                    </a:lnTo>
                    <a:close/>
                  </a:path>
                </a:pathLst>
              </a:custGeom>
              <a:solidFill>
                <a:srgbClr val="6B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04" name="Freeform 36"/>
              <p:cNvSpPr>
                <a:spLocks/>
              </p:cNvSpPr>
              <p:nvPr/>
            </p:nvSpPr>
            <p:spPr bwMode="auto">
              <a:xfrm>
                <a:off x="2208" y="2176"/>
                <a:ext cx="874" cy="135"/>
              </a:xfrm>
              <a:custGeom>
                <a:avLst/>
                <a:gdLst>
                  <a:gd name="T0" fmla="*/ 0 w 874"/>
                  <a:gd name="T1" fmla="*/ 271 h 271"/>
                  <a:gd name="T2" fmla="*/ 11 w 874"/>
                  <a:gd name="T3" fmla="*/ 236 h 271"/>
                  <a:gd name="T4" fmla="*/ 24 w 874"/>
                  <a:gd name="T5" fmla="*/ 201 h 271"/>
                  <a:gd name="T6" fmla="*/ 37 w 874"/>
                  <a:gd name="T7" fmla="*/ 167 h 271"/>
                  <a:gd name="T8" fmla="*/ 49 w 874"/>
                  <a:gd name="T9" fmla="*/ 134 h 271"/>
                  <a:gd name="T10" fmla="*/ 62 w 874"/>
                  <a:gd name="T11" fmla="*/ 99 h 271"/>
                  <a:gd name="T12" fmla="*/ 75 w 874"/>
                  <a:gd name="T13" fmla="*/ 66 h 271"/>
                  <a:gd name="T14" fmla="*/ 87 w 874"/>
                  <a:gd name="T15" fmla="*/ 33 h 271"/>
                  <a:gd name="T16" fmla="*/ 100 w 874"/>
                  <a:gd name="T17" fmla="*/ 0 h 271"/>
                  <a:gd name="T18" fmla="*/ 186 w 874"/>
                  <a:gd name="T19" fmla="*/ 0 h 271"/>
                  <a:gd name="T20" fmla="*/ 272 w 874"/>
                  <a:gd name="T21" fmla="*/ 0 h 271"/>
                  <a:gd name="T22" fmla="*/ 358 w 874"/>
                  <a:gd name="T23" fmla="*/ 0 h 271"/>
                  <a:gd name="T24" fmla="*/ 443 w 874"/>
                  <a:gd name="T25" fmla="*/ 0 h 271"/>
                  <a:gd name="T26" fmla="*/ 529 w 874"/>
                  <a:gd name="T27" fmla="*/ 0 h 271"/>
                  <a:gd name="T28" fmla="*/ 615 w 874"/>
                  <a:gd name="T29" fmla="*/ 0 h 271"/>
                  <a:gd name="T30" fmla="*/ 701 w 874"/>
                  <a:gd name="T31" fmla="*/ 0 h 271"/>
                  <a:gd name="T32" fmla="*/ 787 w 874"/>
                  <a:gd name="T33" fmla="*/ 0 h 271"/>
                  <a:gd name="T34" fmla="*/ 797 w 874"/>
                  <a:gd name="T35" fmla="*/ 33 h 271"/>
                  <a:gd name="T36" fmla="*/ 808 w 874"/>
                  <a:gd name="T37" fmla="*/ 66 h 271"/>
                  <a:gd name="T38" fmla="*/ 819 w 874"/>
                  <a:gd name="T39" fmla="*/ 99 h 271"/>
                  <a:gd name="T40" fmla="*/ 831 w 874"/>
                  <a:gd name="T41" fmla="*/ 134 h 271"/>
                  <a:gd name="T42" fmla="*/ 840 w 874"/>
                  <a:gd name="T43" fmla="*/ 167 h 271"/>
                  <a:gd name="T44" fmla="*/ 852 w 874"/>
                  <a:gd name="T45" fmla="*/ 201 h 271"/>
                  <a:gd name="T46" fmla="*/ 863 w 874"/>
                  <a:gd name="T47" fmla="*/ 236 h 271"/>
                  <a:gd name="T48" fmla="*/ 874 w 874"/>
                  <a:gd name="T49" fmla="*/ 271 h 271"/>
                  <a:gd name="T50" fmla="*/ 764 w 874"/>
                  <a:gd name="T51" fmla="*/ 271 h 271"/>
                  <a:gd name="T52" fmla="*/ 655 w 874"/>
                  <a:gd name="T53" fmla="*/ 271 h 271"/>
                  <a:gd name="T54" fmla="*/ 545 w 874"/>
                  <a:gd name="T55" fmla="*/ 271 h 271"/>
                  <a:gd name="T56" fmla="*/ 436 w 874"/>
                  <a:gd name="T57" fmla="*/ 271 h 271"/>
                  <a:gd name="T58" fmla="*/ 327 w 874"/>
                  <a:gd name="T59" fmla="*/ 271 h 271"/>
                  <a:gd name="T60" fmla="*/ 218 w 874"/>
                  <a:gd name="T61" fmla="*/ 271 h 271"/>
                  <a:gd name="T62" fmla="*/ 108 w 874"/>
                  <a:gd name="T63" fmla="*/ 271 h 271"/>
                  <a:gd name="T64" fmla="*/ 0 w 874"/>
                  <a:gd name="T65"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4" h="271">
                    <a:moveTo>
                      <a:pt x="0" y="271"/>
                    </a:moveTo>
                    <a:lnTo>
                      <a:pt x="11" y="236"/>
                    </a:lnTo>
                    <a:lnTo>
                      <a:pt x="24" y="201"/>
                    </a:lnTo>
                    <a:lnTo>
                      <a:pt x="37" y="167"/>
                    </a:lnTo>
                    <a:lnTo>
                      <a:pt x="49" y="134"/>
                    </a:lnTo>
                    <a:lnTo>
                      <a:pt x="62" y="99"/>
                    </a:lnTo>
                    <a:lnTo>
                      <a:pt x="75" y="66"/>
                    </a:lnTo>
                    <a:lnTo>
                      <a:pt x="87" y="33"/>
                    </a:lnTo>
                    <a:lnTo>
                      <a:pt x="100" y="0"/>
                    </a:lnTo>
                    <a:lnTo>
                      <a:pt x="186" y="0"/>
                    </a:lnTo>
                    <a:lnTo>
                      <a:pt x="272" y="0"/>
                    </a:lnTo>
                    <a:lnTo>
                      <a:pt x="358" y="0"/>
                    </a:lnTo>
                    <a:lnTo>
                      <a:pt x="443" y="0"/>
                    </a:lnTo>
                    <a:lnTo>
                      <a:pt x="529" y="0"/>
                    </a:lnTo>
                    <a:lnTo>
                      <a:pt x="615" y="0"/>
                    </a:lnTo>
                    <a:lnTo>
                      <a:pt x="701" y="0"/>
                    </a:lnTo>
                    <a:lnTo>
                      <a:pt x="787" y="0"/>
                    </a:lnTo>
                    <a:lnTo>
                      <a:pt x="797" y="33"/>
                    </a:lnTo>
                    <a:lnTo>
                      <a:pt x="808" y="66"/>
                    </a:lnTo>
                    <a:lnTo>
                      <a:pt x="819" y="99"/>
                    </a:lnTo>
                    <a:lnTo>
                      <a:pt x="831" y="134"/>
                    </a:lnTo>
                    <a:lnTo>
                      <a:pt x="840" y="167"/>
                    </a:lnTo>
                    <a:lnTo>
                      <a:pt x="852" y="201"/>
                    </a:lnTo>
                    <a:lnTo>
                      <a:pt x="863" y="236"/>
                    </a:lnTo>
                    <a:lnTo>
                      <a:pt x="874" y="271"/>
                    </a:lnTo>
                    <a:lnTo>
                      <a:pt x="764" y="271"/>
                    </a:lnTo>
                    <a:lnTo>
                      <a:pt x="655" y="271"/>
                    </a:lnTo>
                    <a:lnTo>
                      <a:pt x="545" y="271"/>
                    </a:lnTo>
                    <a:lnTo>
                      <a:pt x="436" y="271"/>
                    </a:lnTo>
                    <a:lnTo>
                      <a:pt x="327" y="271"/>
                    </a:lnTo>
                    <a:lnTo>
                      <a:pt x="218" y="271"/>
                    </a:lnTo>
                    <a:lnTo>
                      <a:pt x="108" y="271"/>
                    </a:lnTo>
                    <a:lnTo>
                      <a:pt x="0" y="271"/>
                    </a:lnTo>
                    <a:close/>
                  </a:path>
                </a:pathLst>
              </a:custGeom>
              <a:solidFill>
                <a:srgbClr val="701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05" name="Freeform 37"/>
              <p:cNvSpPr>
                <a:spLocks/>
              </p:cNvSpPr>
              <p:nvPr/>
            </p:nvSpPr>
            <p:spPr bwMode="auto">
              <a:xfrm>
                <a:off x="2229" y="2176"/>
                <a:ext cx="779" cy="113"/>
              </a:xfrm>
              <a:custGeom>
                <a:avLst/>
                <a:gdLst>
                  <a:gd name="T0" fmla="*/ 0 w 779"/>
                  <a:gd name="T1" fmla="*/ 226 h 226"/>
                  <a:gd name="T2" fmla="*/ 10 w 779"/>
                  <a:gd name="T3" fmla="*/ 197 h 226"/>
                  <a:gd name="T4" fmla="*/ 21 w 779"/>
                  <a:gd name="T5" fmla="*/ 167 h 226"/>
                  <a:gd name="T6" fmla="*/ 31 w 779"/>
                  <a:gd name="T7" fmla="*/ 140 h 226"/>
                  <a:gd name="T8" fmla="*/ 42 w 779"/>
                  <a:gd name="T9" fmla="*/ 113 h 226"/>
                  <a:gd name="T10" fmla="*/ 54 w 779"/>
                  <a:gd name="T11" fmla="*/ 84 h 226"/>
                  <a:gd name="T12" fmla="*/ 65 w 779"/>
                  <a:gd name="T13" fmla="*/ 55 h 226"/>
                  <a:gd name="T14" fmla="*/ 76 w 779"/>
                  <a:gd name="T15" fmla="*/ 27 h 226"/>
                  <a:gd name="T16" fmla="*/ 89 w 779"/>
                  <a:gd name="T17" fmla="*/ 0 h 226"/>
                  <a:gd name="T18" fmla="*/ 165 w 779"/>
                  <a:gd name="T19" fmla="*/ 0 h 226"/>
                  <a:gd name="T20" fmla="*/ 241 w 779"/>
                  <a:gd name="T21" fmla="*/ 0 h 226"/>
                  <a:gd name="T22" fmla="*/ 317 w 779"/>
                  <a:gd name="T23" fmla="*/ 0 h 226"/>
                  <a:gd name="T24" fmla="*/ 394 w 779"/>
                  <a:gd name="T25" fmla="*/ 0 h 226"/>
                  <a:gd name="T26" fmla="*/ 470 w 779"/>
                  <a:gd name="T27" fmla="*/ 0 h 226"/>
                  <a:gd name="T28" fmla="*/ 546 w 779"/>
                  <a:gd name="T29" fmla="*/ 0 h 226"/>
                  <a:gd name="T30" fmla="*/ 624 w 779"/>
                  <a:gd name="T31" fmla="*/ 0 h 226"/>
                  <a:gd name="T32" fmla="*/ 701 w 779"/>
                  <a:gd name="T33" fmla="*/ 0 h 226"/>
                  <a:gd name="T34" fmla="*/ 710 w 779"/>
                  <a:gd name="T35" fmla="*/ 27 h 226"/>
                  <a:gd name="T36" fmla="*/ 718 w 779"/>
                  <a:gd name="T37" fmla="*/ 55 h 226"/>
                  <a:gd name="T38" fmla="*/ 728 w 779"/>
                  <a:gd name="T39" fmla="*/ 84 h 226"/>
                  <a:gd name="T40" fmla="*/ 739 w 779"/>
                  <a:gd name="T41" fmla="*/ 113 h 226"/>
                  <a:gd name="T42" fmla="*/ 748 w 779"/>
                  <a:gd name="T43" fmla="*/ 140 h 226"/>
                  <a:gd name="T44" fmla="*/ 759 w 779"/>
                  <a:gd name="T45" fmla="*/ 167 h 226"/>
                  <a:gd name="T46" fmla="*/ 767 w 779"/>
                  <a:gd name="T47" fmla="*/ 197 h 226"/>
                  <a:gd name="T48" fmla="*/ 779 w 779"/>
                  <a:gd name="T49" fmla="*/ 226 h 226"/>
                  <a:gd name="T50" fmla="*/ 680 w 779"/>
                  <a:gd name="T51" fmla="*/ 226 h 226"/>
                  <a:gd name="T52" fmla="*/ 583 w 779"/>
                  <a:gd name="T53" fmla="*/ 226 h 226"/>
                  <a:gd name="T54" fmla="*/ 486 w 779"/>
                  <a:gd name="T55" fmla="*/ 226 h 226"/>
                  <a:gd name="T56" fmla="*/ 389 w 779"/>
                  <a:gd name="T57" fmla="*/ 226 h 226"/>
                  <a:gd name="T58" fmla="*/ 292 w 779"/>
                  <a:gd name="T59" fmla="*/ 226 h 226"/>
                  <a:gd name="T60" fmla="*/ 194 w 779"/>
                  <a:gd name="T61" fmla="*/ 226 h 226"/>
                  <a:gd name="T62" fmla="*/ 97 w 779"/>
                  <a:gd name="T63" fmla="*/ 226 h 226"/>
                  <a:gd name="T64" fmla="*/ 0 w 779"/>
                  <a:gd name="T6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9" h="226">
                    <a:moveTo>
                      <a:pt x="0" y="226"/>
                    </a:moveTo>
                    <a:lnTo>
                      <a:pt x="10" y="197"/>
                    </a:lnTo>
                    <a:lnTo>
                      <a:pt x="21" y="167"/>
                    </a:lnTo>
                    <a:lnTo>
                      <a:pt x="31" y="140"/>
                    </a:lnTo>
                    <a:lnTo>
                      <a:pt x="42" y="113"/>
                    </a:lnTo>
                    <a:lnTo>
                      <a:pt x="54" y="84"/>
                    </a:lnTo>
                    <a:lnTo>
                      <a:pt x="65" y="55"/>
                    </a:lnTo>
                    <a:lnTo>
                      <a:pt x="76" y="27"/>
                    </a:lnTo>
                    <a:lnTo>
                      <a:pt x="89" y="0"/>
                    </a:lnTo>
                    <a:lnTo>
                      <a:pt x="165" y="0"/>
                    </a:lnTo>
                    <a:lnTo>
                      <a:pt x="241" y="0"/>
                    </a:lnTo>
                    <a:lnTo>
                      <a:pt x="317" y="0"/>
                    </a:lnTo>
                    <a:lnTo>
                      <a:pt x="394" y="0"/>
                    </a:lnTo>
                    <a:lnTo>
                      <a:pt x="470" y="0"/>
                    </a:lnTo>
                    <a:lnTo>
                      <a:pt x="546" y="0"/>
                    </a:lnTo>
                    <a:lnTo>
                      <a:pt x="624" y="0"/>
                    </a:lnTo>
                    <a:lnTo>
                      <a:pt x="701" y="0"/>
                    </a:lnTo>
                    <a:lnTo>
                      <a:pt x="710" y="27"/>
                    </a:lnTo>
                    <a:lnTo>
                      <a:pt x="718" y="55"/>
                    </a:lnTo>
                    <a:lnTo>
                      <a:pt x="728" y="84"/>
                    </a:lnTo>
                    <a:lnTo>
                      <a:pt x="739" y="113"/>
                    </a:lnTo>
                    <a:lnTo>
                      <a:pt x="748" y="140"/>
                    </a:lnTo>
                    <a:lnTo>
                      <a:pt x="759" y="167"/>
                    </a:lnTo>
                    <a:lnTo>
                      <a:pt x="767" y="197"/>
                    </a:lnTo>
                    <a:lnTo>
                      <a:pt x="779" y="226"/>
                    </a:lnTo>
                    <a:lnTo>
                      <a:pt x="680" y="226"/>
                    </a:lnTo>
                    <a:lnTo>
                      <a:pt x="583" y="226"/>
                    </a:lnTo>
                    <a:lnTo>
                      <a:pt x="486" y="226"/>
                    </a:lnTo>
                    <a:lnTo>
                      <a:pt x="389" y="226"/>
                    </a:lnTo>
                    <a:lnTo>
                      <a:pt x="292" y="226"/>
                    </a:lnTo>
                    <a:lnTo>
                      <a:pt x="194" y="226"/>
                    </a:lnTo>
                    <a:lnTo>
                      <a:pt x="97" y="226"/>
                    </a:lnTo>
                    <a:lnTo>
                      <a:pt x="0" y="226"/>
                    </a:lnTo>
                    <a:close/>
                  </a:path>
                </a:pathLst>
              </a:custGeom>
              <a:solidFill>
                <a:srgbClr val="781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06" name="Freeform 38"/>
              <p:cNvSpPr>
                <a:spLocks/>
              </p:cNvSpPr>
              <p:nvPr/>
            </p:nvSpPr>
            <p:spPr bwMode="auto">
              <a:xfrm>
                <a:off x="2249" y="2176"/>
                <a:ext cx="683" cy="90"/>
              </a:xfrm>
              <a:custGeom>
                <a:avLst/>
                <a:gdLst>
                  <a:gd name="T0" fmla="*/ 0 w 683"/>
                  <a:gd name="T1" fmla="*/ 179 h 179"/>
                  <a:gd name="T2" fmla="*/ 8 w 683"/>
                  <a:gd name="T3" fmla="*/ 156 h 179"/>
                  <a:gd name="T4" fmla="*/ 17 w 683"/>
                  <a:gd name="T5" fmla="*/ 134 h 179"/>
                  <a:gd name="T6" fmla="*/ 27 w 683"/>
                  <a:gd name="T7" fmla="*/ 113 h 179"/>
                  <a:gd name="T8" fmla="*/ 38 w 683"/>
                  <a:gd name="T9" fmla="*/ 92 h 179"/>
                  <a:gd name="T10" fmla="*/ 46 w 683"/>
                  <a:gd name="T11" fmla="*/ 68 h 179"/>
                  <a:gd name="T12" fmla="*/ 58 w 683"/>
                  <a:gd name="T13" fmla="*/ 47 h 179"/>
                  <a:gd name="T14" fmla="*/ 66 w 683"/>
                  <a:gd name="T15" fmla="*/ 26 h 179"/>
                  <a:gd name="T16" fmla="*/ 77 w 683"/>
                  <a:gd name="T17" fmla="*/ 4 h 179"/>
                  <a:gd name="T18" fmla="*/ 143 w 683"/>
                  <a:gd name="T19" fmla="*/ 2 h 179"/>
                  <a:gd name="T20" fmla="*/ 211 w 683"/>
                  <a:gd name="T21" fmla="*/ 2 h 179"/>
                  <a:gd name="T22" fmla="*/ 279 w 683"/>
                  <a:gd name="T23" fmla="*/ 2 h 179"/>
                  <a:gd name="T24" fmla="*/ 346 w 683"/>
                  <a:gd name="T25" fmla="*/ 2 h 179"/>
                  <a:gd name="T26" fmla="*/ 412 w 683"/>
                  <a:gd name="T27" fmla="*/ 0 h 179"/>
                  <a:gd name="T28" fmla="*/ 480 w 683"/>
                  <a:gd name="T29" fmla="*/ 0 h 179"/>
                  <a:gd name="T30" fmla="*/ 547 w 683"/>
                  <a:gd name="T31" fmla="*/ 0 h 179"/>
                  <a:gd name="T32" fmla="*/ 615 w 683"/>
                  <a:gd name="T33" fmla="*/ 0 h 179"/>
                  <a:gd name="T34" fmla="*/ 622 w 683"/>
                  <a:gd name="T35" fmla="*/ 22 h 179"/>
                  <a:gd name="T36" fmla="*/ 631 w 683"/>
                  <a:gd name="T37" fmla="*/ 45 h 179"/>
                  <a:gd name="T38" fmla="*/ 639 w 683"/>
                  <a:gd name="T39" fmla="*/ 66 h 179"/>
                  <a:gd name="T40" fmla="*/ 647 w 683"/>
                  <a:gd name="T41" fmla="*/ 90 h 179"/>
                  <a:gd name="T42" fmla="*/ 656 w 683"/>
                  <a:gd name="T43" fmla="*/ 111 h 179"/>
                  <a:gd name="T44" fmla="*/ 664 w 683"/>
                  <a:gd name="T45" fmla="*/ 134 h 179"/>
                  <a:gd name="T46" fmla="*/ 673 w 683"/>
                  <a:gd name="T47" fmla="*/ 156 h 179"/>
                  <a:gd name="T48" fmla="*/ 683 w 683"/>
                  <a:gd name="T49" fmla="*/ 179 h 179"/>
                  <a:gd name="T50" fmla="*/ 597 w 683"/>
                  <a:gd name="T51" fmla="*/ 179 h 179"/>
                  <a:gd name="T52" fmla="*/ 511 w 683"/>
                  <a:gd name="T53" fmla="*/ 179 h 179"/>
                  <a:gd name="T54" fmla="*/ 425 w 683"/>
                  <a:gd name="T55" fmla="*/ 179 h 179"/>
                  <a:gd name="T56" fmla="*/ 341 w 683"/>
                  <a:gd name="T57" fmla="*/ 179 h 179"/>
                  <a:gd name="T58" fmla="*/ 255 w 683"/>
                  <a:gd name="T59" fmla="*/ 179 h 179"/>
                  <a:gd name="T60" fmla="*/ 170 w 683"/>
                  <a:gd name="T61" fmla="*/ 179 h 179"/>
                  <a:gd name="T62" fmla="*/ 84 w 683"/>
                  <a:gd name="T63" fmla="*/ 179 h 179"/>
                  <a:gd name="T64" fmla="*/ 0 w 683"/>
                  <a:gd name="T65"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3" h="179">
                    <a:moveTo>
                      <a:pt x="0" y="179"/>
                    </a:moveTo>
                    <a:lnTo>
                      <a:pt x="8" y="156"/>
                    </a:lnTo>
                    <a:lnTo>
                      <a:pt x="17" y="134"/>
                    </a:lnTo>
                    <a:lnTo>
                      <a:pt x="27" y="113"/>
                    </a:lnTo>
                    <a:lnTo>
                      <a:pt x="38" y="92"/>
                    </a:lnTo>
                    <a:lnTo>
                      <a:pt x="46" y="68"/>
                    </a:lnTo>
                    <a:lnTo>
                      <a:pt x="58" y="47"/>
                    </a:lnTo>
                    <a:lnTo>
                      <a:pt x="66" y="26"/>
                    </a:lnTo>
                    <a:lnTo>
                      <a:pt x="77" y="4"/>
                    </a:lnTo>
                    <a:lnTo>
                      <a:pt x="143" y="2"/>
                    </a:lnTo>
                    <a:lnTo>
                      <a:pt x="211" y="2"/>
                    </a:lnTo>
                    <a:lnTo>
                      <a:pt x="279" y="2"/>
                    </a:lnTo>
                    <a:lnTo>
                      <a:pt x="346" y="2"/>
                    </a:lnTo>
                    <a:lnTo>
                      <a:pt x="412" y="0"/>
                    </a:lnTo>
                    <a:lnTo>
                      <a:pt x="480" y="0"/>
                    </a:lnTo>
                    <a:lnTo>
                      <a:pt x="547" y="0"/>
                    </a:lnTo>
                    <a:lnTo>
                      <a:pt x="615" y="0"/>
                    </a:lnTo>
                    <a:lnTo>
                      <a:pt x="622" y="22"/>
                    </a:lnTo>
                    <a:lnTo>
                      <a:pt x="631" y="45"/>
                    </a:lnTo>
                    <a:lnTo>
                      <a:pt x="639" y="66"/>
                    </a:lnTo>
                    <a:lnTo>
                      <a:pt x="647" y="90"/>
                    </a:lnTo>
                    <a:lnTo>
                      <a:pt x="656" y="111"/>
                    </a:lnTo>
                    <a:lnTo>
                      <a:pt x="664" y="134"/>
                    </a:lnTo>
                    <a:lnTo>
                      <a:pt x="673" y="156"/>
                    </a:lnTo>
                    <a:lnTo>
                      <a:pt x="683" y="179"/>
                    </a:lnTo>
                    <a:lnTo>
                      <a:pt x="597" y="179"/>
                    </a:lnTo>
                    <a:lnTo>
                      <a:pt x="511" y="179"/>
                    </a:lnTo>
                    <a:lnTo>
                      <a:pt x="425" y="179"/>
                    </a:lnTo>
                    <a:lnTo>
                      <a:pt x="341" y="179"/>
                    </a:lnTo>
                    <a:lnTo>
                      <a:pt x="255" y="179"/>
                    </a:lnTo>
                    <a:lnTo>
                      <a:pt x="170" y="179"/>
                    </a:lnTo>
                    <a:lnTo>
                      <a:pt x="84" y="179"/>
                    </a:lnTo>
                    <a:lnTo>
                      <a:pt x="0" y="179"/>
                    </a:lnTo>
                    <a:close/>
                  </a:path>
                </a:pathLst>
              </a:custGeom>
              <a:solidFill>
                <a:srgbClr val="802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07" name="Freeform 39"/>
              <p:cNvSpPr>
                <a:spLocks/>
              </p:cNvSpPr>
              <p:nvPr/>
            </p:nvSpPr>
            <p:spPr bwMode="auto">
              <a:xfrm>
                <a:off x="2267" y="2178"/>
                <a:ext cx="589" cy="65"/>
              </a:xfrm>
              <a:custGeom>
                <a:avLst/>
                <a:gdLst>
                  <a:gd name="T0" fmla="*/ 0 w 589"/>
                  <a:gd name="T1" fmla="*/ 130 h 130"/>
                  <a:gd name="T2" fmla="*/ 7 w 589"/>
                  <a:gd name="T3" fmla="*/ 113 h 130"/>
                  <a:gd name="T4" fmla="*/ 16 w 589"/>
                  <a:gd name="T5" fmla="*/ 97 h 130"/>
                  <a:gd name="T6" fmla="*/ 24 w 589"/>
                  <a:gd name="T7" fmla="*/ 80 h 130"/>
                  <a:gd name="T8" fmla="*/ 33 w 589"/>
                  <a:gd name="T9" fmla="*/ 64 h 130"/>
                  <a:gd name="T10" fmla="*/ 41 w 589"/>
                  <a:gd name="T11" fmla="*/ 47 h 130"/>
                  <a:gd name="T12" fmla="*/ 49 w 589"/>
                  <a:gd name="T13" fmla="*/ 31 h 130"/>
                  <a:gd name="T14" fmla="*/ 58 w 589"/>
                  <a:gd name="T15" fmla="*/ 16 h 130"/>
                  <a:gd name="T16" fmla="*/ 68 w 589"/>
                  <a:gd name="T17" fmla="*/ 0 h 130"/>
                  <a:gd name="T18" fmla="*/ 124 w 589"/>
                  <a:gd name="T19" fmla="*/ 0 h 130"/>
                  <a:gd name="T20" fmla="*/ 183 w 589"/>
                  <a:gd name="T21" fmla="*/ 0 h 130"/>
                  <a:gd name="T22" fmla="*/ 240 w 589"/>
                  <a:gd name="T23" fmla="*/ 0 h 130"/>
                  <a:gd name="T24" fmla="*/ 299 w 589"/>
                  <a:gd name="T25" fmla="*/ 0 h 130"/>
                  <a:gd name="T26" fmla="*/ 356 w 589"/>
                  <a:gd name="T27" fmla="*/ 0 h 130"/>
                  <a:gd name="T28" fmla="*/ 414 w 589"/>
                  <a:gd name="T29" fmla="*/ 0 h 130"/>
                  <a:gd name="T30" fmla="*/ 472 w 589"/>
                  <a:gd name="T31" fmla="*/ 0 h 130"/>
                  <a:gd name="T32" fmla="*/ 531 w 589"/>
                  <a:gd name="T33" fmla="*/ 0 h 130"/>
                  <a:gd name="T34" fmla="*/ 538 w 589"/>
                  <a:gd name="T35" fmla="*/ 16 h 130"/>
                  <a:gd name="T36" fmla="*/ 545 w 589"/>
                  <a:gd name="T37" fmla="*/ 31 h 130"/>
                  <a:gd name="T38" fmla="*/ 552 w 589"/>
                  <a:gd name="T39" fmla="*/ 47 h 130"/>
                  <a:gd name="T40" fmla="*/ 559 w 589"/>
                  <a:gd name="T41" fmla="*/ 64 h 130"/>
                  <a:gd name="T42" fmla="*/ 566 w 589"/>
                  <a:gd name="T43" fmla="*/ 80 h 130"/>
                  <a:gd name="T44" fmla="*/ 573 w 589"/>
                  <a:gd name="T45" fmla="*/ 97 h 130"/>
                  <a:gd name="T46" fmla="*/ 580 w 589"/>
                  <a:gd name="T47" fmla="*/ 113 h 130"/>
                  <a:gd name="T48" fmla="*/ 589 w 589"/>
                  <a:gd name="T49" fmla="*/ 130 h 130"/>
                  <a:gd name="T50" fmla="*/ 514 w 589"/>
                  <a:gd name="T51" fmla="*/ 130 h 130"/>
                  <a:gd name="T52" fmla="*/ 441 w 589"/>
                  <a:gd name="T53" fmla="*/ 130 h 130"/>
                  <a:gd name="T54" fmla="*/ 366 w 589"/>
                  <a:gd name="T55" fmla="*/ 130 h 130"/>
                  <a:gd name="T56" fmla="*/ 294 w 589"/>
                  <a:gd name="T57" fmla="*/ 130 h 130"/>
                  <a:gd name="T58" fmla="*/ 220 w 589"/>
                  <a:gd name="T59" fmla="*/ 130 h 130"/>
                  <a:gd name="T60" fmla="*/ 147 w 589"/>
                  <a:gd name="T61" fmla="*/ 130 h 130"/>
                  <a:gd name="T62" fmla="*/ 72 w 589"/>
                  <a:gd name="T63" fmla="*/ 130 h 130"/>
                  <a:gd name="T64" fmla="*/ 0 w 589"/>
                  <a:gd name="T6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9" h="130">
                    <a:moveTo>
                      <a:pt x="0" y="130"/>
                    </a:moveTo>
                    <a:lnTo>
                      <a:pt x="7" y="113"/>
                    </a:lnTo>
                    <a:lnTo>
                      <a:pt x="16" y="97"/>
                    </a:lnTo>
                    <a:lnTo>
                      <a:pt x="24" y="80"/>
                    </a:lnTo>
                    <a:lnTo>
                      <a:pt x="33" y="64"/>
                    </a:lnTo>
                    <a:lnTo>
                      <a:pt x="41" y="47"/>
                    </a:lnTo>
                    <a:lnTo>
                      <a:pt x="49" y="31"/>
                    </a:lnTo>
                    <a:lnTo>
                      <a:pt x="58" y="16"/>
                    </a:lnTo>
                    <a:lnTo>
                      <a:pt x="68" y="0"/>
                    </a:lnTo>
                    <a:lnTo>
                      <a:pt x="124" y="0"/>
                    </a:lnTo>
                    <a:lnTo>
                      <a:pt x="183" y="0"/>
                    </a:lnTo>
                    <a:lnTo>
                      <a:pt x="240" y="0"/>
                    </a:lnTo>
                    <a:lnTo>
                      <a:pt x="299" y="0"/>
                    </a:lnTo>
                    <a:lnTo>
                      <a:pt x="356" y="0"/>
                    </a:lnTo>
                    <a:lnTo>
                      <a:pt x="414" y="0"/>
                    </a:lnTo>
                    <a:lnTo>
                      <a:pt x="472" y="0"/>
                    </a:lnTo>
                    <a:lnTo>
                      <a:pt x="531" y="0"/>
                    </a:lnTo>
                    <a:lnTo>
                      <a:pt x="538" y="16"/>
                    </a:lnTo>
                    <a:lnTo>
                      <a:pt x="545" y="31"/>
                    </a:lnTo>
                    <a:lnTo>
                      <a:pt x="552" y="47"/>
                    </a:lnTo>
                    <a:lnTo>
                      <a:pt x="559" y="64"/>
                    </a:lnTo>
                    <a:lnTo>
                      <a:pt x="566" y="80"/>
                    </a:lnTo>
                    <a:lnTo>
                      <a:pt x="573" y="97"/>
                    </a:lnTo>
                    <a:lnTo>
                      <a:pt x="580" y="113"/>
                    </a:lnTo>
                    <a:lnTo>
                      <a:pt x="589" y="130"/>
                    </a:lnTo>
                    <a:lnTo>
                      <a:pt x="514" y="130"/>
                    </a:lnTo>
                    <a:lnTo>
                      <a:pt x="441" y="130"/>
                    </a:lnTo>
                    <a:lnTo>
                      <a:pt x="366" y="130"/>
                    </a:lnTo>
                    <a:lnTo>
                      <a:pt x="294" y="130"/>
                    </a:lnTo>
                    <a:lnTo>
                      <a:pt x="220" y="130"/>
                    </a:lnTo>
                    <a:lnTo>
                      <a:pt x="147" y="130"/>
                    </a:lnTo>
                    <a:lnTo>
                      <a:pt x="72" y="130"/>
                    </a:lnTo>
                    <a:lnTo>
                      <a:pt x="0" y="130"/>
                    </a:lnTo>
                    <a:close/>
                  </a:path>
                </a:pathLst>
              </a:custGeom>
              <a:solidFill>
                <a:srgbClr val="872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08" name="Freeform 40"/>
              <p:cNvSpPr>
                <a:spLocks/>
              </p:cNvSpPr>
              <p:nvPr/>
            </p:nvSpPr>
            <p:spPr bwMode="auto">
              <a:xfrm>
                <a:off x="2287" y="2178"/>
                <a:ext cx="494" cy="43"/>
              </a:xfrm>
              <a:custGeom>
                <a:avLst/>
                <a:gdLst>
                  <a:gd name="T0" fmla="*/ 0 w 494"/>
                  <a:gd name="T1" fmla="*/ 86 h 86"/>
                  <a:gd name="T2" fmla="*/ 6 w 494"/>
                  <a:gd name="T3" fmla="*/ 74 h 86"/>
                  <a:gd name="T4" fmla="*/ 14 w 494"/>
                  <a:gd name="T5" fmla="*/ 64 h 86"/>
                  <a:gd name="T6" fmla="*/ 20 w 494"/>
                  <a:gd name="T7" fmla="*/ 53 h 86"/>
                  <a:gd name="T8" fmla="*/ 28 w 494"/>
                  <a:gd name="T9" fmla="*/ 43 h 86"/>
                  <a:gd name="T10" fmla="*/ 34 w 494"/>
                  <a:gd name="T11" fmla="*/ 31 h 86"/>
                  <a:gd name="T12" fmla="*/ 41 w 494"/>
                  <a:gd name="T13" fmla="*/ 22 h 86"/>
                  <a:gd name="T14" fmla="*/ 48 w 494"/>
                  <a:gd name="T15" fmla="*/ 10 h 86"/>
                  <a:gd name="T16" fmla="*/ 56 w 494"/>
                  <a:gd name="T17" fmla="*/ 0 h 86"/>
                  <a:gd name="T18" fmla="*/ 104 w 494"/>
                  <a:gd name="T19" fmla="*/ 0 h 86"/>
                  <a:gd name="T20" fmla="*/ 153 w 494"/>
                  <a:gd name="T21" fmla="*/ 0 h 86"/>
                  <a:gd name="T22" fmla="*/ 201 w 494"/>
                  <a:gd name="T23" fmla="*/ 0 h 86"/>
                  <a:gd name="T24" fmla="*/ 250 w 494"/>
                  <a:gd name="T25" fmla="*/ 0 h 86"/>
                  <a:gd name="T26" fmla="*/ 298 w 494"/>
                  <a:gd name="T27" fmla="*/ 0 h 86"/>
                  <a:gd name="T28" fmla="*/ 348 w 494"/>
                  <a:gd name="T29" fmla="*/ 0 h 86"/>
                  <a:gd name="T30" fmla="*/ 395 w 494"/>
                  <a:gd name="T31" fmla="*/ 0 h 86"/>
                  <a:gd name="T32" fmla="*/ 445 w 494"/>
                  <a:gd name="T33" fmla="*/ 0 h 86"/>
                  <a:gd name="T34" fmla="*/ 450 w 494"/>
                  <a:gd name="T35" fmla="*/ 10 h 86"/>
                  <a:gd name="T36" fmla="*/ 457 w 494"/>
                  <a:gd name="T37" fmla="*/ 22 h 86"/>
                  <a:gd name="T38" fmla="*/ 463 w 494"/>
                  <a:gd name="T39" fmla="*/ 31 h 86"/>
                  <a:gd name="T40" fmla="*/ 470 w 494"/>
                  <a:gd name="T41" fmla="*/ 43 h 86"/>
                  <a:gd name="T42" fmla="*/ 476 w 494"/>
                  <a:gd name="T43" fmla="*/ 53 h 86"/>
                  <a:gd name="T44" fmla="*/ 481 w 494"/>
                  <a:gd name="T45" fmla="*/ 64 h 86"/>
                  <a:gd name="T46" fmla="*/ 487 w 494"/>
                  <a:gd name="T47" fmla="*/ 74 h 86"/>
                  <a:gd name="T48" fmla="*/ 494 w 494"/>
                  <a:gd name="T49" fmla="*/ 86 h 86"/>
                  <a:gd name="T50" fmla="*/ 431 w 494"/>
                  <a:gd name="T51" fmla="*/ 86 h 86"/>
                  <a:gd name="T52" fmla="*/ 370 w 494"/>
                  <a:gd name="T53" fmla="*/ 86 h 86"/>
                  <a:gd name="T54" fmla="*/ 307 w 494"/>
                  <a:gd name="T55" fmla="*/ 86 h 86"/>
                  <a:gd name="T56" fmla="*/ 246 w 494"/>
                  <a:gd name="T57" fmla="*/ 86 h 86"/>
                  <a:gd name="T58" fmla="*/ 184 w 494"/>
                  <a:gd name="T59" fmla="*/ 86 h 86"/>
                  <a:gd name="T60" fmla="*/ 122 w 494"/>
                  <a:gd name="T61" fmla="*/ 86 h 86"/>
                  <a:gd name="T62" fmla="*/ 60 w 494"/>
                  <a:gd name="T63" fmla="*/ 86 h 86"/>
                  <a:gd name="T64" fmla="*/ 0 w 494"/>
                  <a:gd name="T6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4" h="86">
                    <a:moveTo>
                      <a:pt x="0" y="86"/>
                    </a:moveTo>
                    <a:lnTo>
                      <a:pt x="6" y="74"/>
                    </a:lnTo>
                    <a:lnTo>
                      <a:pt x="14" y="64"/>
                    </a:lnTo>
                    <a:lnTo>
                      <a:pt x="20" y="53"/>
                    </a:lnTo>
                    <a:lnTo>
                      <a:pt x="28" y="43"/>
                    </a:lnTo>
                    <a:lnTo>
                      <a:pt x="34" y="31"/>
                    </a:lnTo>
                    <a:lnTo>
                      <a:pt x="41" y="22"/>
                    </a:lnTo>
                    <a:lnTo>
                      <a:pt x="48" y="10"/>
                    </a:lnTo>
                    <a:lnTo>
                      <a:pt x="56" y="0"/>
                    </a:lnTo>
                    <a:lnTo>
                      <a:pt x="104" y="0"/>
                    </a:lnTo>
                    <a:lnTo>
                      <a:pt x="153" y="0"/>
                    </a:lnTo>
                    <a:lnTo>
                      <a:pt x="201" y="0"/>
                    </a:lnTo>
                    <a:lnTo>
                      <a:pt x="250" y="0"/>
                    </a:lnTo>
                    <a:lnTo>
                      <a:pt x="298" y="0"/>
                    </a:lnTo>
                    <a:lnTo>
                      <a:pt x="348" y="0"/>
                    </a:lnTo>
                    <a:lnTo>
                      <a:pt x="395" y="0"/>
                    </a:lnTo>
                    <a:lnTo>
                      <a:pt x="445" y="0"/>
                    </a:lnTo>
                    <a:lnTo>
                      <a:pt x="450" y="10"/>
                    </a:lnTo>
                    <a:lnTo>
                      <a:pt x="457" y="22"/>
                    </a:lnTo>
                    <a:lnTo>
                      <a:pt x="463" y="31"/>
                    </a:lnTo>
                    <a:lnTo>
                      <a:pt x="470" y="43"/>
                    </a:lnTo>
                    <a:lnTo>
                      <a:pt x="476" y="53"/>
                    </a:lnTo>
                    <a:lnTo>
                      <a:pt x="481" y="64"/>
                    </a:lnTo>
                    <a:lnTo>
                      <a:pt x="487" y="74"/>
                    </a:lnTo>
                    <a:lnTo>
                      <a:pt x="494" y="86"/>
                    </a:lnTo>
                    <a:lnTo>
                      <a:pt x="431" y="86"/>
                    </a:lnTo>
                    <a:lnTo>
                      <a:pt x="370" y="86"/>
                    </a:lnTo>
                    <a:lnTo>
                      <a:pt x="307" y="86"/>
                    </a:lnTo>
                    <a:lnTo>
                      <a:pt x="246" y="86"/>
                    </a:lnTo>
                    <a:lnTo>
                      <a:pt x="184" y="86"/>
                    </a:lnTo>
                    <a:lnTo>
                      <a:pt x="122" y="86"/>
                    </a:lnTo>
                    <a:lnTo>
                      <a:pt x="60" y="86"/>
                    </a:lnTo>
                    <a:lnTo>
                      <a:pt x="0" y="86"/>
                    </a:lnTo>
                    <a:close/>
                  </a:path>
                </a:pathLst>
              </a:custGeom>
              <a:solidFill>
                <a:srgbClr val="8F3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09" name="Freeform 41"/>
              <p:cNvSpPr>
                <a:spLocks/>
              </p:cNvSpPr>
              <p:nvPr/>
            </p:nvSpPr>
            <p:spPr bwMode="auto">
              <a:xfrm>
                <a:off x="2307" y="2178"/>
                <a:ext cx="399" cy="20"/>
              </a:xfrm>
              <a:custGeom>
                <a:avLst/>
                <a:gdLst>
                  <a:gd name="T0" fmla="*/ 0 w 399"/>
                  <a:gd name="T1" fmla="*/ 39 h 39"/>
                  <a:gd name="T2" fmla="*/ 43 w 399"/>
                  <a:gd name="T3" fmla="*/ 0 h 39"/>
                  <a:gd name="T4" fmla="*/ 360 w 399"/>
                  <a:gd name="T5" fmla="*/ 0 h 39"/>
                  <a:gd name="T6" fmla="*/ 399 w 399"/>
                  <a:gd name="T7" fmla="*/ 39 h 39"/>
                  <a:gd name="T8" fmla="*/ 0 w 399"/>
                  <a:gd name="T9" fmla="*/ 39 h 39"/>
                </a:gdLst>
                <a:ahLst/>
                <a:cxnLst>
                  <a:cxn ang="0">
                    <a:pos x="T0" y="T1"/>
                  </a:cxn>
                  <a:cxn ang="0">
                    <a:pos x="T2" y="T3"/>
                  </a:cxn>
                  <a:cxn ang="0">
                    <a:pos x="T4" y="T5"/>
                  </a:cxn>
                  <a:cxn ang="0">
                    <a:pos x="T6" y="T7"/>
                  </a:cxn>
                  <a:cxn ang="0">
                    <a:pos x="T8" y="T9"/>
                  </a:cxn>
                </a:cxnLst>
                <a:rect l="0" t="0" r="r" b="b"/>
                <a:pathLst>
                  <a:path w="399" h="39">
                    <a:moveTo>
                      <a:pt x="0" y="39"/>
                    </a:moveTo>
                    <a:lnTo>
                      <a:pt x="43" y="0"/>
                    </a:lnTo>
                    <a:lnTo>
                      <a:pt x="360" y="0"/>
                    </a:lnTo>
                    <a:lnTo>
                      <a:pt x="399" y="39"/>
                    </a:lnTo>
                    <a:lnTo>
                      <a:pt x="0" y="39"/>
                    </a:lnTo>
                    <a:close/>
                  </a:path>
                </a:pathLst>
              </a:custGeom>
              <a:solidFill>
                <a:srgbClr val="963D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10" name="Freeform 42"/>
              <p:cNvSpPr>
                <a:spLocks/>
              </p:cNvSpPr>
              <p:nvPr/>
            </p:nvSpPr>
            <p:spPr bwMode="auto">
              <a:xfrm>
                <a:off x="3050" y="1509"/>
                <a:ext cx="233" cy="828"/>
              </a:xfrm>
              <a:custGeom>
                <a:avLst/>
                <a:gdLst>
                  <a:gd name="T0" fmla="*/ 0 w 233"/>
                  <a:gd name="T1" fmla="*/ 1342 h 1655"/>
                  <a:gd name="T2" fmla="*/ 104 w 233"/>
                  <a:gd name="T3" fmla="*/ 57 h 1655"/>
                  <a:gd name="T4" fmla="*/ 233 w 233"/>
                  <a:gd name="T5" fmla="*/ 0 h 1655"/>
                  <a:gd name="T6" fmla="*/ 93 w 233"/>
                  <a:gd name="T7" fmla="*/ 1655 h 1655"/>
                  <a:gd name="T8" fmla="*/ 0 w 233"/>
                  <a:gd name="T9" fmla="*/ 1342 h 1655"/>
                </a:gdLst>
                <a:ahLst/>
                <a:cxnLst>
                  <a:cxn ang="0">
                    <a:pos x="T0" y="T1"/>
                  </a:cxn>
                  <a:cxn ang="0">
                    <a:pos x="T2" y="T3"/>
                  </a:cxn>
                  <a:cxn ang="0">
                    <a:pos x="T4" y="T5"/>
                  </a:cxn>
                  <a:cxn ang="0">
                    <a:pos x="T6" y="T7"/>
                  </a:cxn>
                  <a:cxn ang="0">
                    <a:pos x="T8" y="T9"/>
                  </a:cxn>
                </a:cxnLst>
                <a:rect l="0" t="0" r="r" b="b"/>
                <a:pathLst>
                  <a:path w="233" h="1655">
                    <a:moveTo>
                      <a:pt x="0" y="1342"/>
                    </a:moveTo>
                    <a:lnTo>
                      <a:pt x="104" y="57"/>
                    </a:lnTo>
                    <a:lnTo>
                      <a:pt x="233" y="0"/>
                    </a:lnTo>
                    <a:lnTo>
                      <a:pt x="93" y="1655"/>
                    </a:lnTo>
                    <a:lnTo>
                      <a:pt x="0" y="1342"/>
                    </a:lnTo>
                    <a:close/>
                  </a:path>
                </a:pathLst>
              </a:custGeom>
              <a:solidFill>
                <a:srgbClr val="8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11" name="Freeform 43"/>
              <p:cNvSpPr>
                <a:spLocks/>
              </p:cNvSpPr>
              <p:nvPr/>
            </p:nvSpPr>
            <p:spPr bwMode="auto">
              <a:xfrm>
                <a:off x="3062" y="1513"/>
                <a:ext cx="209" cy="736"/>
              </a:xfrm>
              <a:custGeom>
                <a:avLst/>
                <a:gdLst>
                  <a:gd name="T0" fmla="*/ 0 w 209"/>
                  <a:gd name="T1" fmla="*/ 1194 h 1472"/>
                  <a:gd name="T2" fmla="*/ 12 w 209"/>
                  <a:gd name="T3" fmla="*/ 1048 h 1472"/>
                  <a:gd name="T4" fmla="*/ 23 w 209"/>
                  <a:gd name="T5" fmla="*/ 906 h 1472"/>
                  <a:gd name="T6" fmla="*/ 34 w 209"/>
                  <a:gd name="T7" fmla="*/ 762 h 1472"/>
                  <a:gd name="T8" fmla="*/ 47 w 209"/>
                  <a:gd name="T9" fmla="*/ 620 h 1472"/>
                  <a:gd name="T10" fmla="*/ 58 w 209"/>
                  <a:gd name="T11" fmla="*/ 477 h 1472"/>
                  <a:gd name="T12" fmla="*/ 69 w 209"/>
                  <a:gd name="T13" fmla="*/ 335 h 1472"/>
                  <a:gd name="T14" fmla="*/ 81 w 209"/>
                  <a:gd name="T15" fmla="*/ 193 h 1472"/>
                  <a:gd name="T16" fmla="*/ 93 w 209"/>
                  <a:gd name="T17" fmla="*/ 51 h 1472"/>
                  <a:gd name="T18" fmla="*/ 107 w 209"/>
                  <a:gd name="T19" fmla="*/ 43 h 1472"/>
                  <a:gd name="T20" fmla="*/ 122 w 209"/>
                  <a:gd name="T21" fmla="*/ 37 h 1472"/>
                  <a:gd name="T22" fmla="*/ 136 w 209"/>
                  <a:gd name="T23" fmla="*/ 31 h 1472"/>
                  <a:gd name="T24" fmla="*/ 151 w 209"/>
                  <a:gd name="T25" fmla="*/ 25 h 1472"/>
                  <a:gd name="T26" fmla="*/ 164 w 209"/>
                  <a:gd name="T27" fmla="*/ 18 h 1472"/>
                  <a:gd name="T28" fmla="*/ 179 w 209"/>
                  <a:gd name="T29" fmla="*/ 12 h 1472"/>
                  <a:gd name="T30" fmla="*/ 193 w 209"/>
                  <a:gd name="T31" fmla="*/ 6 h 1472"/>
                  <a:gd name="T32" fmla="*/ 209 w 209"/>
                  <a:gd name="T33" fmla="*/ 0 h 1472"/>
                  <a:gd name="T34" fmla="*/ 192 w 209"/>
                  <a:gd name="T35" fmla="*/ 183 h 1472"/>
                  <a:gd name="T36" fmla="*/ 175 w 209"/>
                  <a:gd name="T37" fmla="*/ 368 h 1472"/>
                  <a:gd name="T38" fmla="*/ 160 w 209"/>
                  <a:gd name="T39" fmla="*/ 550 h 1472"/>
                  <a:gd name="T40" fmla="*/ 144 w 209"/>
                  <a:gd name="T41" fmla="*/ 735 h 1472"/>
                  <a:gd name="T42" fmla="*/ 129 w 209"/>
                  <a:gd name="T43" fmla="*/ 918 h 1472"/>
                  <a:gd name="T44" fmla="*/ 115 w 209"/>
                  <a:gd name="T45" fmla="*/ 1103 h 1472"/>
                  <a:gd name="T46" fmla="*/ 99 w 209"/>
                  <a:gd name="T47" fmla="*/ 1285 h 1472"/>
                  <a:gd name="T48" fmla="*/ 85 w 209"/>
                  <a:gd name="T49" fmla="*/ 1472 h 1472"/>
                  <a:gd name="T50" fmla="*/ 72 w 209"/>
                  <a:gd name="T51" fmla="*/ 1435 h 1472"/>
                  <a:gd name="T52" fmla="*/ 62 w 209"/>
                  <a:gd name="T53" fmla="*/ 1400 h 1472"/>
                  <a:gd name="T54" fmla="*/ 51 w 209"/>
                  <a:gd name="T55" fmla="*/ 1365 h 1472"/>
                  <a:gd name="T56" fmla="*/ 41 w 209"/>
                  <a:gd name="T57" fmla="*/ 1332 h 1472"/>
                  <a:gd name="T58" fmla="*/ 30 w 209"/>
                  <a:gd name="T59" fmla="*/ 1297 h 1472"/>
                  <a:gd name="T60" fmla="*/ 20 w 209"/>
                  <a:gd name="T61" fmla="*/ 1262 h 1472"/>
                  <a:gd name="T62" fmla="*/ 10 w 209"/>
                  <a:gd name="T63" fmla="*/ 1227 h 1472"/>
                  <a:gd name="T64" fmla="*/ 0 w 209"/>
                  <a:gd name="T65" fmla="*/ 1194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9" h="1472">
                    <a:moveTo>
                      <a:pt x="0" y="1194"/>
                    </a:moveTo>
                    <a:lnTo>
                      <a:pt x="12" y="1048"/>
                    </a:lnTo>
                    <a:lnTo>
                      <a:pt x="23" y="906"/>
                    </a:lnTo>
                    <a:lnTo>
                      <a:pt x="34" y="762"/>
                    </a:lnTo>
                    <a:lnTo>
                      <a:pt x="47" y="620"/>
                    </a:lnTo>
                    <a:lnTo>
                      <a:pt x="58" y="477"/>
                    </a:lnTo>
                    <a:lnTo>
                      <a:pt x="69" y="335"/>
                    </a:lnTo>
                    <a:lnTo>
                      <a:pt x="81" y="193"/>
                    </a:lnTo>
                    <a:lnTo>
                      <a:pt x="93" y="51"/>
                    </a:lnTo>
                    <a:lnTo>
                      <a:pt x="107" y="43"/>
                    </a:lnTo>
                    <a:lnTo>
                      <a:pt x="122" y="37"/>
                    </a:lnTo>
                    <a:lnTo>
                      <a:pt x="136" y="31"/>
                    </a:lnTo>
                    <a:lnTo>
                      <a:pt x="151" y="25"/>
                    </a:lnTo>
                    <a:lnTo>
                      <a:pt x="164" y="18"/>
                    </a:lnTo>
                    <a:lnTo>
                      <a:pt x="179" y="12"/>
                    </a:lnTo>
                    <a:lnTo>
                      <a:pt x="193" y="6"/>
                    </a:lnTo>
                    <a:lnTo>
                      <a:pt x="209" y="0"/>
                    </a:lnTo>
                    <a:lnTo>
                      <a:pt x="192" y="183"/>
                    </a:lnTo>
                    <a:lnTo>
                      <a:pt x="175" y="368"/>
                    </a:lnTo>
                    <a:lnTo>
                      <a:pt x="160" y="550"/>
                    </a:lnTo>
                    <a:lnTo>
                      <a:pt x="144" y="735"/>
                    </a:lnTo>
                    <a:lnTo>
                      <a:pt x="129" y="918"/>
                    </a:lnTo>
                    <a:lnTo>
                      <a:pt x="115" y="1103"/>
                    </a:lnTo>
                    <a:lnTo>
                      <a:pt x="99" y="1285"/>
                    </a:lnTo>
                    <a:lnTo>
                      <a:pt x="85" y="1472"/>
                    </a:lnTo>
                    <a:lnTo>
                      <a:pt x="72" y="1435"/>
                    </a:lnTo>
                    <a:lnTo>
                      <a:pt x="62" y="1400"/>
                    </a:lnTo>
                    <a:lnTo>
                      <a:pt x="51" y="1365"/>
                    </a:lnTo>
                    <a:lnTo>
                      <a:pt x="41" y="1332"/>
                    </a:lnTo>
                    <a:lnTo>
                      <a:pt x="30" y="1297"/>
                    </a:lnTo>
                    <a:lnTo>
                      <a:pt x="20" y="1262"/>
                    </a:lnTo>
                    <a:lnTo>
                      <a:pt x="10" y="1227"/>
                    </a:lnTo>
                    <a:lnTo>
                      <a:pt x="0" y="1194"/>
                    </a:lnTo>
                    <a:close/>
                  </a:path>
                </a:pathLst>
              </a:custGeom>
              <a:solidFill>
                <a:srgbClr val="8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12" name="Freeform 44"/>
              <p:cNvSpPr>
                <a:spLocks/>
              </p:cNvSpPr>
              <p:nvPr/>
            </p:nvSpPr>
            <p:spPr bwMode="auto">
              <a:xfrm>
                <a:off x="3075" y="1519"/>
                <a:ext cx="182" cy="640"/>
              </a:xfrm>
              <a:custGeom>
                <a:avLst/>
                <a:gdLst>
                  <a:gd name="T0" fmla="*/ 0 w 182"/>
                  <a:gd name="T1" fmla="*/ 1036 h 1279"/>
                  <a:gd name="T2" fmla="*/ 9 w 182"/>
                  <a:gd name="T3" fmla="*/ 910 h 1279"/>
                  <a:gd name="T4" fmla="*/ 20 w 182"/>
                  <a:gd name="T5" fmla="*/ 787 h 1279"/>
                  <a:gd name="T6" fmla="*/ 28 w 182"/>
                  <a:gd name="T7" fmla="*/ 661 h 1279"/>
                  <a:gd name="T8" fmla="*/ 40 w 182"/>
                  <a:gd name="T9" fmla="*/ 538 h 1279"/>
                  <a:gd name="T10" fmla="*/ 49 w 182"/>
                  <a:gd name="T11" fmla="*/ 414 h 1279"/>
                  <a:gd name="T12" fmla="*/ 61 w 182"/>
                  <a:gd name="T13" fmla="*/ 290 h 1279"/>
                  <a:gd name="T14" fmla="*/ 71 w 182"/>
                  <a:gd name="T15" fmla="*/ 165 h 1279"/>
                  <a:gd name="T16" fmla="*/ 83 w 182"/>
                  <a:gd name="T17" fmla="*/ 43 h 1279"/>
                  <a:gd name="T18" fmla="*/ 94 w 182"/>
                  <a:gd name="T19" fmla="*/ 37 h 1279"/>
                  <a:gd name="T20" fmla="*/ 107 w 182"/>
                  <a:gd name="T21" fmla="*/ 31 h 1279"/>
                  <a:gd name="T22" fmla="*/ 120 w 182"/>
                  <a:gd name="T23" fmla="*/ 25 h 1279"/>
                  <a:gd name="T24" fmla="*/ 132 w 182"/>
                  <a:gd name="T25" fmla="*/ 21 h 1279"/>
                  <a:gd name="T26" fmla="*/ 144 w 182"/>
                  <a:gd name="T27" fmla="*/ 15 h 1279"/>
                  <a:gd name="T28" fmla="*/ 156 w 182"/>
                  <a:gd name="T29" fmla="*/ 10 h 1279"/>
                  <a:gd name="T30" fmla="*/ 169 w 182"/>
                  <a:gd name="T31" fmla="*/ 4 h 1279"/>
                  <a:gd name="T32" fmla="*/ 182 w 182"/>
                  <a:gd name="T33" fmla="*/ 0 h 1279"/>
                  <a:gd name="T34" fmla="*/ 168 w 182"/>
                  <a:gd name="T35" fmla="*/ 157 h 1279"/>
                  <a:gd name="T36" fmla="*/ 154 w 182"/>
                  <a:gd name="T37" fmla="*/ 317 h 1279"/>
                  <a:gd name="T38" fmla="*/ 140 w 182"/>
                  <a:gd name="T39" fmla="*/ 476 h 1279"/>
                  <a:gd name="T40" fmla="*/ 127 w 182"/>
                  <a:gd name="T41" fmla="*/ 638 h 1279"/>
                  <a:gd name="T42" fmla="*/ 113 w 182"/>
                  <a:gd name="T43" fmla="*/ 797 h 1279"/>
                  <a:gd name="T44" fmla="*/ 100 w 182"/>
                  <a:gd name="T45" fmla="*/ 958 h 1279"/>
                  <a:gd name="T46" fmla="*/ 86 w 182"/>
                  <a:gd name="T47" fmla="*/ 1118 h 1279"/>
                  <a:gd name="T48" fmla="*/ 73 w 182"/>
                  <a:gd name="T49" fmla="*/ 1279 h 1279"/>
                  <a:gd name="T50" fmla="*/ 64 w 182"/>
                  <a:gd name="T51" fmla="*/ 1248 h 1279"/>
                  <a:gd name="T52" fmla="*/ 55 w 182"/>
                  <a:gd name="T53" fmla="*/ 1219 h 1279"/>
                  <a:gd name="T54" fmla="*/ 45 w 182"/>
                  <a:gd name="T55" fmla="*/ 1188 h 1279"/>
                  <a:gd name="T56" fmla="*/ 37 w 182"/>
                  <a:gd name="T57" fmla="*/ 1159 h 1279"/>
                  <a:gd name="T58" fmla="*/ 27 w 182"/>
                  <a:gd name="T59" fmla="*/ 1128 h 1279"/>
                  <a:gd name="T60" fmla="*/ 18 w 182"/>
                  <a:gd name="T61" fmla="*/ 1096 h 1279"/>
                  <a:gd name="T62" fmla="*/ 9 w 182"/>
                  <a:gd name="T63" fmla="*/ 1065 h 1279"/>
                  <a:gd name="T64" fmla="*/ 0 w 182"/>
                  <a:gd name="T65" fmla="*/ 1036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2" h="1279">
                    <a:moveTo>
                      <a:pt x="0" y="1036"/>
                    </a:moveTo>
                    <a:lnTo>
                      <a:pt x="9" y="910"/>
                    </a:lnTo>
                    <a:lnTo>
                      <a:pt x="20" y="787"/>
                    </a:lnTo>
                    <a:lnTo>
                      <a:pt x="28" y="661"/>
                    </a:lnTo>
                    <a:lnTo>
                      <a:pt x="40" y="538"/>
                    </a:lnTo>
                    <a:lnTo>
                      <a:pt x="49" y="414"/>
                    </a:lnTo>
                    <a:lnTo>
                      <a:pt x="61" y="290"/>
                    </a:lnTo>
                    <a:lnTo>
                      <a:pt x="71" y="165"/>
                    </a:lnTo>
                    <a:lnTo>
                      <a:pt x="83" y="43"/>
                    </a:lnTo>
                    <a:lnTo>
                      <a:pt x="94" y="37"/>
                    </a:lnTo>
                    <a:lnTo>
                      <a:pt x="107" y="31"/>
                    </a:lnTo>
                    <a:lnTo>
                      <a:pt x="120" y="25"/>
                    </a:lnTo>
                    <a:lnTo>
                      <a:pt x="132" y="21"/>
                    </a:lnTo>
                    <a:lnTo>
                      <a:pt x="144" y="15"/>
                    </a:lnTo>
                    <a:lnTo>
                      <a:pt x="156" y="10"/>
                    </a:lnTo>
                    <a:lnTo>
                      <a:pt x="169" y="4"/>
                    </a:lnTo>
                    <a:lnTo>
                      <a:pt x="182" y="0"/>
                    </a:lnTo>
                    <a:lnTo>
                      <a:pt x="168" y="157"/>
                    </a:lnTo>
                    <a:lnTo>
                      <a:pt x="154" y="317"/>
                    </a:lnTo>
                    <a:lnTo>
                      <a:pt x="140" y="476"/>
                    </a:lnTo>
                    <a:lnTo>
                      <a:pt x="127" y="638"/>
                    </a:lnTo>
                    <a:lnTo>
                      <a:pt x="113" y="797"/>
                    </a:lnTo>
                    <a:lnTo>
                      <a:pt x="100" y="958"/>
                    </a:lnTo>
                    <a:lnTo>
                      <a:pt x="86" y="1118"/>
                    </a:lnTo>
                    <a:lnTo>
                      <a:pt x="73" y="1279"/>
                    </a:lnTo>
                    <a:lnTo>
                      <a:pt x="64" y="1248"/>
                    </a:lnTo>
                    <a:lnTo>
                      <a:pt x="55" y="1219"/>
                    </a:lnTo>
                    <a:lnTo>
                      <a:pt x="45" y="1188"/>
                    </a:lnTo>
                    <a:lnTo>
                      <a:pt x="37" y="1159"/>
                    </a:lnTo>
                    <a:lnTo>
                      <a:pt x="27" y="1128"/>
                    </a:lnTo>
                    <a:lnTo>
                      <a:pt x="18" y="1096"/>
                    </a:lnTo>
                    <a:lnTo>
                      <a:pt x="9" y="1065"/>
                    </a:lnTo>
                    <a:lnTo>
                      <a:pt x="0" y="1036"/>
                    </a:lnTo>
                    <a:close/>
                  </a:path>
                </a:pathLst>
              </a:custGeom>
              <a:solidFill>
                <a:srgbClr val="8F3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13" name="Freeform 45"/>
              <p:cNvSpPr>
                <a:spLocks/>
              </p:cNvSpPr>
              <p:nvPr/>
            </p:nvSpPr>
            <p:spPr bwMode="auto">
              <a:xfrm>
                <a:off x="3088" y="1523"/>
                <a:ext cx="155" cy="548"/>
              </a:xfrm>
              <a:custGeom>
                <a:avLst/>
                <a:gdLst>
                  <a:gd name="T0" fmla="*/ 0 w 155"/>
                  <a:gd name="T1" fmla="*/ 886 h 1096"/>
                  <a:gd name="T2" fmla="*/ 8 w 155"/>
                  <a:gd name="T3" fmla="*/ 779 h 1096"/>
                  <a:gd name="T4" fmla="*/ 17 w 155"/>
                  <a:gd name="T5" fmla="*/ 672 h 1096"/>
                  <a:gd name="T6" fmla="*/ 25 w 155"/>
                  <a:gd name="T7" fmla="*/ 565 h 1096"/>
                  <a:gd name="T8" fmla="*/ 35 w 155"/>
                  <a:gd name="T9" fmla="*/ 460 h 1096"/>
                  <a:gd name="T10" fmla="*/ 43 w 155"/>
                  <a:gd name="T11" fmla="*/ 353 h 1096"/>
                  <a:gd name="T12" fmla="*/ 52 w 155"/>
                  <a:gd name="T13" fmla="*/ 248 h 1096"/>
                  <a:gd name="T14" fmla="*/ 60 w 155"/>
                  <a:gd name="T15" fmla="*/ 142 h 1096"/>
                  <a:gd name="T16" fmla="*/ 70 w 155"/>
                  <a:gd name="T17" fmla="*/ 37 h 1096"/>
                  <a:gd name="T18" fmla="*/ 80 w 155"/>
                  <a:gd name="T19" fmla="*/ 31 h 1096"/>
                  <a:gd name="T20" fmla="*/ 91 w 155"/>
                  <a:gd name="T21" fmla="*/ 25 h 1096"/>
                  <a:gd name="T22" fmla="*/ 101 w 155"/>
                  <a:gd name="T23" fmla="*/ 21 h 1096"/>
                  <a:gd name="T24" fmla="*/ 112 w 155"/>
                  <a:gd name="T25" fmla="*/ 17 h 1096"/>
                  <a:gd name="T26" fmla="*/ 122 w 155"/>
                  <a:gd name="T27" fmla="*/ 11 h 1096"/>
                  <a:gd name="T28" fmla="*/ 134 w 155"/>
                  <a:gd name="T29" fmla="*/ 7 h 1096"/>
                  <a:gd name="T30" fmla="*/ 143 w 155"/>
                  <a:gd name="T31" fmla="*/ 3 h 1096"/>
                  <a:gd name="T32" fmla="*/ 155 w 155"/>
                  <a:gd name="T33" fmla="*/ 0 h 1096"/>
                  <a:gd name="T34" fmla="*/ 142 w 155"/>
                  <a:gd name="T35" fmla="*/ 136 h 1096"/>
                  <a:gd name="T36" fmla="*/ 131 w 155"/>
                  <a:gd name="T37" fmla="*/ 272 h 1096"/>
                  <a:gd name="T38" fmla="*/ 119 w 155"/>
                  <a:gd name="T39" fmla="*/ 408 h 1096"/>
                  <a:gd name="T40" fmla="*/ 108 w 155"/>
                  <a:gd name="T41" fmla="*/ 546 h 1096"/>
                  <a:gd name="T42" fmla="*/ 96 w 155"/>
                  <a:gd name="T43" fmla="*/ 682 h 1096"/>
                  <a:gd name="T44" fmla="*/ 84 w 155"/>
                  <a:gd name="T45" fmla="*/ 820 h 1096"/>
                  <a:gd name="T46" fmla="*/ 73 w 155"/>
                  <a:gd name="T47" fmla="*/ 956 h 1096"/>
                  <a:gd name="T48" fmla="*/ 62 w 155"/>
                  <a:gd name="T49" fmla="*/ 1096 h 1096"/>
                  <a:gd name="T50" fmla="*/ 53 w 155"/>
                  <a:gd name="T51" fmla="*/ 1069 h 1096"/>
                  <a:gd name="T52" fmla="*/ 46 w 155"/>
                  <a:gd name="T53" fmla="*/ 1044 h 1096"/>
                  <a:gd name="T54" fmla="*/ 38 w 155"/>
                  <a:gd name="T55" fmla="*/ 1017 h 1096"/>
                  <a:gd name="T56" fmla="*/ 31 w 155"/>
                  <a:gd name="T57" fmla="*/ 991 h 1096"/>
                  <a:gd name="T58" fmla="*/ 22 w 155"/>
                  <a:gd name="T59" fmla="*/ 964 h 1096"/>
                  <a:gd name="T60" fmla="*/ 15 w 155"/>
                  <a:gd name="T61" fmla="*/ 939 h 1096"/>
                  <a:gd name="T62" fmla="*/ 7 w 155"/>
                  <a:gd name="T63" fmla="*/ 912 h 1096"/>
                  <a:gd name="T64" fmla="*/ 0 w 155"/>
                  <a:gd name="T65" fmla="*/ 886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5" h="1096">
                    <a:moveTo>
                      <a:pt x="0" y="886"/>
                    </a:moveTo>
                    <a:lnTo>
                      <a:pt x="8" y="779"/>
                    </a:lnTo>
                    <a:lnTo>
                      <a:pt x="17" y="672"/>
                    </a:lnTo>
                    <a:lnTo>
                      <a:pt x="25" y="565"/>
                    </a:lnTo>
                    <a:lnTo>
                      <a:pt x="35" y="460"/>
                    </a:lnTo>
                    <a:lnTo>
                      <a:pt x="43" y="353"/>
                    </a:lnTo>
                    <a:lnTo>
                      <a:pt x="52" y="248"/>
                    </a:lnTo>
                    <a:lnTo>
                      <a:pt x="60" y="142"/>
                    </a:lnTo>
                    <a:lnTo>
                      <a:pt x="70" y="37"/>
                    </a:lnTo>
                    <a:lnTo>
                      <a:pt x="80" y="31"/>
                    </a:lnTo>
                    <a:lnTo>
                      <a:pt x="91" y="25"/>
                    </a:lnTo>
                    <a:lnTo>
                      <a:pt x="101" y="21"/>
                    </a:lnTo>
                    <a:lnTo>
                      <a:pt x="112" y="17"/>
                    </a:lnTo>
                    <a:lnTo>
                      <a:pt x="122" y="11"/>
                    </a:lnTo>
                    <a:lnTo>
                      <a:pt x="134" y="7"/>
                    </a:lnTo>
                    <a:lnTo>
                      <a:pt x="143" y="3"/>
                    </a:lnTo>
                    <a:lnTo>
                      <a:pt x="155" y="0"/>
                    </a:lnTo>
                    <a:lnTo>
                      <a:pt x="142" y="136"/>
                    </a:lnTo>
                    <a:lnTo>
                      <a:pt x="131" y="272"/>
                    </a:lnTo>
                    <a:lnTo>
                      <a:pt x="119" y="408"/>
                    </a:lnTo>
                    <a:lnTo>
                      <a:pt x="108" y="546"/>
                    </a:lnTo>
                    <a:lnTo>
                      <a:pt x="96" y="682"/>
                    </a:lnTo>
                    <a:lnTo>
                      <a:pt x="84" y="820"/>
                    </a:lnTo>
                    <a:lnTo>
                      <a:pt x="73" y="956"/>
                    </a:lnTo>
                    <a:lnTo>
                      <a:pt x="62" y="1096"/>
                    </a:lnTo>
                    <a:lnTo>
                      <a:pt x="53" y="1069"/>
                    </a:lnTo>
                    <a:lnTo>
                      <a:pt x="46" y="1044"/>
                    </a:lnTo>
                    <a:lnTo>
                      <a:pt x="38" y="1017"/>
                    </a:lnTo>
                    <a:lnTo>
                      <a:pt x="31" y="991"/>
                    </a:lnTo>
                    <a:lnTo>
                      <a:pt x="22" y="964"/>
                    </a:lnTo>
                    <a:lnTo>
                      <a:pt x="15" y="939"/>
                    </a:lnTo>
                    <a:lnTo>
                      <a:pt x="7" y="912"/>
                    </a:lnTo>
                    <a:lnTo>
                      <a:pt x="0" y="886"/>
                    </a:lnTo>
                    <a:close/>
                  </a:path>
                </a:pathLst>
              </a:custGeom>
              <a:solidFill>
                <a:srgbClr val="9138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14" name="Freeform 46"/>
              <p:cNvSpPr>
                <a:spLocks/>
              </p:cNvSpPr>
              <p:nvPr/>
            </p:nvSpPr>
            <p:spPr bwMode="auto">
              <a:xfrm>
                <a:off x="3102" y="1528"/>
                <a:ext cx="128" cy="454"/>
              </a:xfrm>
              <a:custGeom>
                <a:avLst/>
                <a:gdLst>
                  <a:gd name="T0" fmla="*/ 0 w 128"/>
                  <a:gd name="T1" fmla="*/ 737 h 908"/>
                  <a:gd name="T2" fmla="*/ 6 w 128"/>
                  <a:gd name="T3" fmla="*/ 648 h 908"/>
                  <a:gd name="T4" fmla="*/ 14 w 128"/>
                  <a:gd name="T5" fmla="*/ 560 h 908"/>
                  <a:gd name="T6" fmla="*/ 20 w 128"/>
                  <a:gd name="T7" fmla="*/ 471 h 908"/>
                  <a:gd name="T8" fmla="*/ 28 w 128"/>
                  <a:gd name="T9" fmla="*/ 383 h 908"/>
                  <a:gd name="T10" fmla="*/ 35 w 128"/>
                  <a:gd name="T11" fmla="*/ 294 h 908"/>
                  <a:gd name="T12" fmla="*/ 42 w 128"/>
                  <a:gd name="T13" fmla="*/ 206 h 908"/>
                  <a:gd name="T14" fmla="*/ 49 w 128"/>
                  <a:gd name="T15" fmla="*/ 119 h 908"/>
                  <a:gd name="T16" fmla="*/ 58 w 128"/>
                  <a:gd name="T17" fmla="*/ 31 h 908"/>
                  <a:gd name="T18" fmla="*/ 66 w 128"/>
                  <a:gd name="T19" fmla="*/ 26 h 908"/>
                  <a:gd name="T20" fmla="*/ 75 w 128"/>
                  <a:gd name="T21" fmla="*/ 22 h 908"/>
                  <a:gd name="T22" fmla="*/ 83 w 128"/>
                  <a:gd name="T23" fmla="*/ 18 h 908"/>
                  <a:gd name="T24" fmla="*/ 93 w 128"/>
                  <a:gd name="T25" fmla="*/ 14 h 908"/>
                  <a:gd name="T26" fmla="*/ 101 w 128"/>
                  <a:gd name="T27" fmla="*/ 10 h 908"/>
                  <a:gd name="T28" fmla="*/ 110 w 128"/>
                  <a:gd name="T29" fmla="*/ 6 h 908"/>
                  <a:gd name="T30" fmla="*/ 118 w 128"/>
                  <a:gd name="T31" fmla="*/ 2 h 908"/>
                  <a:gd name="T32" fmla="*/ 128 w 128"/>
                  <a:gd name="T33" fmla="*/ 0 h 908"/>
                  <a:gd name="T34" fmla="*/ 118 w 128"/>
                  <a:gd name="T35" fmla="*/ 113 h 908"/>
                  <a:gd name="T36" fmla="*/ 108 w 128"/>
                  <a:gd name="T37" fmla="*/ 226 h 908"/>
                  <a:gd name="T38" fmla="*/ 98 w 128"/>
                  <a:gd name="T39" fmla="*/ 339 h 908"/>
                  <a:gd name="T40" fmla="*/ 90 w 128"/>
                  <a:gd name="T41" fmla="*/ 453 h 908"/>
                  <a:gd name="T42" fmla="*/ 80 w 128"/>
                  <a:gd name="T43" fmla="*/ 566 h 908"/>
                  <a:gd name="T44" fmla="*/ 70 w 128"/>
                  <a:gd name="T45" fmla="*/ 681 h 908"/>
                  <a:gd name="T46" fmla="*/ 60 w 128"/>
                  <a:gd name="T47" fmla="*/ 794 h 908"/>
                  <a:gd name="T48" fmla="*/ 52 w 128"/>
                  <a:gd name="T49" fmla="*/ 908 h 908"/>
                  <a:gd name="T50" fmla="*/ 45 w 128"/>
                  <a:gd name="T51" fmla="*/ 885 h 908"/>
                  <a:gd name="T52" fmla="*/ 38 w 128"/>
                  <a:gd name="T53" fmla="*/ 864 h 908"/>
                  <a:gd name="T54" fmla="*/ 31 w 128"/>
                  <a:gd name="T55" fmla="*/ 842 h 908"/>
                  <a:gd name="T56" fmla="*/ 25 w 128"/>
                  <a:gd name="T57" fmla="*/ 821 h 908"/>
                  <a:gd name="T58" fmla="*/ 18 w 128"/>
                  <a:gd name="T59" fmla="*/ 798 h 908"/>
                  <a:gd name="T60" fmla="*/ 13 w 128"/>
                  <a:gd name="T61" fmla="*/ 778 h 908"/>
                  <a:gd name="T62" fmla="*/ 6 w 128"/>
                  <a:gd name="T63" fmla="*/ 757 h 908"/>
                  <a:gd name="T64" fmla="*/ 0 w 128"/>
                  <a:gd name="T65" fmla="*/ 737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908">
                    <a:moveTo>
                      <a:pt x="0" y="737"/>
                    </a:moveTo>
                    <a:lnTo>
                      <a:pt x="6" y="648"/>
                    </a:lnTo>
                    <a:lnTo>
                      <a:pt x="14" y="560"/>
                    </a:lnTo>
                    <a:lnTo>
                      <a:pt x="20" y="471"/>
                    </a:lnTo>
                    <a:lnTo>
                      <a:pt x="28" y="383"/>
                    </a:lnTo>
                    <a:lnTo>
                      <a:pt x="35" y="294"/>
                    </a:lnTo>
                    <a:lnTo>
                      <a:pt x="42" y="206"/>
                    </a:lnTo>
                    <a:lnTo>
                      <a:pt x="49" y="119"/>
                    </a:lnTo>
                    <a:lnTo>
                      <a:pt x="58" y="31"/>
                    </a:lnTo>
                    <a:lnTo>
                      <a:pt x="66" y="26"/>
                    </a:lnTo>
                    <a:lnTo>
                      <a:pt x="75" y="22"/>
                    </a:lnTo>
                    <a:lnTo>
                      <a:pt x="83" y="18"/>
                    </a:lnTo>
                    <a:lnTo>
                      <a:pt x="93" y="14"/>
                    </a:lnTo>
                    <a:lnTo>
                      <a:pt x="101" y="10"/>
                    </a:lnTo>
                    <a:lnTo>
                      <a:pt x="110" y="6"/>
                    </a:lnTo>
                    <a:lnTo>
                      <a:pt x="118" y="2"/>
                    </a:lnTo>
                    <a:lnTo>
                      <a:pt x="128" y="0"/>
                    </a:lnTo>
                    <a:lnTo>
                      <a:pt x="118" y="113"/>
                    </a:lnTo>
                    <a:lnTo>
                      <a:pt x="108" y="226"/>
                    </a:lnTo>
                    <a:lnTo>
                      <a:pt x="98" y="339"/>
                    </a:lnTo>
                    <a:lnTo>
                      <a:pt x="90" y="453"/>
                    </a:lnTo>
                    <a:lnTo>
                      <a:pt x="80" y="566"/>
                    </a:lnTo>
                    <a:lnTo>
                      <a:pt x="70" y="681"/>
                    </a:lnTo>
                    <a:lnTo>
                      <a:pt x="60" y="794"/>
                    </a:lnTo>
                    <a:lnTo>
                      <a:pt x="52" y="908"/>
                    </a:lnTo>
                    <a:lnTo>
                      <a:pt x="45" y="885"/>
                    </a:lnTo>
                    <a:lnTo>
                      <a:pt x="38" y="864"/>
                    </a:lnTo>
                    <a:lnTo>
                      <a:pt x="31" y="842"/>
                    </a:lnTo>
                    <a:lnTo>
                      <a:pt x="25" y="821"/>
                    </a:lnTo>
                    <a:lnTo>
                      <a:pt x="18" y="798"/>
                    </a:lnTo>
                    <a:lnTo>
                      <a:pt x="13" y="778"/>
                    </a:lnTo>
                    <a:lnTo>
                      <a:pt x="6" y="757"/>
                    </a:lnTo>
                    <a:lnTo>
                      <a:pt x="0" y="737"/>
                    </a:lnTo>
                    <a:close/>
                  </a:path>
                </a:pathLst>
              </a:custGeom>
              <a:solidFill>
                <a:srgbClr val="9138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15" name="Freeform 47"/>
              <p:cNvSpPr>
                <a:spLocks/>
              </p:cNvSpPr>
              <p:nvPr/>
            </p:nvSpPr>
            <p:spPr bwMode="auto">
              <a:xfrm>
                <a:off x="3116" y="1533"/>
                <a:ext cx="101" cy="360"/>
              </a:xfrm>
              <a:custGeom>
                <a:avLst/>
                <a:gdLst>
                  <a:gd name="T0" fmla="*/ 0 w 101"/>
                  <a:gd name="T1" fmla="*/ 585 h 721"/>
                  <a:gd name="T2" fmla="*/ 4 w 101"/>
                  <a:gd name="T3" fmla="*/ 513 h 721"/>
                  <a:gd name="T4" fmla="*/ 11 w 101"/>
                  <a:gd name="T5" fmla="*/ 443 h 721"/>
                  <a:gd name="T6" fmla="*/ 15 w 101"/>
                  <a:gd name="T7" fmla="*/ 373 h 721"/>
                  <a:gd name="T8" fmla="*/ 23 w 101"/>
                  <a:gd name="T9" fmla="*/ 303 h 721"/>
                  <a:gd name="T10" fmla="*/ 28 w 101"/>
                  <a:gd name="T11" fmla="*/ 233 h 721"/>
                  <a:gd name="T12" fmla="*/ 34 w 101"/>
                  <a:gd name="T13" fmla="*/ 163 h 721"/>
                  <a:gd name="T14" fmla="*/ 39 w 101"/>
                  <a:gd name="T15" fmla="*/ 93 h 721"/>
                  <a:gd name="T16" fmla="*/ 46 w 101"/>
                  <a:gd name="T17" fmla="*/ 23 h 721"/>
                  <a:gd name="T18" fmla="*/ 59 w 101"/>
                  <a:gd name="T19" fmla="*/ 18 h 721"/>
                  <a:gd name="T20" fmla="*/ 73 w 101"/>
                  <a:gd name="T21" fmla="*/ 12 h 721"/>
                  <a:gd name="T22" fmla="*/ 86 w 101"/>
                  <a:gd name="T23" fmla="*/ 6 h 721"/>
                  <a:gd name="T24" fmla="*/ 101 w 101"/>
                  <a:gd name="T25" fmla="*/ 0 h 721"/>
                  <a:gd name="T26" fmla="*/ 93 w 101"/>
                  <a:gd name="T27" fmla="*/ 88 h 721"/>
                  <a:gd name="T28" fmla="*/ 84 w 101"/>
                  <a:gd name="T29" fmla="*/ 179 h 721"/>
                  <a:gd name="T30" fmla="*/ 77 w 101"/>
                  <a:gd name="T31" fmla="*/ 268 h 721"/>
                  <a:gd name="T32" fmla="*/ 70 w 101"/>
                  <a:gd name="T33" fmla="*/ 360 h 721"/>
                  <a:gd name="T34" fmla="*/ 62 w 101"/>
                  <a:gd name="T35" fmla="*/ 449 h 721"/>
                  <a:gd name="T36" fmla="*/ 55 w 101"/>
                  <a:gd name="T37" fmla="*/ 541 h 721"/>
                  <a:gd name="T38" fmla="*/ 46 w 101"/>
                  <a:gd name="T39" fmla="*/ 630 h 721"/>
                  <a:gd name="T40" fmla="*/ 39 w 101"/>
                  <a:gd name="T41" fmla="*/ 721 h 721"/>
                  <a:gd name="T42" fmla="*/ 34 w 101"/>
                  <a:gd name="T43" fmla="*/ 704 h 721"/>
                  <a:gd name="T44" fmla="*/ 28 w 101"/>
                  <a:gd name="T45" fmla="*/ 686 h 721"/>
                  <a:gd name="T46" fmla="*/ 24 w 101"/>
                  <a:gd name="T47" fmla="*/ 669 h 721"/>
                  <a:gd name="T48" fmla="*/ 20 w 101"/>
                  <a:gd name="T49" fmla="*/ 651 h 721"/>
                  <a:gd name="T50" fmla="*/ 14 w 101"/>
                  <a:gd name="T51" fmla="*/ 634 h 721"/>
                  <a:gd name="T52" fmla="*/ 8 w 101"/>
                  <a:gd name="T53" fmla="*/ 618 h 721"/>
                  <a:gd name="T54" fmla="*/ 4 w 101"/>
                  <a:gd name="T55" fmla="*/ 601 h 721"/>
                  <a:gd name="T56" fmla="*/ 0 w 101"/>
                  <a:gd name="T57" fmla="*/ 585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 h="721">
                    <a:moveTo>
                      <a:pt x="0" y="585"/>
                    </a:moveTo>
                    <a:lnTo>
                      <a:pt x="4" y="513"/>
                    </a:lnTo>
                    <a:lnTo>
                      <a:pt x="11" y="443"/>
                    </a:lnTo>
                    <a:lnTo>
                      <a:pt x="15" y="373"/>
                    </a:lnTo>
                    <a:lnTo>
                      <a:pt x="23" y="303"/>
                    </a:lnTo>
                    <a:lnTo>
                      <a:pt x="28" y="233"/>
                    </a:lnTo>
                    <a:lnTo>
                      <a:pt x="34" y="163"/>
                    </a:lnTo>
                    <a:lnTo>
                      <a:pt x="39" y="93"/>
                    </a:lnTo>
                    <a:lnTo>
                      <a:pt x="46" y="23"/>
                    </a:lnTo>
                    <a:lnTo>
                      <a:pt x="59" y="18"/>
                    </a:lnTo>
                    <a:lnTo>
                      <a:pt x="73" y="12"/>
                    </a:lnTo>
                    <a:lnTo>
                      <a:pt x="86" y="6"/>
                    </a:lnTo>
                    <a:lnTo>
                      <a:pt x="101" y="0"/>
                    </a:lnTo>
                    <a:lnTo>
                      <a:pt x="93" y="88"/>
                    </a:lnTo>
                    <a:lnTo>
                      <a:pt x="84" y="179"/>
                    </a:lnTo>
                    <a:lnTo>
                      <a:pt x="77" y="268"/>
                    </a:lnTo>
                    <a:lnTo>
                      <a:pt x="70" y="360"/>
                    </a:lnTo>
                    <a:lnTo>
                      <a:pt x="62" y="449"/>
                    </a:lnTo>
                    <a:lnTo>
                      <a:pt x="55" y="541"/>
                    </a:lnTo>
                    <a:lnTo>
                      <a:pt x="46" y="630"/>
                    </a:lnTo>
                    <a:lnTo>
                      <a:pt x="39" y="721"/>
                    </a:lnTo>
                    <a:lnTo>
                      <a:pt x="34" y="704"/>
                    </a:lnTo>
                    <a:lnTo>
                      <a:pt x="28" y="686"/>
                    </a:lnTo>
                    <a:lnTo>
                      <a:pt x="24" y="669"/>
                    </a:lnTo>
                    <a:lnTo>
                      <a:pt x="20" y="651"/>
                    </a:lnTo>
                    <a:lnTo>
                      <a:pt x="14" y="634"/>
                    </a:lnTo>
                    <a:lnTo>
                      <a:pt x="8" y="618"/>
                    </a:lnTo>
                    <a:lnTo>
                      <a:pt x="4" y="601"/>
                    </a:lnTo>
                    <a:lnTo>
                      <a:pt x="0" y="585"/>
                    </a:lnTo>
                    <a:close/>
                  </a:path>
                </a:pathLst>
              </a:custGeom>
              <a:solidFill>
                <a:srgbClr val="943B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16" name="Freeform 48"/>
              <p:cNvSpPr>
                <a:spLocks/>
              </p:cNvSpPr>
              <p:nvPr/>
            </p:nvSpPr>
            <p:spPr bwMode="auto">
              <a:xfrm>
                <a:off x="3129" y="1536"/>
                <a:ext cx="76" cy="268"/>
              </a:xfrm>
              <a:custGeom>
                <a:avLst/>
                <a:gdLst>
                  <a:gd name="T0" fmla="*/ 0 w 76"/>
                  <a:gd name="T1" fmla="*/ 431 h 535"/>
                  <a:gd name="T2" fmla="*/ 33 w 76"/>
                  <a:gd name="T3" fmla="*/ 17 h 535"/>
                  <a:gd name="T4" fmla="*/ 76 w 76"/>
                  <a:gd name="T5" fmla="*/ 0 h 535"/>
                  <a:gd name="T6" fmla="*/ 29 w 76"/>
                  <a:gd name="T7" fmla="*/ 535 h 535"/>
                  <a:gd name="T8" fmla="*/ 0 w 76"/>
                  <a:gd name="T9" fmla="*/ 431 h 535"/>
                </a:gdLst>
                <a:ahLst/>
                <a:cxnLst>
                  <a:cxn ang="0">
                    <a:pos x="T0" y="T1"/>
                  </a:cxn>
                  <a:cxn ang="0">
                    <a:pos x="T2" y="T3"/>
                  </a:cxn>
                  <a:cxn ang="0">
                    <a:pos x="T4" y="T5"/>
                  </a:cxn>
                  <a:cxn ang="0">
                    <a:pos x="T6" y="T7"/>
                  </a:cxn>
                  <a:cxn ang="0">
                    <a:pos x="T8" y="T9"/>
                  </a:cxn>
                </a:cxnLst>
                <a:rect l="0" t="0" r="r" b="b"/>
                <a:pathLst>
                  <a:path w="76" h="535">
                    <a:moveTo>
                      <a:pt x="0" y="431"/>
                    </a:moveTo>
                    <a:lnTo>
                      <a:pt x="33" y="17"/>
                    </a:lnTo>
                    <a:lnTo>
                      <a:pt x="76" y="0"/>
                    </a:lnTo>
                    <a:lnTo>
                      <a:pt x="29" y="535"/>
                    </a:lnTo>
                    <a:lnTo>
                      <a:pt x="0" y="431"/>
                    </a:lnTo>
                    <a:close/>
                  </a:path>
                </a:pathLst>
              </a:custGeom>
              <a:solidFill>
                <a:srgbClr val="963D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17" name="Freeform 49"/>
              <p:cNvSpPr>
                <a:spLocks/>
              </p:cNvSpPr>
              <p:nvPr/>
            </p:nvSpPr>
            <p:spPr bwMode="auto">
              <a:xfrm>
                <a:off x="2193" y="1504"/>
                <a:ext cx="481" cy="828"/>
              </a:xfrm>
              <a:custGeom>
                <a:avLst/>
                <a:gdLst>
                  <a:gd name="T0" fmla="*/ 129 w 481"/>
                  <a:gd name="T1" fmla="*/ 1355 h 1654"/>
                  <a:gd name="T2" fmla="*/ 481 w 481"/>
                  <a:gd name="T3" fmla="*/ 79 h 1654"/>
                  <a:gd name="T4" fmla="*/ 454 w 481"/>
                  <a:gd name="T5" fmla="*/ 0 h 1654"/>
                  <a:gd name="T6" fmla="*/ 0 w 481"/>
                  <a:gd name="T7" fmla="*/ 1654 h 1654"/>
                  <a:gd name="T8" fmla="*/ 129 w 481"/>
                  <a:gd name="T9" fmla="*/ 1355 h 1654"/>
                </a:gdLst>
                <a:ahLst/>
                <a:cxnLst>
                  <a:cxn ang="0">
                    <a:pos x="T0" y="T1"/>
                  </a:cxn>
                  <a:cxn ang="0">
                    <a:pos x="T2" y="T3"/>
                  </a:cxn>
                  <a:cxn ang="0">
                    <a:pos x="T4" y="T5"/>
                  </a:cxn>
                  <a:cxn ang="0">
                    <a:pos x="T6" y="T7"/>
                  </a:cxn>
                  <a:cxn ang="0">
                    <a:pos x="T8" y="T9"/>
                  </a:cxn>
                </a:cxnLst>
                <a:rect l="0" t="0" r="r" b="b"/>
                <a:pathLst>
                  <a:path w="481" h="1654">
                    <a:moveTo>
                      <a:pt x="129" y="1355"/>
                    </a:moveTo>
                    <a:lnTo>
                      <a:pt x="481" y="79"/>
                    </a:lnTo>
                    <a:lnTo>
                      <a:pt x="454" y="0"/>
                    </a:lnTo>
                    <a:lnTo>
                      <a:pt x="0" y="1654"/>
                    </a:lnTo>
                    <a:lnTo>
                      <a:pt x="129" y="1355"/>
                    </a:lnTo>
                    <a:close/>
                  </a:path>
                </a:pathLst>
              </a:custGeom>
              <a:solidFill>
                <a:srgbClr val="A666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18" name="Freeform 50"/>
              <p:cNvSpPr>
                <a:spLocks/>
              </p:cNvSpPr>
              <p:nvPr/>
            </p:nvSpPr>
            <p:spPr bwMode="auto">
              <a:xfrm>
                <a:off x="2256" y="1504"/>
                <a:ext cx="414" cy="714"/>
              </a:xfrm>
              <a:custGeom>
                <a:avLst/>
                <a:gdLst>
                  <a:gd name="T0" fmla="*/ 113 w 414"/>
                  <a:gd name="T1" fmla="*/ 1164 h 1427"/>
                  <a:gd name="T2" fmla="*/ 149 w 414"/>
                  <a:gd name="T3" fmla="*/ 1026 h 1427"/>
                  <a:gd name="T4" fmla="*/ 187 w 414"/>
                  <a:gd name="T5" fmla="*/ 890 h 1427"/>
                  <a:gd name="T6" fmla="*/ 225 w 414"/>
                  <a:gd name="T7" fmla="*/ 752 h 1427"/>
                  <a:gd name="T8" fmla="*/ 263 w 414"/>
                  <a:gd name="T9" fmla="*/ 616 h 1427"/>
                  <a:gd name="T10" fmla="*/ 300 w 414"/>
                  <a:gd name="T11" fmla="*/ 478 h 1427"/>
                  <a:gd name="T12" fmla="*/ 338 w 414"/>
                  <a:gd name="T13" fmla="*/ 342 h 1427"/>
                  <a:gd name="T14" fmla="*/ 376 w 414"/>
                  <a:gd name="T15" fmla="*/ 204 h 1427"/>
                  <a:gd name="T16" fmla="*/ 414 w 414"/>
                  <a:gd name="T17" fmla="*/ 68 h 1427"/>
                  <a:gd name="T18" fmla="*/ 407 w 414"/>
                  <a:gd name="T19" fmla="*/ 50 h 1427"/>
                  <a:gd name="T20" fmla="*/ 403 w 414"/>
                  <a:gd name="T21" fmla="*/ 33 h 1427"/>
                  <a:gd name="T22" fmla="*/ 395 w 414"/>
                  <a:gd name="T23" fmla="*/ 15 h 1427"/>
                  <a:gd name="T24" fmla="*/ 391 w 414"/>
                  <a:gd name="T25" fmla="*/ 0 h 1427"/>
                  <a:gd name="T26" fmla="*/ 342 w 414"/>
                  <a:gd name="T27" fmla="*/ 177 h 1427"/>
                  <a:gd name="T28" fmla="*/ 293 w 414"/>
                  <a:gd name="T29" fmla="*/ 355 h 1427"/>
                  <a:gd name="T30" fmla="*/ 243 w 414"/>
                  <a:gd name="T31" fmla="*/ 532 h 1427"/>
                  <a:gd name="T32" fmla="*/ 196 w 414"/>
                  <a:gd name="T33" fmla="*/ 711 h 1427"/>
                  <a:gd name="T34" fmla="*/ 145 w 414"/>
                  <a:gd name="T35" fmla="*/ 888 h 1427"/>
                  <a:gd name="T36" fmla="*/ 97 w 414"/>
                  <a:gd name="T37" fmla="*/ 1069 h 1427"/>
                  <a:gd name="T38" fmla="*/ 48 w 414"/>
                  <a:gd name="T39" fmla="*/ 1246 h 1427"/>
                  <a:gd name="T40" fmla="*/ 0 w 414"/>
                  <a:gd name="T41" fmla="*/ 1427 h 1427"/>
                  <a:gd name="T42" fmla="*/ 13 w 414"/>
                  <a:gd name="T43" fmla="*/ 1392 h 1427"/>
                  <a:gd name="T44" fmla="*/ 27 w 414"/>
                  <a:gd name="T45" fmla="*/ 1361 h 1427"/>
                  <a:gd name="T46" fmla="*/ 41 w 414"/>
                  <a:gd name="T47" fmla="*/ 1326 h 1427"/>
                  <a:gd name="T48" fmla="*/ 55 w 414"/>
                  <a:gd name="T49" fmla="*/ 1295 h 1427"/>
                  <a:gd name="T50" fmla="*/ 68 w 414"/>
                  <a:gd name="T51" fmla="*/ 1262 h 1427"/>
                  <a:gd name="T52" fmla="*/ 83 w 414"/>
                  <a:gd name="T53" fmla="*/ 1229 h 1427"/>
                  <a:gd name="T54" fmla="*/ 97 w 414"/>
                  <a:gd name="T55" fmla="*/ 1195 h 1427"/>
                  <a:gd name="T56" fmla="*/ 113 w 414"/>
                  <a:gd name="T57" fmla="*/ 1164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4" h="1427">
                    <a:moveTo>
                      <a:pt x="113" y="1164"/>
                    </a:moveTo>
                    <a:lnTo>
                      <a:pt x="149" y="1026"/>
                    </a:lnTo>
                    <a:lnTo>
                      <a:pt x="187" y="890"/>
                    </a:lnTo>
                    <a:lnTo>
                      <a:pt x="225" y="752"/>
                    </a:lnTo>
                    <a:lnTo>
                      <a:pt x="263" y="616"/>
                    </a:lnTo>
                    <a:lnTo>
                      <a:pt x="300" y="478"/>
                    </a:lnTo>
                    <a:lnTo>
                      <a:pt x="338" y="342"/>
                    </a:lnTo>
                    <a:lnTo>
                      <a:pt x="376" y="204"/>
                    </a:lnTo>
                    <a:lnTo>
                      <a:pt x="414" y="68"/>
                    </a:lnTo>
                    <a:lnTo>
                      <a:pt x="407" y="50"/>
                    </a:lnTo>
                    <a:lnTo>
                      <a:pt x="403" y="33"/>
                    </a:lnTo>
                    <a:lnTo>
                      <a:pt x="395" y="15"/>
                    </a:lnTo>
                    <a:lnTo>
                      <a:pt x="391" y="0"/>
                    </a:lnTo>
                    <a:lnTo>
                      <a:pt x="342" y="177"/>
                    </a:lnTo>
                    <a:lnTo>
                      <a:pt x="293" y="355"/>
                    </a:lnTo>
                    <a:lnTo>
                      <a:pt x="243" y="532"/>
                    </a:lnTo>
                    <a:lnTo>
                      <a:pt x="196" y="711"/>
                    </a:lnTo>
                    <a:lnTo>
                      <a:pt x="145" y="888"/>
                    </a:lnTo>
                    <a:lnTo>
                      <a:pt x="97" y="1069"/>
                    </a:lnTo>
                    <a:lnTo>
                      <a:pt x="48" y="1246"/>
                    </a:lnTo>
                    <a:lnTo>
                      <a:pt x="0" y="1427"/>
                    </a:lnTo>
                    <a:lnTo>
                      <a:pt x="13" y="1392"/>
                    </a:lnTo>
                    <a:lnTo>
                      <a:pt x="27" y="1361"/>
                    </a:lnTo>
                    <a:lnTo>
                      <a:pt x="41" y="1326"/>
                    </a:lnTo>
                    <a:lnTo>
                      <a:pt x="55" y="1295"/>
                    </a:lnTo>
                    <a:lnTo>
                      <a:pt x="68" y="1262"/>
                    </a:lnTo>
                    <a:lnTo>
                      <a:pt x="83" y="1229"/>
                    </a:lnTo>
                    <a:lnTo>
                      <a:pt x="97" y="1195"/>
                    </a:lnTo>
                    <a:lnTo>
                      <a:pt x="113" y="1164"/>
                    </a:lnTo>
                    <a:close/>
                  </a:path>
                </a:pathLst>
              </a:custGeom>
              <a:solidFill>
                <a:srgbClr val="A86E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19" name="Freeform 51"/>
              <p:cNvSpPr>
                <a:spLocks/>
              </p:cNvSpPr>
              <p:nvPr/>
            </p:nvSpPr>
            <p:spPr bwMode="auto">
              <a:xfrm>
                <a:off x="2319" y="1505"/>
                <a:ext cx="348" cy="598"/>
              </a:xfrm>
              <a:custGeom>
                <a:avLst/>
                <a:gdLst>
                  <a:gd name="T0" fmla="*/ 93 w 348"/>
                  <a:gd name="T1" fmla="*/ 976 h 1195"/>
                  <a:gd name="T2" fmla="*/ 124 w 348"/>
                  <a:gd name="T3" fmla="*/ 859 h 1195"/>
                  <a:gd name="T4" fmla="*/ 157 w 348"/>
                  <a:gd name="T5" fmla="*/ 744 h 1195"/>
                  <a:gd name="T6" fmla="*/ 188 w 348"/>
                  <a:gd name="T7" fmla="*/ 630 h 1195"/>
                  <a:gd name="T8" fmla="*/ 220 w 348"/>
                  <a:gd name="T9" fmla="*/ 515 h 1195"/>
                  <a:gd name="T10" fmla="*/ 251 w 348"/>
                  <a:gd name="T11" fmla="*/ 398 h 1195"/>
                  <a:gd name="T12" fmla="*/ 283 w 348"/>
                  <a:gd name="T13" fmla="*/ 285 h 1195"/>
                  <a:gd name="T14" fmla="*/ 316 w 348"/>
                  <a:gd name="T15" fmla="*/ 169 h 1195"/>
                  <a:gd name="T16" fmla="*/ 348 w 348"/>
                  <a:gd name="T17" fmla="*/ 56 h 1195"/>
                  <a:gd name="T18" fmla="*/ 342 w 348"/>
                  <a:gd name="T19" fmla="*/ 40 h 1195"/>
                  <a:gd name="T20" fmla="*/ 338 w 348"/>
                  <a:gd name="T21" fmla="*/ 27 h 1195"/>
                  <a:gd name="T22" fmla="*/ 334 w 348"/>
                  <a:gd name="T23" fmla="*/ 13 h 1195"/>
                  <a:gd name="T24" fmla="*/ 330 w 348"/>
                  <a:gd name="T25" fmla="*/ 0 h 1195"/>
                  <a:gd name="T26" fmla="*/ 287 w 348"/>
                  <a:gd name="T27" fmla="*/ 147 h 1195"/>
                  <a:gd name="T28" fmla="*/ 247 w 348"/>
                  <a:gd name="T29" fmla="*/ 297 h 1195"/>
                  <a:gd name="T30" fmla="*/ 204 w 348"/>
                  <a:gd name="T31" fmla="*/ 445 h 1195"/>
                  <a:gd name="T32" fmla="*/ 164 w 348"/>
                  <a:gd name="T33" fmla="*/ 597 h 1195"/>
                  <a:gd name="T34" fmla="*/ 121 w 348"/>
                  <a:gd name="T35" fmla="*/ 744 h 1195"/>
                  <a:gd name="T36" fmla="*/ 81 w 348"/>
                  <a:gd name="T37" fmla="*/ 894 h 1195"/>
                  <a:gd name="T38" fmla="*/ 40 w 348"/>
                  <a:gd name="T39" fmla="*/ 1044 h 1195"/>
                  <a:gd name="T40" fmla="*/ 0 w 348"/>
                  <a:gd name="T41" fmla="*/ 1195 h 1195"/>
                  <a:gd name="T42" fmla="*/ 12 w 348"/>
                  <a:gd name="T43" fmla="*/ 1166 h 1195"/>
                  <a:gd name="T44" fmla="*/ 23 w 348"/>
                  <a:gd name="T45" fmla="*/ 1137 h 1195"/>
                  <a:gd name="T46" fmla="*/ 34 w 348"/>
                  <a:gd name="T47" fmla="*/ 1110 h 1195"/>
                  <a:gd name="T48" fmla="*/ 47 w 348"/>
                  <a:gd name="T49" fmla="*/ 1083 h 1195"/>
                  <a:gd name="T50" fmla="*/ 58 w 348"/>
                  <a:gd name="T51" fmla="*/ 1055 h 1195"/>
                  <a:gd name="T52" fmla="*/ 69 w 348"/>
                  <a:gd name="T53" fmla="*/ 1028 h 1195"/>
                  <a:gd name="T54" fmla="*/ 81 w 348"/>
                  <a:gd name="T55" fmla="*/ 1001 h 1195"/>
                  <a:gd name="T56" fmla="*/ 93 w 348"/>
                  <a:gd name="T57" fmla="*/ 976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8" h="1195">
                    <a:moveTo>
                      <a:pt x="93" y="976"/>
                    </a:moveTo>
                    <a:lnTo>
                      <a:pt x="124" y="859"/>
                    </a:lnTo>
                    <a:lnTo>
                      <a:pt x="157" y="744"/>
                    </a:lnTo>
                    <a:lnTo>
                      <a:pt x="188" y="630"/>
                    </a:lnTo>
                    <a:lnTo>
                      <a:pt x="220" y="515"/>
                    </a:lnTo>
                    <a:lnTo>
                      <a:pt x="251" y="398"/>
                    </a:lnTo>
                    <a:lnTo>
                      <a:pt x="283" y="285"/>
                    </a:lnTo>
                    <a:lnTo>
                      <a:pt x="316" y="169"/>
                    </a:lnTo>
                    <a:lnTo>
                      <a:pt x="348" y="56"/>
                    </a:lnTo>
                    <a:lnTo>
                      <a:pt x="342" y="40"/>
                    </a:lnTo>
                    <a:lnTo>
                      <a:pt x="338" y="27"/>
                    </a:lnTo>
                    <a:lnTo>
                      <a:pt x="334" y="13"/>
                    </a:lnTo>
                    <a:lnTo>
                      <a:pt x="330" y="0"/>
                    </a:lnTo>
                    <a:lnTo>
                      <a:pt x="287" y="147"/>
                    </a:lnTo>
                    <a:lnTo>
                      <a:pt x="247" y="297"/>
                    </a:lnTo>
                    <a:lnTo>
                      <a:pt x="204" y="445"/>
                    </a:lnTo>
                    <a:lnTo>
                      <a:pt x="164" y="597"/>
                    </a:lnTo>
                    <a:lnTo>
                      <a:pt x="121" y="744"/>
                    </a:lnTo>
                    <a:lnTo>
                      <a:pt x="81" y="894"/>
                    </a:lnTo>
                    <a:lnTo>
                      <a:pt x="40" y="1044"/>
                    </a:lnTo>
                    <a:lnTo>
                      <a:pt x="0" y="1195"/>
                    </a:lnTo>
                    <a:lnTo>
                      <a:pt x="12" y="1166"/>
                    </a:lnTo>
                    <a:lnTo>
                      <a:pt x="23" y="1137"/>
                    </a:lnTo>
                    <a:lnTo>
                      <a:pt x="34" y="1110"/>
                    </a:lnTo>
                    <a:lnTo>
                      <a:pt x="47" y="1083"/>
                    </a:lnTo>
                    <a:lnTo>
                      <a:pt x="58" y="1055"/>
                    </a:lnTo>
                    <a:lnTo>
                      <a:pt x="69" y="1028"/>
                    </a:lnTo>
                    <a:lnTo>
                      <a:pt x="81" y="1001"/>
                    </a:lnTo>
                    <a:lnTo>
                      <a:pt x="93" y="976"/>
                    </a:lnTo>
                    <a:close/>
                  </a:path>
                </a:pathLst>
              </a:custGeom>
              <a:solidFill>
                <a:srgbClr val="AD7A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20" name="Freeform 52"/>
              <p:cNvSpPr>
                <a:spLocks/>
              </p:cNvSpPr>
              <p:nvPr/>
            </p:nvSpPr>
            <p:spPr bwMode="auto">
              <a:xfrm>
                <a:off x="2384" y="1505"/>
                <a:ext cx="280" cy="483"/>
              </a:xfrm>
              <a:custGeom>
                <a:avLst/>
                <a:gdLst>
                  <a:gd name="T0" fmla="*/ 75 w 280"/>
                  <a:gd name="T1" fmla="*/ 789 h 964"/>
                  <a:gd name="T2" fmla="*/ 100 w 280"/>
                  <a:gd name="T3" fmla="*/ 696 h 964"/>
                  <a:gd name="T4" fmla="*/ 125 w 280"/>
                  <a:gd name="T5" fmla="*/ 602 h 964"/>
                  <a:gd name="T6" fmla="*/ 151 w 280"/>
                  <a:gd name="T7" fmla="*/ 509 h 964"/>
                  <a:gd name="T8" fmla="*/ 177 w 280"/>
                  <a:gd name="T9" fmla="*/ 416 h 964"/>
                  <a:gd name="T10" fmla="*/ 203 w 280"/>
                  <a:gd name="T11" fmla="*/ 322 h 964"/>
                  <a:gd name="T12" fmla="*/ 228 w 280"/>
                  <a:gd name="T13" fmla="*/ 229 h 964"/>
                  <a:gd name="T14" fmla="*/ 253 w 280"/>
                  <a:gd name="T15" fmla="*/ 136 h 964"/>
                  <a:gd name="T16" fmla="*/ 280 w 280"/>
                  <a:gd name="T17" fmla="*/ 44 h 964"/>
                  <a:gd name="T18" fmla="*/ 276 w 280"/>
                  <a:gd name="T19" fmla="*/ 33 h 964"/>
                  <a:gd name="T20" fmla="*/ 272 w 280"/>
                  <a:gd name="T21" fmla="*/ 21 h 964"/>
                  <a:gd name="T22" fmla="*/ 267 w 280"/>
                  <a:gd name="T23" fmla="*/ 9 h 964"/>
                  <a:gd name="T24" fmla="*/ 265 w 280"/>
                  <a:gd name="T25" fmla="*/ 0 h 964"/>
                  <a:gd name="T26" fmla="*/ 231 w 280"/>
                  <a:gd name="T27" fmla="*/ 118 h 964"/>
                  <a:gd name="T28" fmla="*/ 197 w 280"/>
                  <a:gd name="T29" fmla="*/ 239 h 964"/>
                  <a:gd name="T30" fmla="*/ 165 w 280"/>
                  <a:gd name="T31" fmla="*/ 359 h 964"/>
                  <a:gd name="T32" fmla="*/ 132 w 280"/>
                  <a:gd name="T33" fmla="*/ 482 h 964"/>
                  <a:gd name="T34" fmla="*/ 99 w 280"/>
                  <a:gd name="T35" fmla="*/ 600 h 964"/>
                  <a:gd name="T36" fmla="*/ 65 w 280"/>
                  <a:gd name="T37" fmla="*/ 721 h 964"/>
                  <a:gd name="T38" fmla="*/ 32 w 280"/>
                  <a:gd name="T39" fmla="*/ 842 h 964"/>
                  <a:gd name="T40" fmla="*/ 0 w 280"/>
                  <a:gd name="T41" fmla="*/ 964 h 964"/>
                  <a:gd name="T42" fmla="*/ 8 w 280"/>
                  <a:gd name="T43" fmla="*/ 941 h 964"/>
                  <a:gd name="T44" fmla="*/ 18 w 280"/>
                  <a:gd name="T45" fmla="*/ 919 h 964"/>
                  <a:gd name="T46" fmla="*/ 27 w 280"/>
                  <a:gd name="T47" fmla="*/ 898 h 964"/>
                  <a:gd name="T48" fmla="*/ 37 w 280"/>
                  <a:gd name="T49" fmla="*/ 877 h 964"/>
                  <a:gd name="T50" fmla="*/ 45 w 280"/>
                  <a:gd name="T51" fmla="*/ 853 h 964"/>
                  <a:gd name="T52" fmla="*/ 55 w 280"/>
                  <a:gd name="T53" fmla="*/ 832 h 964"/>
                  <a:gd name="T54" fmla="*/ 65 w 280"/>
                  <a:gd name="T55" fmla="*/ 810 h 964"/>
                  <a:gd name="T56" fmla="*/ 75 w 280"/>
                  <a:gd name="T57" fmla="*/ 789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0" h="964">
                    <a:moveTo>
                      <a:pt x="75" y="789"/>
                    </a:moveTo>
                    <a:lnTo>
                      <a:pt x="100" y="696"/>
                    </a:lnTo>
                    <a:lnTo>
                      <a:pt x="125" y="602"/>
                    </a:lnTo>
                    <a:lnTo>
                      <a:pt x="151" y="509"/>
                    </a:lnTo>
                    <a:lnTo>
                      <a:pt x="177" y="416"/>
                    </a:lnTo>
                    <a:lnTo>
                      <a:pt x="203" y="322"/>
                    </a:lnTo>
                    <a:lnTo>
                      <a:pt x="228" y="229"/>
                    </a:lnTo>
                    <a:lnTo>
                      <a:pt x="253" y="136"/>
                    </a:lnTo>
                    <a:lnTo>
                      <a:pt x="280" y="44"/>
                    </a:lnTo>
                    <a:lnTo>
                      <a:pt x="276" y="33"/>
                    </a:lnTo>
                    <a:lnTo>
                      <a:pt x="272" y="21"/>
                    </a:lnTo>
                    <a:lnTo>
                      <a:pt x="267" y="9"/>
                    </a:lnTo>
                    <a:lnTo>
                      <a:pt x="265" y="0"/>
                    </a:lnTo>
                    <a:lnTo>
                      <a:pt x="231" y="118"/>
                    </a:lnTo>
                    <a:lnTo>
                      <a:pt x="197" y="239"/>
                    </a:lnTo>
                    <a:lnTo>
                      <a:pt x="165" y="359"/>
                    </a:lnTo>
                    <a:lnTo>
                      <a:pt x="132" y="482"/>
                    </a:lnTo>
                    <a:lnTo>
                      <a:pt x="99" y="600"/>
                    </a:lnTo>
                    <a:lnTo>
                      <a:pt x="65" y="721"/>
                    </a:lnTo>
                    <a:lnTo>
                      <a:pt x="32" y="842"/>
                    </a:lnTo>
                    <a:lnTo>
                      <a:pt x="0" y="964"/>
                    </a:lnTo>
                    <a:lnTo>
                      <a:pt x="8" y="941"/>
                    </a:lnTo>
                    <a:lnTo>
                      <a:pt x="18" y="919"/>
                    </a:lnTo>
                    <a:lnTo>
                      <a:pt x="27" y="898"/>
                    </a:lnTo>
                    <a:lnTo>
                      <a:pt x="37" y="877"/>
                    </a:lnTo>
                    <a:lnTo>
                      <a:pt x="45" y="853"/>
                    </a:lnTo>
                    <a:lnTo>
                      <a:pt x="55" y="832"/>
                    </a:lnTo>
                    <a:lnTo>
                      <a:pt x="65" y="810"/>
                    </a:lnTo>
                    <a:lnTo>
                      <a:pt x="75" y="789"/>
                    </a:lnTo>
                    <a:close/>
                  </a:path>
                </a:pathLst>
              </a:custGeom>
              <a:solidFill>
                <a:srgbClr val="B387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21" name="Freeform 53"/>
              <p:cNvSpPr>
                <a:spLocks/>
              </p:cNvSpPr>
              <p:nvPr/>
            </p:nvSpPr>
            <p:spPr bwMode="auto">
              <a:xfrm>
                <a:off x="2447" y="1505"/>
                <a:ext cx="216" cy="368"/>
              </a:xfrm>
              <a:custGeom>
                <a:avLst/>
                <a:gdLst>
                  <a:gd name="T0" fmla="*/ 58 w 216"/>
                  <a:gd name="T1" fmla="*/ 600 h 735"/>
                  <a:gd name="T2" fmla="*/ 76 w 216"/>
                  <a:gd name="T3" fmla="*/ 528 h 735"/>
                  <a:gd name="T4" fmla="*/ 96 w 216"/>
                  <a:gd name="T5" fmla="*/ 458 h 735"/>
                  <a:gd name="T6" fmla="*/ 116 w 216"/>
                  <a:gd name="T7" fmla="*/ 387 h 735"/>
                  <a:gd name="T8" fmla="*/ 136 w 216"/>
                  <a:gd name="T9" fmla="*/ 317 h 735"/>
                  <a:gd name="T10" fmla="*/ 154 w 216"/>
                  <a:gd name="T11" fmla="*/ 245 h 735"/>
                  <a:gd name="T12" fmla="*/ 175 w 216"/>
                  <a:gd name="T13" fmla="*/ 175 h 735"/>
                  <a:gd name="T14" fmla="*/ 195 w 216"/>
                  <a:gd name="T15" fmla="*/ 105 h 735"/>
                  <a:gd name="T16" fmla="*/ 216 w 216"/>
                  <a:gd name="T17" fmla="*/ 35 h 735"/>
                  <a:gd name="T18" fmla="*/ 209 w 216"/>
                  <a:gd name="T19" fmla="*/ 17 h 735"/>
                  <a:gd name="T20" fmla="*/ 202 w 216"/>
                  <a:gd name="T21" fmla="*/ 0 h 735"/>
                  <a:gd name="T22" fmla="*/ 176 w 216"/>
                  <a:gd name="T23" fmla="*/ 91 h 735"/>
                  <a:gd name="T24" fmla="*/ 151 w 216"/>
                  <a:gd name="T25" fmla="*/ 182 h 735"/>
                  <a:gd name="T26" fmla="*/ 126 w 216"/>
                  <a:gd name="T27" fmla="*/ 274 h 735"/>
                  <a:gd name="T28" fmla="*/ 100 w 216"/>
                  <a:gd name="T29" fmla="*/ 367 h 735"/>
                  <a:gd name="T30" fmla="*/ 75 w 216"/>
                  <a:gd name="T31" fmla="*/ 458 h 735"/>
                  <a:gd name="T32" fmla="*/ 50 w 216"/>
                  <a:gd name="T33" fmla="*/ 550 h 735"/>
                  <a:gd name="T34" fmla="*/ 24 w 216"/>
                  <a:gd name="T35" fmla="*/ 641 h 735"/>
                  <a:gd name="T36" fmla="*/ 0 w 216"/>
                  <a:gd name="T37" fmla="*/ 735 h 735"/>
                  <a:gd name="T38" fmla="*/ 7 w 216"/>
                  <a:gd name="T39" fmla="*/ 717 h 735"/>
                  <a:gd name="T40" fmla="*/ 14 w 216"/>
                  <a:gd name="T41" fmla="*/ 700 h 735"/>
                  <a:gd name="T42" fmla="*/ 21 w 216"/>
                  <a:gd name="T43" fmla="*/ 682 h 735"/>
                  <a:gd name="T44" fmla="*/ 29 w 216"/>
                  <a:gd name="T45" fmla="*/ 667 h 735"/>
                  <a:gd name="T46" fmla="*/ 36 w 216"/>
                  <a:gd name="T47" fmla="*/ 649 h 735"/>
                  <a:gd name="T48" fmla="*/ 43 w 216"/>
                  <a:gd name="T49" fmla="*/ 632 h 735"/>
                  <a:gd name="T50" fmla="*/ 50 w 216"/>
                  <a:gd name="T51" fmla="*/ 616 h 735"/>
                  <a:gd name="T52" fmla="*/ 58 w 216"/>
                  <a:gd name="T53" fmla="*/ 60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 h="735">
                    <a:moveTo>
                      <a:pt x="58" y="600"/>
                    </a:moveTo>
                    <a:lnTo>
                      <a:pt x="76" y="528"/>
                    </a:lnTo>
                    <a:lnTo>
                      <a:pt x="96" y="458"/>
                    </a:lnTo>
                    <a:lnTo>
                      <a:pt x="116" y="387"/>
                    </a:lnTo>
                    <a:lnTo>
                      <a:pt x="136" y="317"/>
                    </a:lnTo>
                    <a:lnTo>
                      <a:pt x="154" y="245"/>
                    </a:lnTo>
                    <a:lnTo>
                      <a:pt x="175" y="175"/>
                    </a:lnTo>
                    <a:lnTo>
                      <a:pt x="195" y="105"/>
                    </a:lnTo>
                    <a:lnTo>
                      <a:pt x="216" y="35"/>
                    </a:lnTo>
                    <a:lnTo>
                      <a:pt x="209" y="17"/>
                    </a:lnTo>
                    <a:lnTo>
                      <a:pt x="202" y="0"/>
                    </a:lnTo>
                    <a:lnTo>
                      <a:pt x="176" y="91"/>
                    </a:lnTo>
                    <a:lnTo>
                      <a:pt x="151" y="182"/>
                    </a:lnTo>
                    <a:lnTo>
                      <a:pt x="126" y="274"/>
                    </a:lnTo>
                    <a:lnTo>
                      <a:pt x="100" y="367"/>
                    </a:lnTo>
                    <a:lnTo>
                      <a:pt x="75" y="458"/>
                    </a:lnTo>
                    <a:lnTo>
                      <a:pt x="50" y="550"/>
                    </a:lnTo>
                    <a:lnTo>
                      <a:pt x="24" y="641"/>
                    </a:lnTo>
                    <a:lnTo>
                      <a:pt x="0" y="735"/>
                    </a:lnTo>
                    <a:lnTo>
                      <a:pt x="7" y="717"/>
                    </a:lnTo>
                    <a:lnTo>
                      <a:pt x="14" y="700"/>
                    </a:lnTo>
                    <a:lnTo>
                      <a:pt x="21" y="682"/>
                    </a:lnTo>
                    <a:lnTo>
                      <a:pt x="29" y="667"/>
                    </a:lnTo>
                    <a:lnTo>
                      <a:pt x="36" y="649"/>
                    </a:lnTo>
                    <a:lnTo>
                      <a:pt x="43" y="632"/>
                    </a:lnTo>
                    <a:lnTo>
                      <a:pt x="50" y="616"/>
                    </a:lnTo>
                    <a:lnTo>
                      <a:pt x="58" y="600"/>
                    </a:lnTo>
                    <a:close/>
                  </a:path>
                </a:pathLst>
              </a:custGeom>
              <a:solidFill>
                <a:srgbClr val="B59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22" name="Freeform 54"/>
              <p:cNvSpPr>
                <a:spLocks/>
              </p:cNvSpPr>
              <p:nvPr/>
            </p:nvSpPr>
            <p:spPr bwMode="auto">
              <a:xfrm>
                <a:off x="2512" y="1505"/>
                <a:ext cx="147" cy="253"/>
              </a:xfrm>
              <a:custGeom>
                <a:avLst/>
                <a:gdLst>
                  <a:gd name="T0" fmla="*/ 40 w 147"/>
                  <a:gd name="T1" fmla="*/ 414 h 505"/>
                  <a:gd name="T2" fmla="*/ 52 w 147"/>
                  <a:gd name="T3" fmla="*/ 363 h 505"/>
                  <a:gd name="T4" fmla="*/ 65 w 147"/>
                  <a:gd name="T5" fmla="*/ 315 h 505"/>
                  <a:gd name="T6" fmla="*/ 78 w 147"/>
                  <a:gd name="T7" fmla="*/ 266 h 505"/>
                  <a:gd name="T8" fmla="*/ 92 w 147"/>
                  <a:gd name="T9" fmla="*/ 219 h 505"/>
                  <a:gd name="T10" fmla="*/ 104 w 147"/>
                  <a:gd name="T11" fmla="*/ 171 h 505"/>
                  <a:gd name="T12" fmla="*/ 118 w 147"/>
                  <a:gd name="T13" fmla="*/ 122 h 505"/>
                  <a:gd name="T14" fmla="*/ 132 w 147"/>
                  <a:gd name="T15" fmla="*/ 73 h 505"/>
                  <a:gd name="T16" fmla="*/ 147 w 147"/>
                  <a:gd name="T17" fmla="*/ 27 h 505"/>
                  <a:gd name="T18" fmla="*/ 142 w 147"/>
                  <a:gd name="T19" fmla="*/ 13 h 505"/>
                  <a:gd name="T20" fmla="*/ 139 w 147"/>
                  <a:gd name="T21" fmla="*/ 0 h 505"/>
                  <a:gd name="T22" fmla="*/ 121 w 147"/>
                  <a:gd name="T23" fmla="*/ 62 h 505"/>
                  <a:gd name="T24" fmla="*/ 104 w 147"/>
                  <a:gd name="T25" fmla="*/ 124 h 505"/>
                  <a:gd name="T26" fmla="*/ 86 w 147"/>
                  <a:gd name="T27" fmla="*/ 188 h 505"/>
                  <a:gd name="T28" fmla="*/ 69 w 147"/>
                  <a:gd name="T29" fmla="*/ 252 h 505"/>
                  <a:gd name="T30" fmla="*/ 51 w 147"/>
                  <a:gd name="T31" fmla="*/ 315 h 505"/>
                  <a:gd name="T32" fmla="*/ 34 w 147"/>
                  <a:gd name="T33" fmla="*/ 377 h 505"/>
                  <a:gd name="T34" fmla="*/ 17 w 147"/>
                  <a:gd name="T35" fmla="*/ 441 h 505"/>
                  <a:gd name="T36" fmla="*/ 0 w 147"/>
                  <a:gd name="T37" fmla="*/ 505 h 505"/>
                  <a:gd name="T38" fmla="*/ 4 w 147"/>
                  <a:gd name="T39" fmla="*/ 493 h 505"/>
                  <a:gd name="T40" fmla="*/ 9 w 147"/>
                  <a:gd name="T41" fmla="*/ 482 h 505"/>
                  <a:gd name="T42" fmla="*/ 14 w 147"/>
                  <a:gd name="T43" fmla="*/ 470 h 505"/>
                  <a:gd name="T44" fmla="*/ 20 w 147"/>
                  <a:gd name="T45" fmla="*/ 458 h 505"/>
                  <a:gd name="T46" fmla="*/ 24 w 147"/>
                  <a:gd name="T47" fmla="*/ 447 h 505"/>
                  <a:gd name="T48" fmla="*/ 28 w 147"/>
                  <a:gd name="T49" fmla="*/ 435 h 505"/>
                  <a:gd name="T50" fmla="*/ 34 w 147"/>
                  <a:gd name="T51" fmla="*/ 423 h 505"/>
                  <a:gd name="T52" fmla="*/ 40 w 147"/>
                  <a:gd name="T53" fmla="*/ 41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7" h="505">
                    <a:moveTo>
                      <a:pt x="40" y="414"/>
                    </a:moveTo>
                    <a:lnTo>
                      <a:pt x="52" y="363"/>
                    </a:lnTo>
                    <a:lnTo>
                      <a:pt x="65" y="315"/>
                    </a:lnTo>
                    <a:lnTo>
                      <a:pt x="78" y="266"/>
                    </a:lnTo>
                    <a:lnTo>
                      <a:pt x="92" y="219"/>
                    </a:lnTo>
                    <a:lnTo>
                      <a:pt x="104" y="171"/>
                    </a:lnTo>
                    <a:lnTo>
                      <a:pt x="118" y="122"/>
                    </a:lnTo>
                    <a:lnTo>
                      <a:pt x="132" y="73"/>
                    </a:lnTo>
                    <a:lnTo>
                      <a:pt x="147" y="27"/>
                    </a:lnTo>
                    <a:lnTo>
                      <a:pt x="142" y="13"/>
                    </a:lnTo>
                    <a:lnTo>
                      <a:pt x="139" y="0"/>
                    </a:lnTo>
                    <a:lnTo>
                      <a:pt x="121" y="62"/>
                    </a:lnTo>
                    <a:lnTo>
                      <a:pt x="104" y="124"/>
                    </a:lnTo>
                    <a:lnTo>
                      <a:pt x="86" y="188"/>
                    </a:lnTo>
                    <a:lnTo>
                      <a:pt x="69" y="252"/>
                    </a:lnTo>
                    <a:lnTo>
                      <a:pt x="51" y="315"/>
                    </a:lnTo>
                    <a:lnTo>
                      <a:pt x="34" y="377"/>
                    </a:lnTo>
                    <a:lnTo>
                      <a:pt x="17" y="441"/>
                    </a:lnTo>
                    <a:lnTo>
                      <a:pt x="0" y="505"/>
                    </a:lnTo>
                    <a:lnTo>
                      <a:pt x="4" y="493"/>
                    </a:lnTo>
                    <a:lnTo>
                      <a:pt x="9" y="482"/>
                    </a:lnTo>
                    <a:lnTo>
                      <a:pt x="14" y="470"/>
                    </a:lnTo>
                    <a:lnTo>
                      <a:pt x="20" y="458"/>
                    </a:lnTo>
                    <a:lnTo>
                      <a:pt x="24" y="447"/>
                    </a:lnTo>
                    <a:lnTo>
                      <a:pt x="28" y="435"/>
                    </a:lnTo>
                    <a:lnTo>
                      <a:pt x="34" y="423"/>
                    </a:lnTo>
                    <a:lnTo>
                      <a:pt x="40" y="414"/>
                    </a:lnTo>
                    <a:close/>
                  </a:path>
                </a:pathLst>
              </a:custGeom>
              <a:solidFill>
                <a:srgbClr val="BA9E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23" name="Freeform 55"/>
              <p:cNvSpPr>
                <a:spLocks/>
              </p:cNvSpPr>
              <p:nvPr/>
            </p:nvSpPr>
            <p:spPr bwMode="auto">
              <a:xfrm>
                <a:off x="2577" y="1506"/>
                <a:ext cx="77" cy="137"/>
              </a:xfrm>
              <a:custGeom>
                <a:avLst/>
                <a:gdLst>
                  <a:gd name="T0" fmla="*/ 20 w 77"/>
                  <a:gd name="T1" fmla="*/ 223 h 274"/>
                  <a:gd name="T2" fmla="*/ 77 w 77"/>
                  <a:gd name="T3" fmla="*/ 13 h 274"/>
                  <a:gd name="T4" fmla="*/ 74 w 77"/>
                  <a:gd name="T5" fmla="*/ 0 h 274"/>
                  <a:gd name="T6" fmla="*/ 0 w 77"/>
                  <a:gd name="T7" fmla="*/ 274 h 274"/>
                  <a:gd name="T8" fmla="*/ 20 w 77"/>
                  <a:gd name="T9" fmla="*/ 223 h 274"/>
                </a:gdLst>
                <a:ahLst/>
                <a:cxnLst>
                  <a:cxn ang="0">
                    <a:pos x="T0" y="T1"/>
                  </a:cxn>
                  <a:cxn ang="0">
                    <a:pos x="T2" y="T3"/>
                  </a:cxn>
                  <a:cxn ang="0">
                    <a:pos x="T4" y="T5"/>
                  </a:cxn>
                  <a:cxn ang="0">
                    <a:pos x="T6" y="T7"/>
                  </a:cxn>
                  <a:cxn ang="0">
                    <a:pos x="T8" y="T9"/>
                  </a:cxn>
                </a:cxnLst>
                <a:rect l="0" t="0" r="r" b="b"/>
                <a:pathLst>
                  <a:path w="77" h="274">
                    <a:moveTo>
                      <a:pt x="20" y="223"/>
                    </a:moveTo>
                    <a:lnTo>
                      <a:pt x="77" y="13"/>
                    </a:lnTo>
                    <a:lnTo>
                      <a:pt x="74" y="0"/>
                    </a:lnTo>
                    <a:lnTo>
                      <a:pt x="0" y="274"/>
                    </a:lnTo>
                    <a:lnTo>
                      <a:pt x="20" y="223"/>
                    </a:lnTo>
                    <a:close/>
                  </a:path>
                </a:pathLst>
              </a:custGeom>
              <a:solidFill>
                <a:srgbClr val="BFAB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24" name="Freeform 56"/>
              <p:cNvSpPr>
                <a:spLocks/>
              </p:cNvSpPr>
              <p:nvPr/>
            </p:nvSpPr>
            <p:spPr bwMode="auto">
              <a:xfrm>
                <a:off x="2647" y="1506"/>
                <a:ext cx="648" cy="37"/>
              </a:xfrm>
              <a:custGeom>
                <a:avLst/>
                <a:gdLst>
                  <a:gd name="T0" fmla="*/ 23 w 648"/>
                  <a:gd name="T1" fmla="*/ 73 h 73"/>
                  <a:gd name="T2" fmla="*/ 517 w 648"/>
                  <a:gd name="T3" fmla="*/ 73 h 73"/>
                  <a:gd name="T4" fmla="*/ 648 w 648"/>
                  <a:gd name="T5" fmla="*/ 9 h 73"/>
                  <a:gd name="T6" fmla="*/ 0 w 648"/>
                  <a:gd name="T7" fmla="*/ 0 h 73"/>
                  <a:gd name="T8" fmla="*/ 23 w 648"/>
                  <a:gd name="T9" fmla="*/ 73 h 73"/>
                </a:gdLst>
                <a:ahLst/>
                <a:cxnLst>
                  <a:cxn ang="0">
                    <a:pos x="T0" y="T1"/>
                  </a:cxn>
                  <a:cxn ang="0">
                    <a:pos x="T2" y="T3"/>
                  </a:cxn>
                  <a:cxn ang="0">
                    <a:pos x="T4" y="T5"/>
                  </a:cxn>
                  <a:cxn ang="0">
                    <a:pos x="T6" y="T7"/>
                  </a:cxn>
                  <a:cxn ang="0">
                    <a:pos x="T8" y="T9"/>
                  </a:cxn>
                </a:cxnLst>
                <a:rect l="0" t="0" r="r" b="b"/>
                <a:pathLst>
                  <a:path w="648" h="73">
                    <a:moveTo>
                      <a:pt x="23" y="73"/>
                    </a:moveTo>
                    <a:lnTo>
                      <a:pt x="517" y="73"/>
                    </a:lnTo>
                    <a:lnTo>
                      <a:pt x="648" y="9"/>
                    </a:lnTo>
                    <a:lnTo>
                      <a:pt x="0" y="0"/>
                    </a:lnTo>
                    <a:lnTo>
                      <a:pt x="23" y="73"/>
                    </a:lnTo>
                    <a:close/>
                  </a:path>
                </a:pathLst>
              </a:custGeom>
              <a:solidFill>
                <a:srgbClr val="BF8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25" name="Freeform 57"/>
              <p:cNvSpPr>
                <a:spLocks/>
              </p:cNvSpPr>
              <p:nvPr/>
            </p:nvSpPr>
            <p:spPr bwMode="auto">
              <a:xfrm>
                <a:off x="2647" y="1506"/>
                <a:ext cx="565" cy="32"/>
              </a:xfrm>
              <a:custGeom>
                <a:avLst/>
                <a:gdLst>
                  <a:gd name="T0" fmla="*/ 20 w 565"/>
                  <a:gd name="T1" fmla="*/ 62 h 64"/>
                  <a:gd name="T2" fmla="*/ 72 w 565"/>
                  <a:gd name="T3" fmla="*/ 62 h 64"/>
                  <a:gd name="T4" fmla="*/ 126 w 565"/>
                  <a:gd name="T5" fmla="*/ 62 h 64"/>
                  <a:gd name="T6" fmla="*/ 179 w 565"/>
                  <a:gd name="T7" fmla="*/ 62 h 64"/>
                  <a:gd name="T8" fmla="*/ 234 w 565"/>
                  <a:gd name="T9" fmla="*/ 62 h 64"/>
                  <a:gd name="T10" fmla="*/ 287 w 565"/>
                  <a:gd name="T11" fmla="*/ 62 h 64"/>
                  <a:gd name="T12" fmla="*/ 341 w 565"/>
                  <a:gd name="T13" fmla="*/ 62 h 64"/>
                  <a:gd name="T14" fmla="*/ 394 w 565"/>
                  <a:gd name="T15" fmla="*/ 62 h 64"/>
                  <a:gd name="T16" fmla="*/ 449 w 565"/>
                  <a:gd name="T17" fmla="*/ 64 h 64"/>
                  <a:gd name="T18" fmla="*/ 462 w 565"/>
                  <a:gd name="T19" fmla="*/ 56 h 64"/>
                  <a:gd name="T20" fmla="*/ 477 w 565"/>
                  <a:gd name="T21" fmla="*/ 48 h 64"/>
                  <a:gd name="T22" fmla="*/ 492 w 565"/>
                  <a:gd name="T23" fmla="*/ 40 h 64"/>
                  <a:gd name="T24" fmla="*/ 507 w 565"/>
                  <a:gd name="T25" fmla="*/ 35 h 64"/>
                  <a:gd name="T26" fmla="*/ 520 w 565"/>
                  <a:gd name="T27" fmla="*/ 27 h 64"/>
                  <a:gd name="T28" fmla="*/ 535 w 565"/>
                  <a:gd name="T29" fmla="*/ 21 h 64"/>
                  <a:gd name="T30" fmla="*/ 549 w 565"/>
                  <a:gd name="T31" fmla="*/ 15 h 64"/>
                  <a:gd name="T32" fmla="*/ 565 w 565"/>
                  <a:gd name="T33" fmla="*/ 9 h 64"/>
                  <a:gd name="T34" fmla="*/ 493 w 565"/>
                  <a:gd name="T35" fmla="*/ 7 h 64"/>
                  <a:gd name="T36" fmla="*/ 423 w 565"/>
                  <a:gd name="T37" fmla="*/ 5 h 64"/>
                  <a:gd name="T38" fmla="*/ 352 w 565"/>
                  <a:gd name="T39" fmla="*/ 3 h 64"/>
                  <a:gd name="T40" fmla="*/ 282 w 565"/>
                  <a:gd name="T41" fmla="*/ 3 h 64"/>
                  <a:gd name="T42" fmla="*/ 210 w 565"/>
                  <a:gd name="T43" fmla="*/ 1 h 64"/>
                  <a:gd name="T44" fmla="*/ 140 w 565"/>
                  <a:gd name="T45" fmla="*/ 1 h 64"/>
                  <a:gd name="T46" fmla="*/ 69 w 565"/>
                  <a:gd name="T47" fmla="*/ 0 h 64"/>
                  <a:gd name="T48" fmla="*/ 0 w 565"/>
                  <a:gd name="T49" fmla="*/ 0 h 64"/>
                  <a:gd name="T50" fmla="*/ 4 w 565"/>
                  <a:gd name="T51" fmla="*/ 15 h 64"/>
                  <a:gd name="T52" fmla="*/ 9 w 565"/>
                  <a:gd name="T53" fmla="*/ 31 h 64"/>
                  <a:gd name="T54" fmla="*/ 14 w 565"/>
                  <a:gd name="T55" fmla="*/ 46 h 64"/>
                  <a:gd name="T56" fmla="*/ 20 w 565"/>
                  <a:gd name="T57" fmla="*/ 6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5" h="64">
                    <a:moveTo>
                      <a:pt x="20" y="62"/>
                    </a:moveTo>
                    <a:lnTo>
                      <a:pt x="72" y="62"/>
                    </a:lnTo>
                    <a:lnTo>
                      <a:pt x="126" y="62"/>
                    </a:lnTo>
                    <a:lnTo>
                      <a:pt x="179" y="62"/>
                    </a:lnTo>
                    <a:lnTo>
                      <a:pt x="234" y="62"/>
                    </a:lnTo>
                    <a:lnTo>
                      <a:pt x="287" y="62"/>
                    </a:lnTo>
                    <a:lnTo>
                      <a:pt x="341" y="62"/>
                    </a:lnTo>
                    <a:lnTo>
                      <a:pt x="394" y="62"/>
                    </a:lnTo>
                    <a:lnTo>
                      <a:pt x="449" y="64"/>
                    </a:lnTo>
                    <a:lnTo>
                      <a:pt x="462" y="56"/>
                    </a:lnTo>
                    <a:lnTo>
                      <a:pt x="477" y="48"/>
                    </a:lnTo>
                    <a:lnTo>
                      <a:pt x="492" y="40"/>
                    </a:lnTo>
                    <a:lnTo>
                      <a:pt x="507" y="35"/>
                    </a:lnTo>
                    <a:lnTo>
                      <a:pt x="520" y="27"/>
                    </a:lnTo>
                    <a:lnTo>
                      <a:pt x="535" y="21"/>
                    </a:lnTo>
                    <a:lnTo>
                      <a:pt x="549" y="15"/>
                    </a:lnTo>
                    <a:lnTo>
                      <a:pt x="565" y="9"/>
                    </a:lnTo>
                    <a:lnTo>
                      <a:pt x="493" y="7"/>
                    </a:lnTo>
                    <a:lnTo>
                      <a:pt x="423" y="5"/>
                    </a:lnTo>
                    <a:lnTo>
                      <a:pt x="352" y="3"/>
                    </a:lnTo>
                    <a:lnTo>
                      <a:pt x="282" y="3"/>
                    </a:lnTo>
                    <a:lnTo>
                      <a:pt x="210" y="1"/>
                    </a:lnTo>
                    <a:lnTo>
                      <a:pt x="140" y="1"/>
                    </a:lnTo>
                    <a:lnTo>
                      <a:pt x="69" y="0"/>
                    </a:lnTo>
                    <a:lnTo>
                      <a:pt x="0" y="0"/>
                    </a:lnTo>
                    <a:lnTo>
                      <a:pt x="4" y="15"/>
                    </a:lnTo>
                    <a:lnTo>
                      <a:pt x="9" y="31"/>
                    </a:lnTo>
                    <a:lnTo>
                      <a:pt x="14" y="46"/>
                    </a:lnTo>
                    <a:lnTo>
                      <a:pt x="20" y="62"/>
                    </a:lnTo>
                    <a:close/>
                  </a:path>
                </a:pathLst>
              </a:custGeom>
              <a:solidFill>
                <a:srgbClr val="BF85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26" name="Freeform 58"/>
              <p:cNvSpPr>
                <a:spLocks/>
              </p:cNvSpPr>
              <p:nvPr/>
            </p:nvSpPr>
            <p:spPr bwMode="auto">
              <a:xfrm>
                <a:off x="2647" y="1506"/>
                <a:ext cx="480" cy="27"/>
              </a:xfrm>
              <a:custGeom>
                <a:avLst/>
                <a:gdLst>
                  <a:gd name="T0" fmla="*/ 17 w 480"/>
                  <a:gd name="T1" fmla="*/ 54 h 54"/>
                  <a:gd name="T2" fmla="*/ 62 w 480"/>
                  <a:gd name="T3" fmla="*/ 54 h 54"/>
                  <a:gd name="T4" fmla="*/ 107 w 480"/>
                  <a:gd name="T5" fmla="*/ 54 h 54"/>
                  <a:gd name="T6" fmla="*/ 152 w 480"/>
                  <a:gd name="T7" fmla="*/ 54 h 54"/>
                  <a:gd name="T8" fmla="*/ 199 w 480"/>
                  <a:gd name="T9" fmla="*/ 54 h 54"/>
                  <a:gd name="T10" fmla="*/ 244 w 480"/>
                  <a:gd name="T11" fmla="*/ 54 h 54"/>
                  <a:gd name="T12" fmla="*/ 290 w 480"/>
                  <a:gd name="T13" fmla="*/ 54 h 54"/>
                  <a:gd name="T14" fmla="*/ 335 w 480"/>
                  <a:gd name="T15" fmla="*/ 54 h 54"/>
                  <a:gd name="T16" fmla="*/ 382 w 480"/>
                  <a:gd name="T17" fmla="*/ 54 h 54"/>
                  <a:gd name="T18" fmla="*/ 393 w 480"/>
                  <a:gd name="T19" fmla="*/ 46 h 54"/>
                  <a:gd name="T20" fmla="*/ 406 w 480"/>
                  <a:gd name="T21" fmla="*/ 40 h 54"/>
                  <a:gd name="T22" fmla="*/ 417 w 480"/>
                  <a:gd name="T23" fmla="*/ 35 h 54"/>
                  <a:gd name="T24" fmla="*/ 430 w 480"/>
                  <a:gd name="T25" fmla="*/ 29 h 54"/>
                  <a:gd name="T26" fmla="*/ 442 w 480"/>
                  <a:gd name="T27" fmla="*/ 23 h 54"/>
                  <a:gd name="T28" fmla="*/ 455 w 480"/>
                  <a:gd name="T29" fmla="*/ 17 h 54"/>
                  <a:gd name="T30" fmla="*/ 468 w 480"/>
                  <a:gd name="T31" fmla="*/ 11 h 54"/>
                  <a:gd name="T32" fmla="*/ 480 w 480"/>
                  <a:gd name="T33" fmla="*/ 5 h 54"/>
                  <a:gd name="T34" fmla="*/ 420 w 480"/>
                  <a:gd name="T35" fmla="*/ 3 h 54"/>
                  <a:gd name="T36" fmla="*/ 359 w 480"/>
                  <a:gd name="T37" fmla="*/ 3 h 54"/>
                  <a:gd name="T38" fmla="*/ 299 w 480"/>
                  <a:gd name="T39" fmla="*/ 3 h 54"/>
                  <a:gd name="T40" fmla="*/ 240 w 480"/>
                  <a:gd name="T41" fmla="*/ 3 h 54"/>
                  <a:gd name="T42" fmla="*/ 179 w 480"/>
                  <a:gd name="T43" fmla="*/ 1 h 54"/>
                  <a:gd name="T44" fmla="*/ 120 w 480"/>
                  <a:gd name="T45" fmla="*/ 1 h 54"/>
                  <a:gd name="T46" fmla="*/ 59 w 480"/>
                  <a:gd name="T47" fmla="*/ 0 h 54"/>
                  <a:gd name="T48" fmla="*/ 0 w 480"/>
                  <a:gd name="T49" fmla="*/ 0 h 54"/>
                  <a:gd name="T50" fmla="*/ 4 w 480"/>
                  <a:gd name="T51" fmla="*/ 13 h 54"/>
                  <a:gd name="T52" fmla="*/ 9 w 480"/>
                  <a:gd name="T53" fmla="*/ 27 h 54"/>
                  <a:gd name="T54" fmla="*/ 13 w 480"/>
                  <a:gd name="T55" fmla="*/ 38 h 54"/>
                  <a:gd name="T56" fmla="*/ 17 w 480"/>
                  <a:gd name="T5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54">
                    <a:moveTo>
                      <a:pt x="17" y="54"/>
                    </a:moveTo>
                    <a:lnTo>
                      <a:pt x="62" y="54"/>
                    </a:lnTo>
                    <a:lnTo>
                      <a:pt x="107" y="54"/>
                    </a:lnTo>
                    <a:lnTo>
                      <a:pt x="152" y="54"/>
                    </a:lnTo>
                    <a:lnTo>
                      <a:pt x="199" y="54"/>
                    </a:lnTo>
                    <a:lnTo>
                      <a:pt x="244" y="54"/>
                    </a:lnTo>
                    <a:lnTo>
                      <a:pt x="290" y="54"/>
                    </a:lnTo>
                    <a:lnTo>
                      <a:pt x="335" y="54"/>
                    </a:lnTo>
                    <a:lnTo>
                      <a:pt x="382" y="54"/>
                    </a:lnTo>
                    <a:lnTo>
                      <a:pt x="393" y="46"/>
                    </a:lnTo>
                    <a:lnTo>
                      <a:pt x="406" y="40"/>
                    </a:lnTo>
                    <a:lnTo>
                      <a:pt x="417" y="35"/>
                    </a:lnTo>
                    <a:lnTo>
                      <a:pt x="430" y="29"/>
                    </a:lnTo>
                    <a:lnTo>
                      <a:pt x="442" y="23"/>
                    </a:lnTo>
                    <a:lnTo>
                      <a:pt x="455" y="17"/>
                    </a:lnTo>
                    <a:lnTo>
                      <a:pt x="468" y="11"/>
                    </a:lnTo>
                    <a:lnTo>
                      <a:pt x="480" y="5"/>
                    </a:lnTo>
                    <a:lnTo>
                      <a:pt x="420" y="3"/>
                    </a:lnTo>
                    <a:lnTo>
                      <a:pt x="359" y="3"/>
                    </a:lnTo>
                    <a:lnTo>
                      <a:pt x="299" y="3"/>
                    </a:lnTo>
                    <a:lnTo>
                      <a:pt x="240" y="3"/>
                    </a:lnTo>
                    <a:lnTo>
                      <a:pt x="179" y="1"/>
                    </a:lnTo>
                    <a:lnTo>
                      <a:pt x="120" y="1"/>
                    </a:lnTo>
                    <a:lnTo>
                      <a:pt x="59" y="0"/>
                    </a:lnTo>
                    <a:lnTo>
                      <a:pt x="0" y="0"/>
                    </a:lnTo>
                    <a:lnTo>
                      <a:pt x="4" y="13"/>
                    </a:lnTo>
                    <a:lnTo>
                      <a:pt x="9" y="27"/>
                    </a:lnTo>
                    <a:lnTo>
                      <a:pt x="13" y="38"/>
                    </a:lnTo>
                    <a:lnTo>
                      <a:pt x="17" y="54"/>
                    </a:lnTo>
                    <a:close/>
                  </a:path>
                </a:pathLst>
              </a:custGeom>
              <a:solidFill>
                <a:srgbClr val="BF8C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27" name="Freeform 59"/>
              <p:cNvSpPr>
                <a:spLocks/>
              </p:cNvSpPr>
              <p:nvPr/>
            </p:nvSpPr>
            <p:spPr bwMode="auto">
              <a:xfrm>
                <a:off x="2647" y="1508"/>
                <a:ext cx="394" cy="22"/>
              </a:xfrm>
              <a:custGeom>
                <a:avLst/>
                <a:gdLst>
                  <a:gd name="T0" fmla="*/ 13 w 394"/>
                  <a:gd name="T1" fmla="*/ 43 h 43"/>
                  <a:gd name="T2" fmla="*/ 50 w 394"/>
                  <a:gd name="T3" fmla="*/ 43 h 43"/>
                  <a:gd name="T4" fmla="*/ 88 w 394"/>
                  <a:gd name="T5" fmla="*/ 43 h 43"/>
                  <a:gd name="T6" fmla="*/ 126 w 394"/>
                  <a:gd name="T7" fmla="*/ 43 h 43"/>
                  <a:gd name="T8" fmla="*/ 164 w 394"/>
                  <a:gd name="T9" fmla="*/ 43 h 43"/>
                  <a:gd name="T10" fmla="*/ 202 w 394"/>
                  <a:gd name="T11" fmla="*/ 43 h 43"/>
                  <a:gd name="T12" fmla="*/ 240 w 394"/>
                  <a:gd name="T13" fmla="*/ 43 h 43"/>
                  <a:gd name="T14" fmla="*/ 278 w 394"/>
                  <a:gd name="T15" fmla="*/ 43 h 43"/>
                  <a:gd name="T16" fmla="*/ 316 w 394"/>
                  <a:gd name="T17" fmla="*/ 43 h 43"/>
                  <a:gd name="T18" fmla="*/ 324 w 394"/>
                  <a:gd name="T19" fmla="*/ 37 h 43"/>
                  <a:gd name="T20" fmla="*/ 334 w 394"/>
                  <a:gd name="T21" fmla="*/ 32 h 43"/>
                  <a:gd name="T22" fmla="*/ 344 w 394"/>
                  <a:gd name="T23" fmla="*/ 26 h 43"/>
                  <a:gd name="T24" fmla="*/ 355 w 394"/>
                  <a:gd name="T25" fmla="*/ 22 h 43"/>
                  <a:gd name="T26" fmla="*/ 363 w 394"/>
                  <a:gd name="T27" fmla="*/ 16 h 43"/>
                  <a:gd name="T28" fmla="*/ 373 w 394"/>
                  <a:gd name="T29" fmla="*/ 12 h 43"/>
                  <a:gd name="T30" fmla="*/ 383 w 394"/>
                  <a:gd name="T31" fmla="*/ 6 h 43"/>
                  <a:gd name="T32" fmla="*/ 394 w 394"/>
                  <a:gd name="T33" fmla="*/ 2 h 43"/>
                  <a:gd name="T34" fmla="*/ 344 w 394"/>
                  <a:gd name="T35" fmla="*/ 0 h 43"/>
                  <a:gd name="T36" fmla="*/ 294 w 394"/>
                  <a:gd name="T37" fmla="*/ 0 h 43"/>
                  <a:gd name="T38" fmla="*/ 245 w 394"/>
                  <a:gd name="T39" fmla="*/ 0 h 43"/>
                  <a:gd name="T40" fmla="*/ 197 w 394"/>
                  <a:gd name="T41" fmla="*/ 0 h 43"/>
                  <a:gd name="T42" fmla="*/ 147 w 394"/>
                  <a:gd name="T43" fmla="*/ 0 h 43"/>
                  <a:gd name="T44" fmla="*/ 97 w 394"/>
                  <a:gd name="T45" fmla="*/ 0 h 43"/>
                  <a:gd name="T46" fmla="*/ 48 w 394"/>
                  <a:gd name="T47" fmla="*/ 0 h 43"/>
                  <a:gd name="T48" fmla="*/ 0 w 394"/>
                  <a:gd name="T49" fmla="*/ 0 h 43"/>
                  <a:gd name="T50" fmla="*/ 3 w 394"/>
                  <a:gd name="T51" fmla="*/ 10 h 43"/>
                  <a:gd name="T52" fmla="*/ 6 w 394"/>
                  <a:gd name="T53" fmla="*/ 20 h 43"/>
                  <a:gd name="T54" fmla="*/ 9 w 394"/>
                  <a:gd name="T55" fmla="*/ 32 h 43"/>
                  <a:gd name="T56" fmla="*/ 13 w 394"/>
                  <a:gd name="T5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4" h="43">
                    <a:moveTo>
                      <a:pt x="13" y="43"/>
                    </a:moveTo>
                    <a:lnTo>
                      <a:pt x="50" y="43"/>
                    </a:lnTo>
                    <a:lnTo>
                      <a:pt x="88" y="43"/>
                    </a:lnTo>
                    <a:lnTo>
                      <a:pt x="126" y="43"/>
                    </a:lnTo>
                    <a:lnTo>
                      <a:pt x="164" y="43"/>
                    </a:lnTo>
                    <a:lnTo>
                      <a:pt x="202" y="43"/>
                    </a:lnTo>
                    <a:lnTo>
                      <a:pt x="240" y="43"/>
                    </a:lnTo>
                    <a:lnTo>
                      <a:pt x="278" y="43"/>
                    </a:lnTo>
                    <a:lnTo>
                      <a:pt x="316" y="43"/>
                    </a:lnTo>
                    <a:lnTo>
                      <a:pt x="324" y="37"/>
                    </a:lnTo>
                    <a:lnTo>
                      <a:pt x="334" y="32"/>
                    </a:lnTo>
                    <a:lnTo>
                      <a:pt x="344" y="26"/>
                    </a:lnTo>
                    <a:lnTo>
                      <a:pt x="355" y="22"/>
                    </a:lnTo>
                    <a:lnTo>
                      <a:pt x="363" y="16"/>
                    </a:lnTo>
                    <a:lnTo>
                      <a:pt x="373" y="12"/>
                    </a:lnTo>
                    <a:lnTo>
                      <a:pt x="383" y="6"/>
                    </a:lnTo>
                    <a:lnTo>
                      <a:pt x="394" y="2"/>
                    </a:lnTo>
                    <a:lnTo>
                      <a:pt x="344" y="0"/>
                    </a:lnTo>
                    <a:lnTo>
                      <a:pt x="294" y="0"/>
                    </a:lnTo>
                    <a:lnTo>
                      <a:pt x="245" y="0"/>
                    </a:lnTo>
                    <a:lnTo>
                      <a:pt x="197" y="0"/>
                    </a:lnTo>
                    <a:lnTo>
                      <a:pt x="147" y="0"/>
                    </a:lnTo>
                    <a:lnTo>
                      <a:pt x="97" y="0"/>
                    </a:lnTo>
                    <a:lnTo>
                      <a:pt x="48" y="0"/>
                    </a:lnTo>
                    <a:lnTo>
                      <a:pt x="0" y="0"/>
                    </a:lnTo>
                    <a:lnTo>
                      <a:pt x="3" y="10"/>
                    </a:lnTo>
                    <a:lnTo>
                      <a:pt x="6" y="20"/>
                    </a:lnTo>
                    <a:lnTo>
                      <a:pt x="9" y="32"/>
                    </a:lnTo>
                    <a:lnTo>
                      <a:pt x="13" y="43"/>
                    </a:lnTo>
                    <a:close/>
                  </a:path>
                </a:pathLst>
              </a:custGeom>
              <a:solidFill>
                <a:srgbClr val="BF94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28" name="Freeform 60"/>
              <p:cNvSpPr>
                <a:spLocks/>
              </p:cNvSpPr>
              <p:nvPr/>
            </p:nvSpPr>
            <p:spPr bwMode="auto">
              <a:xfrm>
                <a:off x="2647" y="1508"/>
                <a:ext cx="310" cy="16"/>
              </a:xfrm>
              <a:custGeom>
                <a:avLst/>
                <a:gdLst>
                  <a:gd name="T0" fmla="*/ 12 w 310"/>
                  <a:gd name="T1" fmla="*/ 32 h 32"/>
                  <a:gd name="T2" fmla="*/ 40 w 310"/>
                  <a:gd name="T3" fmla="*/ 32 h 32"/>
                  <a:gd name="T4" fmla="*/ 69 w 310"/>
                  <a:gd name="T5" fmla="*/ 32 h 32"/>
                  <a:gd name="T6" fmla="*/ 99 w 310"/>
                  <a:gd name="T7" fmla="*/ 32 h 32"/>
                  <a:gd name="T8" fmla="*/ 128 w 310"/>
                  <a:gd name="T9" fmla="*/ 32 h 32"/>
                  <a:gd name="T10" fmla="*/ 158 w 310"/>
                  <a:gd name="T11" fmla="*/ 32 h 32"/>
                  <a:gd name="T12" fmla="*/ 187 w 310"/>
                  <a:gd name="T13" fmla="*/ 32 h 32"/>
                  <a:gd name="T14" fmla="*/ 217 w 310"/>
                  <a:gd name="T15" fmla="*/ 32 h 32"/>
                  <a:gd name="T16" fmla="*/ 248 w 310"/>
                  <a:gd name="T17" fmla="*/ 32 h 32"/>
                  <a:gd name="T18" fmla="*/ 255 w 310"/>
                  <a:gd name="T19" fmla="*/ 26 h 32"/>
                  <a:gd name="T20" fmla="*/ 263 w 310"/>
                  <a:gd name="T21" fmla="*/ 24 h 32"/>
                  <a:gd name="T22" fmla="*/ 271 w 310"/>
                  <a:gd name="T23" fmla="*/ 18 h 32"/>
                  <a:gd name="T24" fmla="*/ 279 w 310"/>
                  <a:gd name="T25" fmla="*/ 16 h 32"/>
                  <a:gd name="T26" fmla="*/ 286 w 310"/>
                  <a:gd name="T27" fmla="*/ 12 h 32"/>
                  <a:gd name="T28" fmla="*/ 294 w 310"/>
                  <a:gd name="T29" fmla="*/ 8 h 32"/>
                  <a:gd name="T30" fmla="*/ 301 w 310"/>
                  <a:gd name="T31" fmla="*/ 4 h 32"/>
                  <a:gd name="T32" fmla="*/ 310 w 310"/>
                  <a:gd name="T33" fmla="*/ 2 h 32"/>
                  <a:gd name="T34" fmla="*/ 271 w 310"/>
                  <a:gd name="T35" fmla="*/ 0 h 32"/>
                  <a:gd name="T36" fmla="*/ 233 w 310"/>
                  <a:gd name="T37" fmla="*/ 0 h 32"/>
                  <a:gd name="T38" fmla="*/ 193 w 310"/>
                  <a:gd name="T39" fmla="*/ 0 h 32"/>
                  <a:gd name="T40" fmla="*/ 155 w 310"/>
                  <a:gd name="T41" fmla="*/ 0 h 32"/>
                  <a:gd name="T42" fmla="*/ 116 w 310"/>
                  <a:gd name="T43" fmla="*/ 0 h 32"/>
                  <a:gd name="T44" fmla="*/ 78 w 310"/>
                  <a:gd name="T45" fmla="*/ 0 h 32"/>
                  <a:gd name="T46" fmla="*/ 38 w 310"/>
                  <a:gd name="T47" fmla="*/ 0 h 32"/>
                  <a:gd name="T48" fmla="*/ 0 w 310"/>
                  <a:gd name="T49" fmla="*/ 0 h 32"/>
                  <a:gd name="T50" fmla="*/ 6 w 310"/>
                  <a:gd name="T51" fmla="*/ 16 h 32"/>
                  <a:gd name="T52" fmla="*/ 12 w 310"/>
                  <a:gd name="T5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0" h="32">
                    <a:moveTo>
                      <a:pt x="12" y="32"/>
                    </a:moveTo>
                    <a:lnTo>
                      <a:pt x="40" y="32"/>
                    </a:lnTo>
                    <a:lnTo>
                      <a:pt x="69" y="32"/>
                    </a:lnTo>
                    <a:lnTo>
                      <a:pt x="99" y="32"/>
                    </a:lnTo>
                    <a:lnTo>
                      <a:pt x="128" y="32"/>
                    </a:lnTo>
                    <a:lnTo>
                      <a:pt x="158" y="32"/>
                    </a:lnTo>
                    <a:lnTo>
                      <a:pt x="187" y="32"/>
                    </a:lnTo>
                    <a:lnTo>
                      <a:pt x="217" y="32"/>
                    </a:lnTo>
                    <a:lnTo>
                      <a:pt x="248" y="32"/>
                    </a:lnTo>
                    <a:lnTo>
                      <a:pt x="255" y="26"/>
                    </a:lnTo>
                    <a:lnTo>
                      <a:pt x="263" y="24"/>
                    </a:lnTo>
                    <a:lnTo>
                      <a:pt x="271" y="18"/>
                    </a:lnTo>
                    <a:lnTo>
                      <a:pt x="279" y="16"/>
                    </a:lnTo>
                    <a:lnTo>
                      <a:pt x="286" y="12"/>
                    </a:lnTo>
                    <a:lnTo>
                      <a:pt x="294" y="8"/>
                    </a:lnTo>
                    <a:lnTo>
                      <a:pt x="301" y="4"/>
                    </a:lnTo>
                    <a:lnTo>
                      <a:pt x="310" y="2"/>
                    </a:lnTo>
                    <a:lnTo>
                      <a:pt x="271" y="0"/>
                    </a:lnTo>
                    <a:lnTo>
                      <a:pt x="233" y="0"/>
                    </a:lnTo>
                    <a:lnTo>
                      <a:pt x="193" y="0"/>
                    </a:lnTo>
                    <a:lnTo>
                      <a:pt x="155" y="0"/>
                    </a:lnTo>
                    <a:lnTo>
                      <a:pt x="116" y="0"/>
                    </a:lnTo>
                    <a:lnTo>
                      <a:pt x="78" y="0"/>
                    </a:lnTo>
                    <a:lnTo>
                      <a:pt x="38" y="0"/>
                    </a:lnTo>
                    <a:lnTo>
                      <a:pt x="0" y="0"/>
                    </a:lnTo>
                    <a:lnTo>
                      <a:pt x="6" y="16"/>
                    </a:lnTo>
                    <a:lnTo>
                      <a:pt x="12" y="32"/>
                    </a:lnTo>
                    <a:close/>
                  </a:path>
                </a:pathLst>
              </a:custGeom>
              <a:solidFill>
                <a:srgbClr val="BF9C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29" name="Freeform 61"/>
              <p:cNvSpPr>
                <a:spLocks/>
              </p:cNvSpPr>
              <p:nvPr/>
            </p:nvSpPr>
            <p:spPr bwMode="auto">
              <a:xfrm>
                <a:off x="2647" y="1508"/>
                <a:ext cx="227" cy="12"/>
              </a:xfrm>
              <a:custGeom>
                <a:avLst/>
                <a:gdLst>
                  <a:gd name="T0" fmla="*/ 7 w 227"/>
                  <a:gd name="T1" fmla="*/ 24 h 24"/>
                  <a:gd name="T2" fmla="*/ 28 w 227"/>
                  <a:gd name="T3" fmla="*/ 24 h 24"/>
                  <a:gd name="T4" fmla="*/ 50 w 227"/>
                  <a:gd name="T5" fmla="*/ 24 h 24"/>
                  <a:gd name="T6" fmla="*/ 71 w 227"/>
                  <a:gd name="T7" fmla="*/ 24 h 24"/>
                  <a:gd name="T8" fmla="*/ 93 w 227"/>
                  <a:gd name="T9" fmla="*/ 24 h 24"/>
                  <a:gd name="T10" fmla="*/ 114 w 227"/>
                  <a:gd name="T11" fmla="*/ 24 h 24"/>
                  <a:gd name="T12" fmla="*/ 135 w 227"/>
                  <a:gd name="T13" fmla="*/ 24 h 24"/>
                  <a:gd name="T14" fmla="*/ 158 w 227"/>
                  <a:gd name="T15" fmla="*/ 24 h 24"/>
                  <a:gd name="T16" fmla="*/ 180 w 227"/>
                  <a:gd name="T17" fmla="*/ 24 h 24"/>
                  <a:gd name="T18" fmla="*/ 192 w 227"/>
                  <a:gd name="T19" fmla="*/ 18 h 24"/>
                  <a:gd name="T20" fmla="*/ 203 w 227"/>
                  <a:gd name="T21" fmla="*/ 12 h 24"/>
                  <a:gd name="T22" fmla="*/ 214 w 227"/>
                  <a:gd name="T23" fmla="*/ 6 h 24"/>
                  <a:gd name="T24" fmla="*/ 227 w 227"/>
                  <a:gd name="T25" fmla="*/ 2 h 24"/>
                  <a:gd name="T26" fmla="*/ 197 w 227"/>
                  <a:gd name="T27" fmla="*/ 0 h 24"/>
                  <a:gd name="T28" fmla="*/ 169 w 227"/>
                  <a:gd name="T29" fmla="*/ 0 h 24"/>
                  <a:gd name="T30" fmla="*/ 141 w 227"/>
                  <a:gd name="T31" fmla="*/ 0 h 24"/>
                  <a:gd name="T32" fmla="*/ 113 w 227"/>
                  <a:gd name="T33" fmla="*/ 0 h 24"/>
                  <a:gd name="T34" fmla="*/ 83 w 227"/>
                  <a:gd name="T35" fmla="*/ 0 h 24"/>
                  <a:gd name="T36" fmla="*/ 55 w 227"/>
                  <a:gd name="T37" fmla="*/ 0 h 24"/>
                  <a:gd name="T38" fmla="*/ 27 w 227"/>
                  <a:gd name="T39" fmla="*/ 0 h 24"/>
                  <a:gd name="T40" fmla="*/ 0 w 227"/>
                  <a:gd name="T41" fmla="*/ 0 h 24"/>
                  <a:gd name="T42" fmla="*/ 4 w 227"/>
                  <a:gd name="T43" fmla="*/ 12 h 24"/>
                  <a:gd name="T44" fmla="*/ 7 w 227"/>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7" h="24">
                    <a:moveTo>
                      <a:pt x="7" y="24"/>
                    </a:moveTo>
                    <a:lnTo>
                      <a:pt x="28" y="24"/>
                    </a:lnTo>
                    <a:lnTo>
                      <a:pt x="50" y="24"/>
                    </a:lnTo>
                    <a:lnTo>
                      <a:pt x="71" y="24"/>
                    </a:lnTo>
                    <a:lnTo>
                      <a:pt x="93" y="24"/>
                    </a:lnTo>
                    <a:lnTo>
                      <a:pt x="114" y="24"/>
                    </a:lnTo>
                    <a:lnTo>
                      <a:pt x="135" y="24"/>
                    </a:lnTo>
                    <a:lnTo>
                      <a:pt x="158" y="24"/>
                    </a:lnTo>
                    <a:lnTo>
                      <a:pt x="180" y="24"/>
                    </a:lnTo>
                    <a:lnTo>
                      <a:pt x="192" y="18"/>
                    </a:lnTo>
                    <a:lnTo>
                      <a:pt x="203" y="12"/>
                    </a:lnTo>
                    <a:lnTo>
                      <a:pt x="214" y="6"/>
                    </a:lnTo>
                    <a:lnTo>
                      <a:pt x="227" y="2"/>
                    </a:lnTo>
                    <a:lnTo>
                      <a:pt x="197" y="0"/>
                    </a:lnTo>
                    <a:lnTo>
                      <a:pt x="169" y="0"/>
                    </a:lnTo>
                    <a:lnTo>
                      <a:pt x="141" y="0"/>
                    </a:lnTo>
                    <a:lnTo>
                      <a:pt x="113" y="0"/>
                    </a:lnTo>
                    <a:lnTo>
                      <a:pt x="83" y="0"/>
                    </a:lnTo>
                    <a:lnTo>
                      <a:pt x="55" y="0"/>
                    </a:lnTo>
                    <a:lnTo>
                      <a:pt x="27" y="0"/>
                    </a:lnTo>
                    <a:lnTo>
                      <a:pt x="0" y="0"/>
                    </a:lnTo>
                    <a:lnTo>
                      <a:pt x="4" y="12"/>
                    </a:lnTo>
                    <a:lnTo>
                      <a:pt x="7" y="24"/>
                    </a:lnTo>
                    <a:close/>
                  </a:path>
                </a:pathLst>
              </a:custGeom>
              <a:solidFill>
                <a:srgbClr val="BFA3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30" name="Freeform 62"/>
              <p:cNvSpPr>
                <a:spLocks/>
              </p:cNvSpPr>
              <p:nvPr/>
            </p:nvSpPr>
            <p:spPr bwMode="auto">
              <a:xfrm>
                <a:off x="2647" y="1508"/>
                <a:ext cx="141" cy="8"/>
              </a:xfrm>
              <a:custGeom>
                <a:avLst/>
                <a:gdLst>
                  <a:gd name="T0" fmla="*/ 4 w 141"/>
                  <a:gd name="T1" fmla="*/ 14 h 16"/>
                  <a:gd name="T2" fmla="*/ 114 w 141"/>
                  <a:gd name="T3" fmla="*/ 16 h 16"/>
                  <a:gd name="T4" fmla="*/ 141 w 141"/>
                  <a:gd name="T5" fmla="*/ 0 h 16"/>
                  <a:gd name="T6" fmla="*/ 0 w 141"/>
                  <a:gd name="T7" fmla="*/ 0 h 16"/>
                  <a:gd name="T8" fmla="*/ 4 w 141"/>
                  <a:gd name="T9" fmla="*/ 14 h 16"/>
                </a:gdLst>
                <a:ahLst/>
                <a:cxnLst>
                  <a:cxn ang="0">
                    <a:pos x="T0" y="T1"/>
                  </a:cxn>
                  <a:cxn ang="0">
                    <a:pos x="T2" y="T3"/>
                  </a:cxn>
                  <a:cxn ang="0">
                    <a:pos x="T4" y="T5"/>
                  </a:cxn>
                  <a:cxn ang="0">
                    <a:pos x="T6" y="T7"/>
                  </a:cxn>
                  <a:cxn ang="0">
                    <a:pos x="T8" y="T9"/>
                  </a:cxn>
                </a:cxnLst>
                <a:rect l="0" t="0" r="r" b="b"/>
                <a:pathLst>
                  <a:path w="141" h="16">
                    <a:moveTo>
                      <a:pt x="4" y="14"/>
                    </a:moveTo>
                    <a:lnTo>
                      <a:pt x="114" y="16"/>
                    </a:lnTo>
                    <a:lnTo>
                      <a:pt x="141" y="0"/>
                    </a:lnTo>
                    <a:lnTo>
                      <a:pt x="0" y="0"/>
                    </a:lnTo>
                    <a:lnTo>
                      <a:pt x="4" y="14"/>
                    </a:lnTo>
                    <a:close/>
                  </a:path>
                </a:pathLst>
              </a:custGeom>
              <a:solidFill>
                <a:srgbClr val="BFAB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31" name="Freeform 63"/>
              <p:cNvSpPr>
                <a:spLocks/>
              </p:cNvSpPr>
              <p:nvPr/>
            </p:nvSpPr>
            <p:spPr bwMode="auto">
              <a:xfrm>
                <a:off x="1471" y="2460"/>
                <a:ext cx="1617" cy="1219"/>
              </a:xfrm>
              <a:custGeom>
                <a:avLst/>
                <a:gdLst>
                  <a:gd name="T0" fmla="*/ 662 w 1617"/>
                  <a:gd name="T1" fmla="*/ 6 h 2438"/>
                  <a:gd name="T2" fmla="*/ 1617 w 1617"/>
                  <a:gd name="T3" fmla="*/ 0 h 2438"/>
                  <a:gd name="T4" fmla="*/ 1409 w 1617"/>
                  <a:gd name="T5" fmla="*/ 2438 h 2438"/>
                  <a:gd name="T6" fmla="*/ 0 w 1617"/>
                  <a:gd name="T7" fmla="*/ 2438 h 2438"/>
                  <a:gd name="T8" fmla="*/ 662 w 1617"/>
                  <a:gd name="T9" fmla="*/ 6 h 2438"/>
                </a:gdLst>
                <a:ahLst/>
                <a:cxnLst>
                  <a:cxn ang="0">
                    <a:pos x="T0" y="T1"/>
                  </a:cxn>
                  <a:cxn ang="0">
                    <a:pos x="T2" y="T3"/>
                  </a:cxn>
                  <a:cxn ang="0">
                    <a:pos x="T4" y="T5"/>
                  </a:cxn>
                  <a:cxn ang="0">
                    <a:pos x="T6" y="T7"/>
                  </a:cxn>
                  <a:cxn ang="0">
                    <a:pos x="T8" y="T9"/>
                  </a:cxn>
                </a:cxnLst>
                <a:rect l="0" t="0" r="r" b="b"/>
                <a:pathLst>
                  <a:path w="1617" h="2438">
                    <a:moveTo>
                      <a:pt x="662" y="6"/>
                    </a:moveTo>
                    <a:lnTo>
                      <a:pt x="1617" y="0"/>
                    </a:lnTo>
                    <a:lnTo>
                      <a:pt x="1409" y="2438"/>
                    </a:lnTo>
                    <a:lnTo>
                      <a:pt x="0" y="2438"/>
                    </a:lnTo>
                    <a:lnTo>
                      <a:pt x="662" y="6"/>
                    </a:lnTo>
                    <a:close/>
                  </a:path>
                </a:pathLst>
              </a:custGeom>
              <a:solidFill>
                <a:srgbClr val="BF3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32" name="Freeform 64"/>
              <p:cNvSpPr>
                <a:spLocks/>
              </p:cNvSpPr>
              <p:nvPr/>
            </p:nvSpPr>
            <p:spPr bwMode="auto">
              <a:xfrm>
                <a:off x="1652" y="2504"/>
                <a:ext cx="1254" cy="947"/>
              </a:xfrm>
              <a:custGeom>
                <a:avLst/>
                <a:gdLst>
                  <a:gd name="T0" fmla="*/ 515 w 1254"/>
                  <a:gd name="T1" fmla="*/ 5 h 1893"/>
                  <a:gd name="T2" fmla="*/ 1254 w 1254"/>
                  <a:gd name="T3" fmla="*/ 0 h 1893"/>
                  <a:gd name="T4" fmla="*/ 1094 w 1254"/>
                  <a:gd name="T5" fmla="*/ 1893 h 1893"/>
                  <a:gd name="T6" fmla="*/ 0 w 1254"/>
                  <a:gd name="T7" fmla="*/ 1893 h 1893"/>
                  <a:gd name="T8" fmla="*/ 515 w 1254"/>
                  <a:gd name="T9" fmla="*/ 5 h 1893"/>
                </a:gdLst>
                <a:ahLst/>
                <a:cxnLst>
                  <a:cxn ang="0">
                    <a:pos x="T0" y="T1"/>
                  </a:cxn>
                  <a:cxn ang="0">
                    <a:pos x="T2" y="T3"/>
                  </a:cxn>
                  <a:cxn ang="0">
                    <a:pos x="T4" y="T5"/>
                  </a:cxn>
                  <a:cxn ang="0">
                    <a:pos x="T6" y="T7"/>
                  </a:cxn>
                  <a:cxn ang="0">
                    <a:pos x="T8" y="T9"/>
                  </a:cxn>
                </a:cxnLst>
                <a:rect l="0" t="0" r="r" b="b"/>
                <a:pathLst>
                  <a:path w="1254" h="1893">
                    <a:moveTo>
                      <a:pt x="515" y="5"/>
                    </a:moveTo>
                    <a:lnTo>
                      <a:pt x="1254" y="0"/>
                    </a:lnTo>
                    <a:lnTo>
                      <a:pt x="1094" y="1893"/>
                    </a:lnTo>
                    <a:lnTo>
                      <a:pt x="0" y="1893"/>
                    </a:lnTo>
                    <a:lnTo>
                      <a:pt x="515" y="5"/>
                    </a:lnTo>
                    <a:close/>
                  </a:path>
                </a:pathLst>
              </a:custGeom>
              <a:solidFill>
                <a:srgbClr val="A147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33" name="Freeform 65"/>
              <p:cNvSpPr>
                <a:spLocks/>
              </p:cNvSpPr>
              <p:nvPr/>
            </p:nvSpPr>
            <p:spPr bwMode="auto">
              <a:xfrm>
                <a:off x="1692" y="2507"/>
                <a:ext cx="1151" cy="866"/>
              </a:xfrm>
              <a:custGeom>
                <a:avLst/>
                <a:gdLst>
                  <a:gd name="T0" fmla="*/ 471 w 1151"/>
                  <a:gd name="T1" fmla="*/ 2 h 1733"/>
                  <a:gd name="T2" fmla="*/ 556 w 1151"/>
                  <a:gd name="T3" fmla="*/ 0 h 1733"/>
                  <a:gd name="T4" fmla="*/ 640 w 1151"/>
                  <a:gd name="T5" fmla="*/ 0 h 1733"/>
                  <a:gd name="T6" fmla="*/ 724 w 1151"/>
                  <a:gd name="T7" fmla="*/ 0 h 1733"/>
                  <a:gd name="T8" fmla="*/ 810 w 1151"/>
                  <a:gd name="T9" fmla="*/ 0 h 1733"/>
                  <a:gd name="T10" fmla="*/ 895 w 1151"/>
                  <a:gd name="T11" fmla="*/ 0 h 1733"/>
                  <a:gd name="T12" fmla="*/ 981 w 1151"/>
                  <a:gd name="T13" fmla="*/ 0 h 1733"/>
                  <a:gd name="T14" fmla="*/ 1065 w 1151"/>
                  <a:gd name="T15" fmla="*/ 0 h 1733"/>
                  <a:gd name="T16" fmla="*/ 1151 w 1151"/>
                  <a:gd name="T17" fmla="*/ 0 h 1733"/>
                  <a:gd name="T18" fmla="*/ 1131 w 1151"/>
                  <a:gd name="T19" fmla="*/ 216 h 1733"/>
                  <a:gd name="T20" fmla="*/ 1113 w 1151"/>
                  <a:gd name="T21" fmla="*/ 432 h 1733"/>
                  <a:gd name="T22" fmla="*/ 1093 w 1151"/>
                  <a:gd name="T23" fmla="*/ 648 h 1733"/>
                  <a:gd name="T24" fmla="*/ 1076 w 1151"/>
                  <a:gd name="T25" fmla="*/ 866 h 1733"/>
                  <a:gd name="T26" fmla="*/ 1057 w 1151"/>
                  <a:gd name="T27" fmla="*/ 1081 h 1733"/>
                  <a:gd name="T28" fmla="*/ 1038 w 1151"/>
                  <a:gd name="T29" fmla="*/ 1297 h 1733"/>
                  <a:gd name="T30" fmla="*/ 1020 w 1151"/>
                  <a:gd name="T31" fmla="*/ 1515 h 1733"/>
                  <a:gd name="T32" fmla="*/ 1002 w 1151"/>
                  <a:gd name="T33" fmla="*/ 1733 h 1733"/>
                  <a:gd name="T34" fmla="*/ 875 w 1151"/>
                  <a:gd name="T35" fmla="*/ 1733 h 1733"/>
                  <a:gd name="T36" fmla="*/ 750 w 1151"/>
                  <a:gd name="T37" fmla="*/ 1733 h 1733"/>
                  <a:gd name="T38" fmla="*/ 624 w 1151"/>
                  <a:gd name="T39" fmla="*/ 1733 h 1733"/>
                  <a:gd name="T40" fmla="*/ 499 w 1151"/>
                  <a:gd name="T41" fmla="*/ 1733 h 1733"/>
                  <a:gd name="T42" fmla="*/ 374 w 1151"/>
                  <a:gd name="T43" fmla="*/ 1733 h 1733"/>
                  <a:gd name="T44" fmla="*/ 249 w 1151"/>
                  <a:gd name="T45" fmla="*/ 1733 h 1733"/>
                  <a:gd name="T46" fmla="*/ 123 w 1151"/>
                  <a:gd name="T47" fmla="*/ 1733 h 1733"/>
                  <a:gd name="T48" fmla="*/ 0 w 1151"/>
                  <a:gd name="T49" fmla="*/ 1733 h 1733"/>
                  <a:gd name="T50" fmla="*/ 57 w 1151"/>
                  <a:gd name="T51" fmla="*/ 1515 h 1733"/>
                  <a:gd name="T52" fmla="*/ 116 w 1151"/>
                  <a:gd name="T53" fmla="*/ 1299 h 1733"/>
                  <a:gd name="T54" fmla="*/ 175 w 1151"/>
                  <a:gd name="T55" fmla="*/ 1081 h 1733"/>
                  <a:gd name="T56" fmla="*/ 235 w 1151"/>
                  <a:gd name="T57" fmla="*/ 866 h 1733"/>
                  <a:gd name="T58" fmla="*/ 294 w 1151"/>
                  <a:gd name="T59" fmla="*/ 650 h 1733"/>
                  <a:gd name="T60" fmla="*/ 353 w 1151"/>
                  <a:gd name="T61" fmla="*/ 434 h 1733"/>
                  <a:gd name="T62" fmla="*/ 412 w 1151"/>
                  <a:gd name="T63" fmla="*/ 218 h 1733"/>
                  <a:gd name="T64" fmla="*/ 471 w 1151"/>
                  <a:gd name="T65" fmla="*/ 2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1" h="1733">
                    <a:moveTo>
                      <a:pt x="471" y="2"/>
                    </a:moveTo>
                    <a:lnTo>
                      <a:pt x="556" y="0"/>
                    </a:lnTo>
                    <a:lnTo>
                      <a:pt x="640" y="0"/>
                    </a:lnTo>
                    <a:lnTo>
                      <a:pt x="724" y="0"/>
                    </a:lnTo>
                    <a:lnTo>
                      <a:pt x="810" y="0"/>
                    </a:lnTo>
                    <a:lnTo>
                      <a:pt x="895" y="0"/>
                    </a:lnTo>
                    <a:lnTo>
                      <a:pt x="981" y="0"/>
                    </a:lnTo>
                    <a:lnTo>
                      <a:pt x="1065" y="0"/>
                    </a:lnTo>
                    <a:lnTo>
                      <a:pt x="1151" y="0"/>
                    </a:lnTo>
                    <a:lnTo>
                      <a:pt x="1131" y="216"/>
                    </a:lnTo>
                    <a:lnTo>
                      <a:pt x="1113" y="432"/>
                    </a:lnTo>
                    <a:lnTo>
                      <a:pt x="1093" y="648"/>
                    </a:lnTo>
                    <a:lnTo>
                      <a:pt x="1076" y="866"/>
                    </a:lnTo>
                    <a:lnTo>
                      <a:pt x="1057" y="1081"/>
                    </a:lnTo>
                    <a:lnTo>
                      <a:pt x="1038" y="1297"/>
                    </a:lnTo>
                    <a:lnTo>
                      <a:pt x="1020" y="1515"/>
                    </a:lnTo>
                    <a:lnTo>
                      <a:pt x="1002" y="1733"/>
                    </a:lnTo>
                    <a:lnTo>
                      <a:pt x="875" y="1733"/>
                    </a:lnTo>
                    <a:lnTo>
                      <a:pt x="750" y="1733"/>
                    </a:lnTo>
                    <a:lnTo>
                      <a:pt x="624" y="1733"/>
                    </a:lnTo>
                    <a:lnTo>
                      <a:pt x="499" y="1733"/>
                    </a:lnTo>
                    <a:lnTo>
                      <a:pt x="374" y="1733"/>
                    </a:lnTo>
                    <a:lnTo>
                      <a:pt x="249" y="1733"/>
                    </a:lnTo>
                    <a:lnTo>
                      <a:pt x="123" y="1733"/>
                    </a:lnTo>
                    <a:lnTo>
                      <a:pt x="0" y="1733"/>
                    </a:lnTo>
                    <a:lnTo>
                      <a:pt x="57" y="1515"/>
                    </a:lnTo>
                    <a:lnTo>
                      <a:pt x="116" y="1299"/>
                    </a:lnTo>
                    <a:lnTo>
                      <a:pt x="175" y="1081"/>
                    </a:lnTo>
                    <a:lnTo>
                      <a:pt x="235" y="866"/>
                    </a:lnTo>
                    <a:lnTo>
                      <a:pt x="294" y="650"/>
                    </a:lnTo>
                    <a:lnTo>
                      <a:pt x="353" y="434"/>
                    </a:lnTo>
                    <a:lnTo>
                      <a:pt x="412" y="218"/>
                    </a:lnTo>
                    <a:lnTo>
                      <a:pt x="471" y="2"/>
                    </a:lnTo>
                    <a:close/>
                  </a:path>
                </a:pathLst>
              </a:custGeom>
              <a:solidFill>
                <a:srgbClr val="9E4A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34" name="Freeform 66"/>
              <p:cNvSpPr>
                <a:spLocks/>
              </p:cNvSpPr>
              <p:nvPr/>
            </p:nvSpPr>
            <p:spPr bwMode="auto">
              <a:xfrm>
                <a:off x="1731" y="2508"/>
                <a:ext cx="1046" cy="786"/>
              </a:xfrm>
              <a:custGeom>
                <a:avLst/>
                <a:gdLst>
                  <a:gd name="T0" fmla="*/ 428 w 1046"/>
                  <a:gd name="T1" fmla="*/ 4 h 1573"/>
                  <a:gd name="T2" fmla="*/ 504 w 1046"/>
                  <a:gd name="T3" fmla="*/ 2 h 1573"/>
                  <a:gd name="T4" fmla="*/ 581 w 1046"/>
                  <a:gd name="T5" fmla="*/ 2 h 1573"/>
                  <a:gd name="T6" fmla="*/ 659 w 1046"/>
                  <a:gd name="T7" fmla="*/ 2 h 1573"/>
                  <a:gd name="T8" fmla="*/ 736 w 1046"/>
                  <a:gd name="T9" fmla="*/ 2 h 1573"/>
                  <a:gd name="T10" fmla="*/ 814 w 1046"/>
                  <a:gd name="T11" fmla="*/ 0 h 1573"/>
                  <a:gd name="T12" fmla="*/ 891 w 1046"/>
                  <a:gd name="T13" fmla="*/ 0 h 1573"/>
                  <a:gd name="T14" fmla="*/ 968 w 1046"/>
                  <a:gd name="T15" fmla="*/ 0 h 1573"/>
                  <a:gd name="T16" fmla="*/ 1046 w 1046"/>
                  <a:gd name="T17" fmla="*/ 0 h 1573"/>
                  <a:gd name="T18" fmla="*/ 1029 w 1046"/>
                  <a:gd name="T19" fmla="*/ 195 h 1573"/>
                  <a:gd name="T20" fmla="*/ 1012 w 1046"/>
                  <a:gd name="T21" fmla="*/ 393 h 1573"/>
                  <a:gd name="T22" fmla="*/ 995 w 1046"/>
                  <a:gd name="T23" fmla="*/ 588 h 1573"/>
                  <a:gd name="T24" fmla="*/ 978 w 1046"/>
                  <a:gd name="T25" fmla="*/ 786 h 1573"/>
                  <a:gd name="T26" fmla="*/ 961 w 1046"/>
                  <a:gd name="T27" fmla="*/ 982 h 1573"/>
                  <a:gd name="T28" fmla="*/ 944 w 1046"/>
                  <a:gd name="T29" fmla="*/ 1179 h 1573"/>
                  <a:gd name="T30" fmla="*/ 928 w 1046"/>
                  <a:gd name="T31" fmla="*/ 1375 h 1573"/>
                  <a:gd name="T32" fmla="*/ 911 w 1046"/>
                  <a:gd name="T33" fmla="*/ 1573 h 1573"/>
                  <a:gd name="T34" fmla="*/ 797 w 1046"/>
                  <a:gd name="T35" fmla="*/ 1573 h 1573"/>
                  <a:gd name="T36" fmla="*/ 683 w 1046"/>
                  <a:gd name="T37" fmla="*/ 1573 h 1573"/>
                  <a:gd name="T38" fmla="*/ 569 w 1046"/>
                  <a:gd name="T39" fmla="*/ 1573 h 1573"/>
                  <a:gd name="T40" fmla="*/ 455 w 1046"/>
                  <a:gd name="T41" fmla="*/ 1573 h 1573"/>
                  <a:gd name="T42" fmla="*/ 341 w 1046"/>
                  <a:gd name="T43" fmla="*/ 1573 h 1573"/>
                  <a:gd name="T44" fmla="*/ 227 w 1046"/>
                  <a:gd name="T45" fmla="*/ 1573 h 1573"/>
                  <a:gd name="T46" fmla="*/ 113 w 1046"/>
                  <a:gd name="T47" fmla="*/ 1573 h 1573"/>
                  <a:gd name="T48" fmla="*/ 0 w 1046"/>
                  <a:gd name="T49" fmla="*/ 1573 h 1573"/>
                  <a:gd name="T50" fmla="*/ 53 w 1046"/>
                  <a:gd name="T51" fmla="*/ 1377 h 1573"/>
                  <a:gd name="T52" fmla="*/ 107 w 1046"/>
                  <a:gd name="T53" fmla="*/ 1181 h 1573"/>
                  <a:gd name="T54" fmla="*/ 160 w 1046"/>
                  <a:gd name="T55" fmla="*/ 984 h 1573"/>
                  <a:gd name="T56" fmla="*/ 214 w 1046"/>
                  <a:gd name="T57" fmla="*/ 788 h 1573"/>
                  <a:gd name="T58" fmla="*/ 267 w 1046"/>
                  <a:gd name="T59" fmla="*/ 591 h 1573"/>
                  <a:gd name="T60" fmla="*/ 321 w 1046"/>
                  <a:gd name="T61" fmla="*/ 395 h 1573"/>
                  <a:gd name="T62" fmla="*/ 374 w 1046"/>
                  <a:gd name="T63" fmla="*/ 199 h 1573"/>
                  <a:gd name="T64" fmla="*/ 428 w 1046"/>
                  <a:gd name="T65" fmla="*/ 4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6" h="1573">
                    <a:moveTo>
                      <a:pt x="428" y="4"/>
                    </a:moveTo>
                    <a:lnTo>
                      <a:pt x="504" y="2"/>
                    </a:lnTo>
                    <a:lnTo>
                      <a:pt x="581" y="2"/>
                    </a:lnTo>
                    <a:lnTo>
                      <a:pt x="659" y="2"/>
                    </a:lnTo>
                    <a:lnTo>
                      <a:pt x="736" y="2"/>
                    </a:lnTo>
                    <a:lnTo>
                      <a:pt x="814" y="0"/>
                    </a:lnTo>
                    <a:lnTo>
                      <a:pt x="891" y="0"/>
                    </a:lnTo>
                    <a:lnTo>
                      <a:pt x="968" y="0"/>
                    </a:lnTo>
                    <a:lnTo>
                      <a:pt x="1046" y="0"/>
                    </a:lnTo>
                    <a:lnTo>
                      <a:pt x="1029" y="195"/>
                    </a:lnTo>
                    <a:lnTo>
                      <a:pt x="1012" y="393"/>
                    </a:lnTo>
                    <a:lnTo>
                      <a:pt x="995" y="588"/>
                    </a:lnTo>
                    <a:lnTo>
                      <a:pt x="978" y="786"/>
                    </a:lnTo>
                    <a:lnTo>
                      <a:pt x="961" y="982"/>
                    </a:lnTo>
                    <a:lnTo>
                      <a:pt x="944" y="1179"/>
                    </a:lnTo>
                    <a:lnTo>
                      <a:pt x="928" y="1375"/>
                    </a:lnTo>
                    <a:lnTo>
                      <a:pt x="911" y="1573"/>
                    </a:lnTo>
                    <a:lnTo>
                      <a:pt x="797" y="1573"/>
                    </a:lnTo>
                    <a:lnTo>
                      <a:pt x="683" y="1573"/>
                    </a:lnTo>
                    <a:lnTo>
                      <a:pt x="569" y="1573"/>
                    </a:lnTo>
                    <a:lnTo>
                      <a:pt x="455" y="1573"/>
                    </a:lnTo>
                    <a:lnTo>
                      <a:pt x="341" y="1573"/>
                    </a:lnTo>
                    <a:lnTo>
                      <a:pt x="227" y="1573"/>
                    </a:lnTo>
                    <a:lnTo>
                      <a:pt x="113" y="1573"/>
                    </a:lnTo>
                    <a:lnTo>
                      <a:pt x="0" y="1573"/>
                    </a:lnTo>
                    <a:lnTo>
                      <a:pt x="53" y="1377"/>
                    </a:lnTo>
                    <a:lnTo>
                      <a:pt x="107" y="1181"/>
                    </a:lnTo>
                    <a:lnTo>
                      <a:pt x="160" y="984"/>
                    </a:lnTo>
                    <a:lnTo>
                      <a:pt x="214" y="788"/>
                    </a:lnTo>
                    <a:lnTo>
                      <a:pt x="267" y="591"/>
                    </a:lnTo>
                    <a:lnTo>
                      <a:pt x="321" y="395"/>
                    </a:lnTo>
                    <a:lnTo>
                      <a:pt x="374" y="199"/>
                    </a:lnTo>
                    <a:lnTo>
                      <a:pt x="428" y="4"/>
                    </a:lnTo>
                    <a:close/>
                  </a:path>
                </a:pathLst>
              </a:custGeom>
              <a:solidFill>
                <a:srgbClr val="9E52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35" name="Freeform 67"/>
              <p:cNvSpPr>
                <a:spLocks/>
              </p:cNvSpPr>
              <p:nvPr/>
            </p:nvSpPr>
            <p:spPr bwMode="auto">
              <a:xfrm>
                <a:off x="1772" y="2510"/>
                <a:ext cx="939" cy="706"/>
              </a:xfrm>
              <a:custGeom>
                <a:avLst/>
                <a:gdLst>
                  <a:gd name="T0" fmla="*/ 385 w 939"/>
                  <a:gd name="T1" fmla="*/ 2 h 1414"/>
                  <a:gd name="T2" fmla="*/ 453 w 939"/>
                  <a:gd name="T3" fmla="*/ 0 h 1414"/>
                  <a:gd name="T4" fmla="*/ 523 w 939"/>
                  <a:gd name="T5" fmla="*/ 0 h 1414"/>
                  <a:gd name="T6" fmla="*/ 591 w 939"/>
                  <a:gd name="T7" fmla="*/ 0 h 1414"/>
                  <a:gd name="T8" fmla="*/ 661 w 939"/>
                  <a:gd name="T9" fmla="*/ 0 h 1414"/>
                  <a:gd name="T10" fmla="*/ 730 w 939"/>
                  <a:gd name="T11" fmla="*/ 0 h 1414"/>
                  <a:gd name="T12" fmla="*/ 799 w 939"/>
                  <a:gd name="T13" fmla="*/ 0 h 1414"/>
                  <a:gd name="T14" fmla="*/ 868 w 939"/>
                  <a:gd name="T15" fmla="*/ 0 h 1414"/>
                  <a:gd name="T16" fmla="*/ 939 w 939"/>
                  <a:gd name="T17" fmla="*/ 0 h 1414"/>
                  <a:gd name="T18" fmla="*/ 922 w 939"/>
                  <a:gd name="T19" fmla="*/ 175 h 1414"/>
                  <a:gd name="T20" fmla="*/ 908 w 939"/>
                  <a:gd name="T21" fmla="*/ 352 h 1414"/>
                  <a:gd name="T22" fmla="*/ 891 w 939"/>
                  <a:gd name="T23" fmla="*/ 529 h 1414"/>
                  <a:gd name="T24" fmla="*/ 877 w 939"/>
                  <a:gd name="T25" fmla="*/ 706 h 1414"/>
                  <a:gd name="T26" fmla="*/ 861 w 939"/>
                  <a:gd name="T27" fmla="*/ 881 h 1414"/>
                  <a:gd name="T28" fmla="*/ 847 w 939"/>
                  <a:gd name="T29" fmla="*/ 1060 h 1414"/>
                  <a:gd name="T30" fmla="*/ 832 w 939"/>
                  <a:gd name="T31" fmla="*/ 1235 h 1414"/>
                  <a:gd name="T32" fmla="*/ 818 w 939"/>
                  <a:gd name="T33" fmla="*/ 1414 h 1414"/>
                  <a:gd name="T34" fmla="*/ 715 w 939"/>
                  <a:gd name="T35" fmla="*/ 1414 h 1414"/>
                  <a:gd name="T36" fmla="*/ 612 w 939"/>
                  <a:gd name="T37" fmla="*/ 1414 h 1414"/>
                  <a:gd name="T38" fmla="*/ 509 w 939"/>
                  <a:gd name="T39" fmla="*/ 1414 h 1414"/>
                  <a:gd name="T40" fmla="*/ 408 w 939"/>
                  <a:gd name="T41" fmla="*/ 1414 h 1414"/>
                  <a:gd name="T42" fmla="*/ 305 w 939"/>
                  <a:gd name="T43" fmla="*/ 1414 h 1414"/>
                  <a:gd name="T44" fmla="*/ 204 w 939"/>
                  <a:gd name="T45" fmla="*/ 1414 h 1414"/>
                  <a:gd name="T46" fmla="*/ 101 w 939"/>
                  <a:gd name="T47" fmla="*/ 1414 h 1414"/>
                  <a:gd name="T48" fmla="*/ 0 w 939"/>
                  <a:gd name="T49" fmla="*/ 1414 h 1414"/>
                  <a:gd name="T50" fmla="*/ 46 w 939"/>
                  <a:gd name="T51" fmla="*/ 1237 h 1414"/>
                  <a:gd name="T52" fmla="*/ 95 w 939"/>
                  <a:gd name="T53" fmla="*/ 1060 h 1414"/>
                  <a:gd name="T54" fmla="*/ 142 w 939"/>
                  <a:gd name="T55" fmla="*/ 883 h 1414"/>
                  <a:gd name="T56" fmla="*/ 191 w 939"/>
                  <a:gd name="T57" fmla="*/ 708 h 1414"/>
                  <a:gd name="T58" fmla="*/ 239 w 939"/>
                  <a:gd name="T59" fmla="*/ 531 h 1414"/>
                  <a:gd name="T60" fmla="*/ 288 w 939"/>
                  <a:gd name="T61" fmla="*/ 354 h 1414"/>
                  <a:gd name="T62" fmla="*/ 336 w 939"/>
                  <a:gd name="T63" fmla="*/ 177 h 1414"/>
                  <a:gd name="T64" fmla="*/ 385 w 939"/>
                  <a:gd name="T65" fmla="*/ 2 h 1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39" h="1414">
                    <a:moveTo>
                      <a:pt x="385" y="2"/>
                    </a:moveTo>
                    <a:lnTo>
                      <a:pt x="453" y="0"/>
                    </a:lnTo>
                    <a:lnTo>
                      <a:pt x="523" y="0"/>
                    </a:lnTo>
                    <a:lnTo>
                      <a:pt x="591" y="0"/>
                    </a:lnTo>
                    <a:lnTo>
                      <a:pt x="661" y="0"/>
                    </a:lnTo>
                    <a:lnTo>
                      <a:pt x="730" y="0"/>
                    </a:lnTo>
                    <a:lnTo>
                      <a:pt x="799" y="0"/>
                    </a:lnTo>
                    <a:lnTo>
                      <a:pt x="868" y="0"/>
                    </a:lnTo>
                    <a:lnTo>
                      <a:pt x="939" y="0"/>
                    </a:lnTo>
                    <a:lnTo>
                      <a:pt x="922" y="175"/>
                    </a:lnTo>
                    <a:lnTo>
                      <a:pt x="908" y="352"/>
                    </a:lnTo>
                    <a:lnTo>
                      <a:pt x="891" y="529"/>
                    </a:lnTo>
                    <a:lnTo>
                      <a:pt x="877" y="706"/>
                    </a:lnTo>
                    <a:lnTo>
                      <a:pt x="861" y="881"/>
                    </a:lnTo>
                    <a:lnTo>
                      <a:pt x="847" y="1060"/>
                    </a:lnTo>
                    <a:lnTo>
                      <a:pt x="832" y="1235"/>
                    </a:lnTo>
                    <a:lnTo>
                      <a:pt x="818" y="1414"/>
                    </a:lnTo>
                    <a:lnTo>
                      <a:pt x="715" y="1414"/>
                    </a:lnTo>
                    <a:lnTo>
                      <a:pt x="612" y="1414"/>
                    </a:lnTo>
                    <a:lnTo>
                      <a:pt x="509" y="1414"/>
                    </a:lnTo>
                    <a:lnTo>
                      <a:pt x="408" y="1414"/>
                    </a:lnTo>
                    <a:lnTo>
                      <a:pt x="305" y="1414"/>
                    </a:lnTo>
                    <a:lnTo>
                      <a:pt x="204" y="1414"/>
                    </a:lnTo>
                    <a:lnTo>
                      <a:pt x="101" y="1414"/>
                    </a:lnTo>
                    <a:lnTo>
                      <a:pt x="0" y="1414"/>
                    </a:lnTo>
                    <a:lnTo>
                      <a:pt x="46" y="1237"/>
                    </a:lnTo>
                    <a:lnTo>
                      <a:pt x="95" y="1060"/>
                    </a:lnTo>
                    <a:lnTo>
                      <a:pt x="142" y="883"/>
                    </a:lnTo>
                    <a:lnTo>
                      <a:pt x="191" y="708"/>
                    </a:lnTo>
                    <a:lnTo>
                      <a:pt x="239" y="531"/>
                    </a:lnTo>
                    <a:lnTo>
                      <a:pt x="288" y="354"/>
                    </a:lnTo>
                    <a:lnTo>
                      <a:pt x="336" y="177"/>
                    </a:lnTo>
                    <a:lnTo>
                      <a:pt x="385" y="2"/>
                    </a:lnTo>
                    <a:close/>
                  </a:path>
                </a:pathLst>
              </a:custGeom>
              <a:solidFill>
                <a:srgbClr val="9C570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36" name="Freeform 68"/>
              <p:cNvSpPr>
                <a:spLocks/>
              </p:cNvSpPr>
              <p:nvPr/>
            </p:nvSpPr>
            <p:spPr bwMode="auto">
              <a:xfrm>
                <a:off x="1811" y="2511"/>
                <a:ext cx="836" cy="628"/>
              </a:xfrm>
              <a:custGeom>
                <a:avLst/>
                <a:gdLst>
                  <a:gd name="T0" fmla="*/ 342 w 836"/>
                  <a:gd name="T1" fmla="*/ 2 h 1256"/>
                  <a:gd name="T2" fmla="*/ 403 w 836"/>
                  <a:gd name="T3" fmla="*/ 0 h 1256"/>
                  <a:gd name="T4" fmla="*/ 465 w 836"/>
                  <a:gd name="T5" fmla="*/ 0 h 1256"/>
                  <a:gd name="T6" fmla="*/ 527 w 836"/>
                  <a:gd name="T7" fmla="*/ 0 h 1256"/>
                  <a:gd name="T8" fmla="*/ 589 w 836"/>
                  <a:gd name="T9" fmla="*/ 0 h 1256"/>
                  <a:gd name="T10" fmla="*/ 649 w 836"/>
                  <a:gd name="T11" fmla="*/ 0 h 1256"/>
                  <a:gd name="T12" fmla="*/ 712 w 836"/>
                  <a:gd name="T13" fmla="*/ 0 h 1256"/>
                  <a:gd name="T14" fmla="*/ 773 w 836"/>
                  <a:gd name="T15" fmla="*/ 0 h 1256"/>
                  <a:gd name="T16" fmla="*/ 836 w 836"/>
                  <a:gd name="T17" fmla="*/ 0 h 1256"/>
                  <a:gd name="T18" fmla="*/ 822 w 836"/>
                  <a:gd name="T19" fmla="*/ 156 h 1256"/>
                  <a:gd name="T20" fmla="*/ 808 w 836"/>
                  <a:gd name="T21" fmla="*/ 313 h 1256"/>
                  <a:gd name="T22" fmla="*/ 794 w 836"/>
                  <a:gd name="T23" fmla="*/ 471 h 1256"/>
                  <a:gd name="T24" fmla="*/ 781 w 836"/>
                  <a:gd name="T25" fmla="*/ 628 h 1256"/>
                  <a:gd name="T26" fmla="*/ 767 w 836"/>
                  <a:gd name="T27" fmla="*/ 784 h 1256"/>
                  <a:gd name="T28" fmla="*/ 753 w 836"/>
                  <a:gd name="T29" fmla="*/ 941 h 1256"/>
                  <a:gd name="T30" fmla="*/ 741 w 836"/>
                  <a:gd name="T31" fmla="*/ 1099 h 1256"/>
                  <a:gd name="T32" fmla="*/ 728 w 836"/>
                  <a:gd name="T33" fmla="*/ 1256 h 1256"/>
                  <a:gd name="T34" fmla="*/ 636 w 836"/>
                  <a:gd name="T35" fmla="*/ 1256 h 1256"/>
                  <a:gd name="T36" fmla="*/ 545 w 836"/>
                  <a:gd name="T37" fmla="*/ 1256 h 1256"/>
                  <a:gd name="T38" fmla="*/ 453 w 836"/>
                  <a:gd name="T39" fmla="*/ 1256 h 1256"/>
                  <a:gd name="T40" fmla="*/ 363 w 836"/>
                  <a:gd name="T41" fmla="*/ 1256 h 1256"/>
                  <a:gd name="T42" fmla="*/ 272 w 836"/>
                  <a:gd name="T43" fmla="*/ 1256 h 1256"/>
                  <a:gd name="T44" fmla="*/ 182 w 836"/>
                  <a:gd name="T45" fmla="*/ 1256 h 1256"/>
                  <a:gd name="T46" fmla="*/ 90 w 836"/>
                  <a:gd name="T47" fmla="*/ 1256 h 1256"/>
                  <a:gd name="T48" fmla="*/ 0 w 836"/>
                  <a:gd name="T49" fmla="*/ 1256 h 1256"/>
                  <a:gd name="T50" fmla="*/ 42 w 836"/>
                  <a:gd name="T51" fmla="*/ 1099 h 1256"/>
                  <a:gd name="T52" fmla="*/ 85 w 836"/>
                  <a:gd name="T53" fmla="*/ 943 h 1256"/>
                  <a:gd name="T54" fmla="*/ 127 w 836"/>
                  <a:gd name="T55" fmla="*/ 786 h 1256"/>
                  <a:gd name="T56" fmla="*/ 170 w 836"/>
                  <a:gd name="T57" fmla="*/ 630 h 1256"/>
                  <a:gd name="T58" fmla="*/ 213 w 836"/>
                  <a:gd name="T59" fmla="*/ 473 h 1256"/>
                  <a:gd name="T60" fmla="*/ 256 w 836"/>
                  <a:gd name="T61" fmla="*/ 315 h 1256"/>
                  <a:gd name="T62" fmla="*/ 299 w 836"/>
                  <a:gd name="T63" fmla="*/ 158 h 1256"/>
                  <a:gd name="T64" fmla="*/ 342 w 836"/>
                  <a:gd name="T65" fmla="*/ 2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6" h="1256">
                    <a:moveTo>
                      <a:pt x="342" y="2"/>
                    </a:moveTo>
                    <a:lnTo>
                      <a:pt x="403" y="0"/>
                    </a:lnTo>
                    <a:lnTo>
                      <a:pt x="465" y="0"/>
                    </a:lnTo>
                    <a:lnTo>
                      <a:pt x="527" y="0"/>
                    </a:lnTo>
                    <a:lnTo>
                      <a:pt x="589" y="0"/>
                    </a:lnTo>
                    <a:lnTo>
                      <a:pt x="649" y="0"/>
                    </a:lnTo>
                    <a:lnTo>
                      <a:pt x="712" y="0"/>
                    </a:lnTo>
                    <a:lnTo>
                      <a:pt x="773" y="0"/>
                    </a:lnTo>
                    <a:lnTo>
                      <a:pt x="836" y="0"/>
                    </a:lnTo>
                    <a:lnTo>
                      <a:pt x="822" y="156"/>
                    </a:lnTo>
                    <a:lnTo>
                      <a:pt x="808" y="313"/>
                    </a:lnTo>
                    <a:lnTo>
                      <a:pt x="794" y="471"/>
                    </a:lnTo>
                    <a:lnTo>
                      <a:pt x="781" y="628"/>
                    </a:lnTo>
                    <a:lnTo>
                      <a:pt x="767" y="784"/>
                    </a:lnTo>
                    <a:lnTo>
                      <a:pt x="753" y="941"/>
                    </a:lnTo>
                    <a:lnTo>
                      <a:pt x="741" y="1099"/>
                    </a:lnTo>
                    <a:lnTo>
                      <a:pt x="728" y="1256"/>
                    </a:lnTo>
                    <a:lnTo>
                      <a:pt x="636" y="1256"/>
                    </a:lnTo>
                    <a:lnTo>
                      <a:pt x="545" y="1256"/>
                    </a:lnTo>
                    <a:lnTo>
                      <a:pt x="453" y="1256"/>
                    </a:lnTo>
                    <a:lnTo>
                      <a:pt x="363" y="1256"/>
                    </a:lnTo>
                    <a:lnTo>
                      <a:pt x="272" y="1256"/>
                    </a:lnTo>
                    <a:lnTo>
                      <a:pt x="182" y="1256"/>
                    </a:lnTo>
                    <a:lnTo>
                      <a:pt x="90" y="1256"/>
                    </a:lnTo>
                    <a:lnTo>
                      <a:pt x="0" y="1256"/>
                    </a:lnTo>
                    <a:lnTo>
                      <a:pt x="42" y="1099"/>
                    </a:lnTo>
                    <a:lnTo>
                      <a:pt x="85" y="943"/>
                    </a:lnTo>
                    <a:lnTo>
                      <a:pt x="127" y="786"/>
                    </a:lnTo>
                    <a:lnTo>
                      <a:pt x="170" y="630"/>
                    </a:lnTo>
                    <a:lnTo>
                      <a:pt x="213" y="473"/>
                    </a:lnTo>
                    <a:lnTo>
                      <a:pt x="256" y="315"/>
                    </a:lnTo>
                    <a:lnTo>
                      <a:pt x="299" y="158"/>
                    </a:lnTo>
                    <a:lnTo>
                      <a:pt x="342" y="2"/>
                    </a:lnTo>
                    <a:close/>
                  </a:path>
                </a:pathLst>
              </a:custGeom>
              <a:solidFill>
                <a:srgbClr val="9C5C0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37" name="Freeform 69"/>
              <p:cNvSpPr>
                <a:spLocks/>
              </p:cNvSpPr>
              <p:nvPr/>
            </p:nvSpPr>
            <p:spPr bwMode="auto">
              <a:xfrm>
                <a:off x="1852" y="2512"/>
                <a:ext cx="729" cy="550"/>
              </a:xfrm>
              <a:custGeom>
                <a:avLst/>
                <a:gdLst>
                  <a:gd name="T0" fmla="*/ 297 w 729"/>
                  <a:gd name="T1" fmla="*/ 4 h 1101"/>
                  <a:gd name="T2" fmla="*/ 350 w 729"/>
                  <a:gd name="T3" fmla="*/ 2 h 1101"/>
                  <a:gd name="T4" fmla="*/ 404 w 729"/>
                  <a:gd name="T5" fmla="*/ 2 h 1101"/>
                  <a:gd name="T6" fmla="*/ 457 w 729"/>
                  <a:gd name="T7" fmla="*/ 2 h 1101"/>
                  <a:gd name="T8" fmla="*/ 512 w 729"/>
                  <a:gd name="T9" fmla="*/ 2 h 1101"/>
                  <a:gd name="T10" fmla="*/ 566 w 729"/>
                  <a:gd name="T11" fmla="*/ 0 h 1101"/>
                  <a:gd name="T12" fmla="*/ 621 w 729"/>
                  <a:gd name="T13" fmla="*/ 0 h 1101"/>
                  <a:gd name="T14" fmla="*/ 674 w 729"/>
                  <a:gd name="T15" fmla="*/ 0 h 1101"/>
                  <a:gd name="T16" fmla="*/ 729 w 729"/>
                  <a:gd name="T17" fmla="*/ 0 h 1101"/>
                  <a:gd name="T18" fmla="*/ 716 w 729"/>
                  <a:gd name="T19" fmla="*/ 136 h 1101"/>
                  <a:gd name="T20" fmla="*/ 704 w 729"/>
                  <a:gd name="T21" fmla="*/ 274 h 1101"/>
                  <a:gd name="T22" fmla="*/ 693 w 729"/>
                  <a:gd name="T23" fmla="*/ 410 h 1101"/>
                  <a:gd name="T24" fmla="*/ 681 w 729"/>
                  <a:gd name="T25" fmla="*/ 550 h 1101"/>
                  <a:gd name="T26" fmla="*/ 669 w 729"/>
                  <a:gd name="T27" fmla="*/ 686 h 1101"/>
                  <a:gd name="T28" fmla="*/ 657 w 729"/>
                  <a:gd name="T29" fmla="*/ 825 h 1101"/>
                  <a:gd name="T30" fmla="*/ 646 w 729"/>
                  <a:gd name="T31" fmla="*/ 961 h 1101"/>
                  <a:gd name="T32" fmla="*/ 635 w 729"/>
                  <a:gd name="T33" fmla="*/ 1101 h 1101"/>
                  <a:gd name="T34" fmla="*/ 555 w 729"/>
                  <a:gd name="T35" fmla="*/ 1101 h 1101"/>
                  <a:gd name="T36" fmla="*/ 476 w 729"/>
                  <a:gd name="T37" fmla="*/ 1101 h 1101"/>
                  <a:gd name="T38" fmla="*/ 396 w 729"/>
                  <a:gd name="T39" fmla="*/ 1101 h 1101"/>
                  <a:gd name="T40" fmla="*/ 317 w 729"/>
                  <a:gd name="T41" fmla="*/ 1101 h 1101"/>
                  <a:gd name="T42" fmla="*/ 236 w 729"/>
                  <a:gd name="T43" fmla="*/ 1101 h 1101"/>
                  <a:gd name="T44" fmla="*/ 158 w 729"/>
                  <a:gd name="T45" fmla="*/ 1101 h 1101"/>
                  <a:gd name="T46" fmla="*/ 79 w 729"/>
                  <a:gd name="T47" fmla="*/ 1101 h 1101"/>
                  <a:gd name="T48" fmla="*/ 0 w 729"/>
                  <a:gd name="T49" fmla="*/ 1101 h 1101"/>
                  <a:gd name="T50" fmla="*/ 37 w 729"/>
                  <a:gd name="T51" fmla="*/ 961 h 1101"/>
                  <a:gd name="T52" fmla="*/ 73 w 729"/>
                  <a:gd name="T53" fmla="*/ 825 h 1101"/>
                  <a:gd name="T54" fmla="*/ 110 w 729"/>
                  <a:gd name="T55" fmla="*/ 686 h 1101"/>
                  <a:gd name="T56" fmla="*/ 148 w 729"/>
                  <a:gd name="T57" fmla="*/ 550 h 1101"/>
                  <a:gd name="T58" fmla="*/ 184 w 729"/>
                  <a:gd name="T59" fmla="*/ 412 h 1101"/>
                  <a:gd name="T60" fmla="*/ 222 w 729"/>
                  <a:gd name="T61" fmla="*/ 276 h 1101"/>
                  <a:gd name="T62" fmla="*/ 259 w 729"/>
                  <a:gd name="T63" fmla="*/ 140 h 1101"/>
                  <a:gd name="T64" fmla="*/ 297 w 729"/>
                  <a:gd name="T65" fmla="*/ 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9" h="1101">
                    <a:moveTo>
                      <a:pt x="297" y="4"/>
                    </a:moveTo>
                    <a:lnTo>
                      <a:pt x="350" y="2"/>
                    </a:lnTo>
                    <a:lnTo>
                      <a:pt x="404" y="2"/>
                    </a:lnTo>
                    <a:lnTo>
                      <a:pt x="457" y="2"/>
                    </a:lnTo>
                    <a:lnTo>
                      <a:pt x="512" y="2"/>
                    </a:lnTo>
                    <a:lnTo>
                      <a:pt x="566" y="0"/>
                    </a:lnTo>
                    <a:lnTo>
                      <a:pt x="621" y="0"/>
                    </a:lnTo>
                    <a:lnTo>
                      <a:pt x="674" y="0"/>
                    </a:lnTo>
                    <a:lnTo>
                      <a:pt x="729" y="0"/>
                    </a:lnTo>
                    <a:lnTo>
                      <a:pt x="716" y="136"/>
                    </a:lnTo>
                    <a:lnTo>
                      <a:pt x="704" y="274"/>
                    </a:lnTo>
                    <a:lnTo>
                      <a:pt x="693" y="410"/>
                    </a:lnTo>
                    <a:lnTo>
                      <a:pt x="681" y="550"/>
                    </a:lnTo>
                    <a:lnTo>
                      <a:pt x="669" y="686"/>
                    </a:lnTo>
                    <a:lnTo>
                      <a:pt x="657" y="825"/>
                    </a:lnTo>
                    <a:lnTo>
                      <a:pt x="646" y="961"/>
                    </a:lnTo>
                    <a:lnTo>
                      <a:pt x="635" y="1101"/>
                    </a:lnTo>
                    <a:lnTo>
                      <a:pt x="555" y="1101"/>
                    </a:lnTo>
                    <a:lnTo>
                      <a:pt x="476" y="1101"/>
                    </a:lnTo>
                    <a:lnTo>
                      <a:pt x="396" y="1101"/>
                    </a:lnTo>
                    <a:lnTo>
                      <a:pt x="317" y="1101"/>
                    </a:lnTo>
                    <a:lnTo>
                      <a:pt x="236" y="1101"/>
                    </a:lnTo>
                    <a:lnTo>
                      <a:pt x="158" y="1101"/>
                    </a:lnTo>
                    <a:lnTo>
                      <a:pt x="79" y="1101"/>
                    </a:lnTo>
                    <a:lnTo>
                      <a:pt x="0" y="1101"/>
                    </a:lnTo>
                    <a:lnTo>
                      <a:pt x="37" y="961"/>
                    </a:lnTo>
                    <a:lnTo>
                      <a:pt x="73" y="825"/>
                    </a:lnTo>
                    <a:lnTo>
                      <a:pt x="110" y="686"/>
                    </a:lnTo>
                    <a:lnTo>
                      <a:pt x="148" y="550"/>
                    </a:lnTo>
                    <a:lnTo>
                      <a:pt x="184" y="412"/>
                    </a:lnTo>
                    <a:lnTo>
                      <a:pt x="222" y="276"/>
                    </a:lnTo>
                    <a:lnTo>
                      <a:pt x="259" y="140"/>
                    </a:lnTo>
                    <a:lnTo>
                      <a:pt x="297" y="4"/>
                    </a:lnTo>
                    <a:close/>
                  </a:path>
                </a:pathLst>
              </a:custGeom>
              <a:solidFill>
                <a:srgbClr val="9961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38" name="Freeform 70"/>
              <p:cNvSpPr>
                <a:spLocks/>
              </p:cNvSpPr>
              <p:nvPr/>
            </p:nvSpPr>
            <p:spPr bwMode="auto">
              <a:xfrm>
                <a:off x="1893" y="2513"/>
                <a:ext cx="622" cy="471"/>
              </a:xfrm>
              <a:custGeom>
                <a:avLst/>
                <a:gdLst>
                  <a:gd name="T0" fmla="*/ 253 w 622"/>
                  <a:gd name="T1" fmla="*/ 2 h 941"/>
                  <a:gd name="T2" fmla="*/ 298 w 622"/>
                  <a:gd name="T3" fmla="*/ 0 h 941"/>
                  <a:gd name="T4" fmla="*/ 345 w 622"/>
                  <a:gd name="T5" fmla="*/ 0 h 941"/>
                  <a:gd name="T6" fmla="*/ 391 w 622"/>
                  <a:gd name="T7" fmla="*/ 0 h 941"/>
                  <a:gd name="T8" fmla="*/ 438 w 622"/>
                  <a:gd name="T9" fmla="*/ 0 h 941"/>
                  <a:gd name="T10" fmla="*/ 483 w 622"/>
                  <a:gd name="T11" fmla="*/ 0 h 941"/>
                  <a:gd name="T12" fmla="*/ 529 w 622"/>
                  <a:gd name="T13" fmla="*/ 0 h 941"/>
                  <a:gd name="T14" fmla="*/ 575 w 622"/>
                  <a:gd name="T15" fmla="*/ 0 h 941"/>
                  <a:gd name="T16" fmla="*/ 622 w 622"/>
                  <a:gd name="T17" fmla="*/ 0 h 941"/>
                  <a:gd name="T18" fmla="*/ 611 w 622"/>
                  <a:gd name="T19" fmla="*/ 117 h 941"/>
                  <a:gd name="T20" fmla="*/ 601 w 622"/>
                  <a:gd name="T21" fmla="*/ 235 h 941"/>
                  <a:gd name="T22" fmla="*/ 591 w 622"/>
                  <a:gd name="T23" fmla="*/ 352 h 941"/>
                  <a:gd name="T24" fmla="*/ 581 w 622"/>
                  <a:gd name="T25" fmla="*/ 471 h 941"/>
                  <a:gd name="T26" fmla="*/ 570 w 622"/>
                  <a:gd name="T27" fmla="*/ 587 h 941"/>
                  <a:gd name="T28" fmla="*/ 561 w 622"/>
                  <a:gd name="T29" fmla="*/ 706 h 941"/>
                  <a:gd name="T30" fmla="*/ 550 w 622"/>
                  <a:gd name="T31" fmla="*/ 822 h 941"/>
                  <a:gd name="T32" fmla="*/ 542 w 622"/>
                  <a:gd name="T33" fmla="*/ 941 h 941"/>
                  <a:gd name="T34" fmla="*/ 473 w 622"/>
                  <a:gd name="T35" fmla="*/ 941 h 941"/>
                  <a:gd name="T36" fmla="*/ 405 w 622"/>
                  <a:gd name="T37" fmla="*/ 941 h 941"/>
                  <a:gd name="T38" fmla="*/ 338 w 622"/>
                  <a:gd name="T39" fmla="*/ 941 h 941"/>
                  <a:gd name="T40" fmla="*/ 270 w 622"/>
                  <a:gd name="T41" fmla="*/ 941 h 941"/>
                  <a:gd name="T42" fmla="*/ 201 w 622"/>
                  <a:gd name="T43" fmla="*/ 941 h 941"/>
                  <a:gd name="T44" fmla="*/ 134 w 622"/>
                  <a:gd name="T45" fmla="*/ 941 h 941"/>
                  <a:gd name="T46" fmla="*/ 66 w 622"/>
                  <a:gd name="T47" fmla="*/ 941 h 941"/>
                  <a:gd name="T48" fmla="*/ 0 w 622"/>
                  <a:gd name="T49" fmla="*/ 941 h 941"/>
                  <a:gd name="T50" fmla="*/ 31 w 622"/>
                  <a:gd name="T51" fmla="*/ 822 h 941"/>
                  <a:gd name="T52" fmla="*/ 63 w 622"/>
                  <a:gd name="T53" fmla="*/ 706 h 941"/>
                  <a:gd name="T54" fmla="*/ 94 w 622"/>
                  <a:gd name="T55" fmla="*/ 587 h 941"/>
                  <a:gd name="T56" fmla="*/ 126 w 622"/>
                  <a:gd name="T57" fmla="*/ 471 h 941"/>
                  <a:gd name="T58" fmla="*/ 157 w 622"/>
                  <a:gd name="T59" fmla="*/ 352 h 941"/>
                  <a:gd name="T60" fmla="*/ 190 w 622"/>
                  <a:gd name="T61" fmla="*/ 235 h 941"/>
                  <a:gd name="T62" fmla="*/ 221 w 622"/>
                  <a:gd name="T63" fmla="*/ 119 h 941"/>
                  <a:gd name="T64" fmla="*/ 253 w 622"/>
                  <a:gd name="T65" fmla="*/ 2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2" h="941">
                    <a:moveTo>
                      <a:pt x="253" y="2"/>
                    </a:moveTo>
                    <a:lnTo>
                      <a:pt x="298" y="0"/>
                    </a:lnTo>
                    <a:lnTo>
                      <a:pt x="345" y="0"/>
                    </a:lnTo>
                    <a:lnTo>
                      <a:pt x="391" y="0"/>
                    </a:lnTo>
                    <a:lnTo>
                      <a:pt x="438" y="0"/>
                    </a:lnTo>
                    <a:lnTo>
                      <a:pt x="483" y="0"/>
                    </a:lnTo>
                    <a:lnTo>
                      <a:pt x="529" y="0"/>
                    </a:lnTo>
                    <a:lnTo>
                      <a:pt x="575" y="0"/>
                    </a:lnTo>
                    <a:lnTo>
                      <a:pt x="622" y="0"/>
                    </a:lnTo>
                    <a:lnTo>
                      <a:pt x="611" y="117"/>
                    </a:lnTo>
                    <a:lnTo>
                      <a:pt x="601" y="235"/>
                    </a:lnTo>
                    <a:lnTo>
                      <a:pt x="591" y="352"/>
                    </a:lnTo>
                    <a:lnTo>
                      <a:pt x="581" y="471"/>
                    </a:lnTo>
                    <a:lnTo>
                      <a:pt x="570" y="587"/>
                    </a:lnTo>
                    <a:lnTo>
                      <a:pt x="561" y="706"/>
                    </a:lnTo>
                    <a:lnTo>
                      <a:pt x="550" y="822"/>
                    </a:lnTo>
                    <a:lnTo>
                      <a:pt x="542" y="941"/>
                    </a:lnTo>
                    <a:lnTo>
                      <a:pt x="473" y="941"/>
                    </a:lnTo>
                    <a:lnTo>
                      <a:pt x="405" y="941"/>
                    </a:lnTo>
                    <a:lnTo>
                      <a:pt x="338" y="941"/>
                    </a:lnTo>
                    <a:lnTo>
                      <a:pt x="270" y="941"/>
                    </a:lnTo>
                    <a:lnTo>
                      <a:pt x="201" y="941"/>
                    </a:lnTo>
                    <a:lnTo>
                      <a:pt x="134" y="941"/>
                    </a:lnTo>
                    <a:lnTo>
                      <a:pt x="66" y="941"/>
                    </a:lnTo>
                    <a:lnTo>
                      <a:pt x="0" y="941"/>
                    </a:lnTo>
                    <a:lnTo>
                      <a:pt x="31" y="822"/>
                    </a:lnTo>
                    <a:lnTo>
                      <a:pt x="63" y="706"/>
                    </a:lnTo>
                    <a:lnTo>
                      <a:pt x="94" y="587"/>
                    </a:lnTo>
                    <a:lnTo>
                      <a:pt x="126" y="471"/>
                    </a:lnTo>
                    <a:lnTo>
                      <a:pt x="157" y="352"/>
                    </a:lnTo>
                    <a:lnTo>
                      <a:pt x="190" y="235"/>
                    </a:lnTo>
                    <a:lnTo>
                      <a:pt x="221" y="119"/>
                    </a:lnTo>
                    <a:lnTo>
                      <a:pt x="253" y="2"/>
                    </a:lnTo>
                    <a:close/>
                  </a:path>
                </a:pathLst>
              </a:custGeom>
              <a:solidFill>
                <a:srgbClr val="9969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39" name="Freeform 71"/>
              <p:cNvSpPr>
                <a:spLocks/>
              </p:cNvSpPr>
              <p:nvPr/>
            </p:nvSpPr>
            <p:spPr bwMode="auto">
              <a:xfrm>
                <a:off x="1931" y="2516"/>
                <a:ext cx="519" cy="390"/>
              </a:xfrm>
              <a:custGeom>
                <a:avLst/>
                <a:gdLst>
                  <a:gd name="T0" fmla="*/ 212 w 519"/>
                  <a:gd name="T1" fmla="*/ 0 h 780"/>
                  <a:gd name="T2" fmla="*/ 250 w 519"/>
                  <a:gd name="T3" fmla="*/ 0 h 780"/>
                  <a:gd name="T4" fmla="*/ 288 w 519"/>
                  <a:gd name="T5" fmla="*/ 0 h 780"/>
                  <a:gd name="T6" fmla="*/ 326 w 519"/>
                  <a:gd name="T7" fmla="*/ 0 h 780"/>
                  <a:gd name="T8" fmla="*/ 366 w 519"/>
                  <a:gd name="T9" fmla="*/ 0 h 780"/>
                  <a:gd name="T10" fmla="*/ 404 w 519"/>
                  <a:gd name="T11" fmla="*/ 0 h 780"/>
                  <a:gd name="T12" fmla="*/ 442 w 519"/>
                  <a:gd name="T13" fmla="*/ 0 h 780"/>
                  <a:gd name="T14" fmla="*/ 480 w 519"/>
                  <a:gd name="T15" fmla="*/ 0 h 780"/>
                  <a:gd name="T16" fmla="*/ 519 w 519"/>
                  <a:gd name="T17" fmla="*/ 0 h 780"/>
                  <a:gd name="T18" fmla="*/ 511 w 519"/>
                  <a:gd name="T19" fmla="*/ 95 h 780"/>
                  <a:gd name="T20" fmla="*/ 502 w 519"/>
                  <a:gd name="T21" fmla="*/ 192 h 780"/>
                  <a:gd name="T22" fmla="*/ 494 w 519"/>
                  <a:gd name="T23" fmla="*/ 290 h 780"/>
                  <a:gd name="T24" fmla="*/ 485 w 519"/>
                  <a:gd name="T25" fmla="*/ 387 h 780"/>
                  <a:gd name="T26" fmla="*/ 477 w 519"/>
                  <a:gd name="T27" fmla="*/ 484 h 780"/>
                  <a:gd name="T28" fmla="*/ 469 w 519"/>
                  <a:gd name="T29" fmla="*/ 581 h 780"/>
                  <a:gd name="T30" fmla="*/ 460 w 519"/>
                  <a:gd name="T31" fmla="*/ 680 h 780"/>
                  <a:gd name="T32" fmla="*/ 453 w 519"/>
                  <a:gd name="T33" fmla="*/ 780 h 780"/>
                  <a:gd name="T34" fmla="*/ 395 w 519"/>
                  <a:gd name="T35" fmla="*/ 780 h 780"/>
                  <a:gd name="T36" fmla="*/ 339 w 519"/>
                  <a:gd name="T37" fmla="*/ 780 h 780"/>
                  <a:gd name="T38" fmla="*/ 281 w 519"/>
                  <a:gd name="T39" fmla="*/ 780 h 780"/>
                  <a:gd name="T40" fmla="*/ 226 w 519"/>
                  <a:gd name="T41" fmla="*/ 780 h 780"/>
                  <a:gd name="T42" fmla="*/ 169 w 519"/>
                  <a:gd name="T43" fmla="*/ 780 h 780"/>
                  <a:gd name="T44" fmla="*/ 112 w 519"/>
                  <a:gd name="T45" fmla="*/ 780 h 780"/>
                  <a:gd name="T46" fmla="*/ 55 w 519"/>
                  <a:gd name="T47" fmla="*/ 780 h 780"/>
                  <a:gd name="T48" fmla="*/ 0 w 519"/>
                  <a:gd name="T49" fmla="*/ 780 h 780"/>
                  <a:gd name="T50" fmla="*/ 25 w 519"/>
                  <a:gd name="T51" fmla="*/ 680 h 780"/>
                  <a:gd name="T52" fmla="*/ 52 w 519"/>
                  <a:gd name="T53" fmla="*/ 581 h 780"/>
                  <a:gd name="T54" fmla="*/ 79 w 519"/>
                  <a:gd name="T55" fmla="*/ 484 h 780"/>
                  <a:gd name="T56" fmla="*/ 105 w 519"/>
                  <a:gd name="T57" fmla="*/ 387 h 780"/>
                  <a:gd name="T58" fmla="*/ 131 w 519"/>
                  <a:gd name="T59" fmla="*/ 290 h 780"/>
                  <a:gd name="T60" fmla="*/ 157 w 519"/>
                  <a:gd name="T61" fmla="*/ 192 h 780"/>
                  <a:gd name="T62" fmla="*/ 184 w 519"/>
                  <a:gd name="T63" fmla="*/ 95 h 780"/>
                  <a:gd name="T64" fmla="*/ 212 w 519"/>
                  <a:gd name="T65" fmla="*/ 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9" h="780">
                    <a:moveTo>
                      <a:pt x="212" y="0"/>
                    </a:moveTo>
                    <a:lnTo>
                      <a:pt x="250" y="0"/>
                    </a:lnTo>
                    <a:lnTo>
                      <a:pt x="288" y="0"/>
                    </a:lnTo>
                    <a:lnTo>
                      <a:pt x="326" y="0"/>
                    </a:lnTo>
                    <a:lnTo>
                      <a:pt x="366" y="0"/>
                    </a:lnTo>
                    <a:lnTo>
                      <a:pt x="404" y="0"/>
                    </a:lnTo>
                    <a:lnTo>
                      <a:pt x="442" y="0"/>
                    </a:lnTo>
                    <a:lnTo>
                      <a:pt x="480" y="0"/>
                    </a:lnTo>
                    <a:lnTo>
                      <a:pt x="519" y="0"/>
                    </a:lnTo>
                    <a:lnTo>
                      <a:pt x="511" y="95"/>
                    </a:lnTo>
                    <a:lnTo>
                      <a:pt x="502" y="192"/>
                    </a:lnTo>
                    <a:lnTo>
                      <a:pt x="494" y="290"/>
                    </a:lnTo>
                    <a:lnTo>
                      <a:pt x="485" y="387"/>
                    </a:lnTo>
                    <a:lnTo>
                      <a:pt x="477" y="484"/>
                    </a:lnTo>
                    <a:lnTo>
                      <a:pt x="469" y="581"/>
                    </a:lnTo>
                    <a:lnTo>
                      <a:pt x="460" y="680"/>
                    </a:lnTo>
                    <a:lnTo>
                      <a:pt x="453" y="780"/>
                    </a:lnTo>
                    <a:lnTo>
                      <a:pt x="395" y="780"/>
                    </a:lnTo>
                    <a:lnTo>
                      <a:pt x="339" y="780"/>
                    </a:lnTo>
                    <a:lnTo>
                      <a:pt x="281" y="780"/>
                    </a:lnTo>
                    <a:lnTo>
                      <a:pt x="226" y="780"/>
                    </a:lnTo>
                    <a:lnTo>
                      <a:pt x="169" y="780"/>
                    </a:lnTo>
                    <a:lnTo>
                      <a:pt x="112" y="780"/>
                    </a:lnTo>
                    <a:lnTo>
                      <a:pt x="55" y="780"/>
                    </a:lnTo>
                    <a:lnTo>
                      <a:pt x="0" y="780"/>
                    </a:lnTo>
                    <a:lnTo>
                      <a:pt x="25" y="680"/>
                    </a:lnTo>
                    <a:lnTo>
                      <a:pt x="52" y="581"/>
                    </a:lnTo>
                    <a:lnTo>
                      <a:pt x="79" y="484"/>
                    </a:lnTo>
                    <a:lnTo>
                      <a:pt x="105" y="387"/>
                    </a:lnTo>
                    <a:lnTo>
                      <a:pt x="131" y="290"/>
                    </a:lnTo>
                    <a:lnTo>
                      <a:pt x="157" y="192"/>
                    </a:lnTo>
                    <a:lnTo>
                      <a:pt x="184" y="95"/>
                    </a:lnTo>
                    <a:lnTo>
                      <a:pt x="212" y="0"/>
                    </a:lnTo>
                    <a:close/>
                  </a:path>
                </a:pathLst>
              </a:custGeom>
              <a:solidFill>
                <a:srgbClr val="966B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40" name="Freeform 72"/>
              <p:cNvSpPr>
                <a:spLocks/>
              </p:cNvSpPr>
              <p:nvPr/>
            </p:nvSpPr>
            <p:spPr bwMode="auto">
              <a:xfrm>
                <a:off x="1972" y="2517"/>
                <a:ext cx="412" cy="311"/>
              </a:xfrm>
              <a:custGeom>
                <a:avLst/>
                <a:gdLst>
                  <a:gd name="T0" fmla="*/ 169 w 412"/>
                  <a:gd name="T1" fmla="*/ 0 h 620"/>
                  <a:gd name="T2" fmla="*/ 198 w 412"/>
                  <a:gd name="T3" fmla="*/ 0 h 620"/>
                  <a:gd name="T4" fmla="*/ 228 w 412"/>
                  <a:gd name="T5" fmla="*/ 0 h 620"/>
                  <a:gd name="T6" fmla="*/ 259 w 412"/>
                  <a:gd name="T7" fmla="*/ 0 h 620"/>
                  <a:gd name="T8" fmla="*/ 290 w 412"/>
                  <a:gd name="T9" fmla="*/ 0 h 620"/>
                  <a:gd name="T10" fmla="*/ 319 w 412"/>
                  <a:gd name="T11" fmla="*/ 0 h 620"/>
                  <a:gd name="T12" fmla="*/ 350 w 412"/>
                  <a:gd name="T13" fmla="*/ 0 h 620"/>
                  <a:gd name="T14" fmla="*/ 381 w 412"/>
                  <a:gd name="T15" fmla="*/ 0 h 620"/>
                  <a:gd name="T16" fmla="*/ 412 w 412"/>
                  <a:gd name="T17" fmla="*/ 0 h 620"/>
                  <a:gd name="T18" fmla="*/ 404 w 412"/>
                  <a:gd name="T19" fmla="*/ 76 h 620"/>
                  <a:gd name="T20" fmla="*/ 398 w 412"/>
                  <a:gd name="T21" fmla="*/ 153 h 620"/>
                  <a:gd name="T22" fmla="*/ 391 w 412"/>
                  <a:gd name="T23" fmla="*/ 231 h 620"/>
                  <a:gd name="T24" fmla="*/ 385 w 412"/>
                  <a:gd name="T25" fmla="*/ 309 h 620"/>
                  <a:gd name="T26" fmla="*/ 378 w 412"/>
                  <a:gd name="T27" fmla="*/ 385 h 620"/>
                  <a:gd name="T28" fmla="*/ 373 w 412"/>
                  <a:gd name="T29" fmla="*/ 464 h 620"/>
                  <a:gd name="T30" fmla="*/ 366 w 412"/>
                  <a:gd name="T31" fmla="*/ 540 h 620"/>
                  <a:gd name="T32" fmla="*/ 360 w 412"/>
                  <a:gd name="T33" fmla="*/ 620 h 620"/>
                  <a:gd name="T34" fmla="*/ 314 w 412"/>
                  <a:gd name="T35" fmla="*/ 620 h 620"/>
                  <a:gd name="T36" fmla="*/ 268 w 412"/>
                  <a:gd name="T37" fmla="*/ 620 h 620"/>
                  <a:gd name="T38" fmla="*/ 223 w 412"/>
                  <a:gd name="T39" fmla="*/ 620 h 620"/>
                  <a:gd name="T40" fmla="*/ 178 w 412"/>
                  <a:gd name="T41" fmla="*/ 620 h 620"/>
                  <a:gd name="T42" fmla="*/ 133 w 412"/>
                  <a:gd name="T43" fmla="*/ 620 h 620"/>
                  <a:gd name="T44" fmla="*/ 88 w 412"/>
                  <a:gd name="T45" fmla="*/ 620 h 620"/>
                  <a:gd name="T46" fmla="*/ 43 w 412"/>
                  <a:gd name="T47" fmla="*/ 620 h 620"/>
                  <a:gd name="T48" fmla="*/ 0 w 412"/>
                  <a:gd name="T49" fmla="*/ 620 h 620"/>
                  <a:gd name="T50" fmla="*/ 21 w 412"/>
                  <a:gd name="T51" fmla="*/ 540 h 620"/>
                  <a:gd name="T52" fmla="*/ 42 w 412"/>
                  <a:gd name="T53" fmla="*/ 464 h 620"/>
                  <a:gd name="T54" fmla="*/ 63 w 412"/>
                  <a:gd name="T55" fmla="*/ 385 h 620"/>
                  <a:gd name="T56" fmla="*/ 84 w 412"/>
                  <a:gd name="T57" fmla="*/ 309 h 620"/>
                  <a:gd name="T58" fmla="*/ 105 w 412"/>
                  <a:gd name="T59" fmla="*/ 231 h 620"/>
                  <a:gd name="T60" fmla="*/ 126 w 412"/>
                  <a:gd name="T61" fmla="*/ 153 h 620"/>
                  <a:gd name="T62" fmla="*/ 147 w 412"/>
                  <a:gd name="T63" fmla="*/ 76 h 620"/>
                  <a:gd name="T64" fmla="*/ 169 w 412"/>
                  <a:gd name="T65"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2" h="620">
                    <a:moveTo>
                      <a:pt x="169" y="0"/>
                    </a:moveTo>
                    <a:lnTo>
                      <a:pt x="198" y="0"/>
                    </a:lnTo>
                    <a:lnTo>
                      <a:pt x="228" y="0"/>
                    </a:lnTo>
                    <a:lnTo>
                      <a:pt x="259" y="0"/>
                    </a:lnTo>
                    <a:lnTo>
                      <a:pt x="290" y="0"/>
                    </a:lnTo>
                    <a:lnTo>
                      <a:pt x="319" y="0"/>
                    </a:lnTo>
                    <a:lnTo>
                      <a:pt x="350" y="0"/>
                    </a:lnTo>
                    <a:lnTo>
                      <a:pt x="381" y="0"/>
                    </a:lnTo>
                    <a:lnTo>
                      <a:pt x="412" y="0"/>
                    </a:lnTo>
                    <a:lnTo>
                      <a:pt x="404" y="76"/>
                    </a:lnTo>
                    <a:lnTo>
                      <a:pt x="398" y="153"/>
                    </a:lnTo>
                    <a:lnTo>
                      <a:pt x="391" y="231"/>
                    </a:lnTo>
                    <a:lnTo>
                      <a:pt x="385" y="309"/>
                    </a:lnTo>
                    <a:lnTo>
                      <a:pt x="378" y="385"/>
                    </a:lnTo>
                    <a:lnTo>
                      <a:pt x="373" y="464"/>
                    </a:lnTo>
                    <a:lnTo>
                      <a:pt x="366" y="540"/>
                    </a:lnTo>
                    <a:lnTo>
                      <a:pt x="360" y="620"/>
                    </a:lnTo>
                    <a:lnTo>
                      <a:pt x="314" y="620"/>
                    </a:lnTo>
                    <a:lnTo>
                      <a:pt x="268" y="620"/>
                    </a:lnTo>
                    <a:lnTo>
                      <a:pt x="223" y="620"/>
                    </a:lnTo>
                    <a:lnTo>
                      <a:pt x="178" y="620"/>
                    </a:lnTo>
                    <a:lnTo>
                      <a:pt x="133" y="620"/>
                    </a:lnTo>
                    <a:lnTo>
                      <a:pt x="88" y="620"/>
                    </a:lnTo>
                    <a:lnTo>
                      <a:pt x="43" y="620"/>
                    </a:lnTo>
                    <a:lnTo>
                      <a:pt x="0" y="620"/>
                    </a:lnTo>
                    <a:lnTo>
                      <a:pt x="21" y="540"/>
                    </a:lnTo>
                    <a:lnTo>
                      <a:pt x="42" y="464"/>
                    </a:lnTo>
                    <a:lnTo>
                      <a:pt x="63" y="385"/>
                    </a:lnTo>
                    <a:lnTo>
                      <a:pt x="84" y="309"/>
                    </a:lnTo>
                    <a:lnTo>
                      <a:pt x="105" y="231"/>
                    </a:lnTo>
                    <a:lnTo>
                      <a:pt x="126" y="153"/>
                    </a:lnTo>
                    <a:lnTo>
                      <a:pt x="147" y="76"/>
                    </a:lnTo>
                    <a:lnTo>
                      <a:pt x="169" y="0"/>
                    </a:lnTo>
                    <a:close/>
                  </a:path>
                </a:pathLst>
              </a:custGeom>
              <a:solidFill>
                <a:srgbClr val="9673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41" name="Freeform 73"/>
              <p:cNvSpPr>
                <a:spLocks/>
              </p:cNvSpPr>
              <p:nvPr/>
            </p:nvSpPr>
            <p:spPr bwMode="auto">
              <a:xfrm>
                <a:off x="2010" y="2518"/>
                <a:ext cx="309" cy="232"/>
              </a:xfrm>
              <a:custGeom>
                <a:avLst/>
                <a:gdLst>
                  <a:gd name="T0" fmla="*/ 128 w 309"/>
                  <a:gd name="T1" fmla="*/ 0 h 462"/>
                  <a:gd name="T2" fmla="*/ 149 w 309"/>
                  <a:gd name="T3" fmla="*/ 0 h 462"/>
                  <a:gd name="T4" fmla="*/ 171 w 309"/>
                  <a:gd name="T5" fmla="*/ 0 h 462"/>
                  <a:gd name="T6" fmla="*/ 194 w 309"/>
                  <a:gd name="T7" fmla="*/ 0 h 462"/>
                  <a:gd name="T8" fmla="*/ 218 w 309"/>
                  <a:gd name="T9" fmla="*/ 0 h 462"/>
                  <a:gd name="T10" fmla="*/ 239 w 309"/>
                  <a:gd name="T11" fmla="*/ 0 h 462"/>
                  <a:gd name="T12" fmla="*/ 263 w 309"/>
                  <a:gd name="T13" fmla="*/ 0 h 462"/>
                  <a:gd name="T14" fmla="*/ 285 w 309"/>
                  <a:gd name="T15" fmla="*/ 0 h 462"/>
                  <a:gd name="T16" fmla="*/ 309 w 309"/>
                  <a:gd name="T17" fmla="*/ 0 h 462"/>
                  <a:gd name="T18" fmla="*/ 304 w 309"/>
                  <a:gd name="T19" fmla="*/ 56 h 462"/>
                  <a:gd name="T20" fmla="*/ 298 w 309"/>
                  <a:gd name="T21" fmla="*/ 114 h 462"/>
                  <a:gd name="T22" fmla="*/ 294 w 309"/>
                  <a:gd name="T23" fmla="*/ 173 h 462"/>
                  <a:gd name="T24" fmla="*/ 290 w 309"/>
                  <a:gd name="T25" fmla="*/ 231 h 462"/>
                  <a:gd name="T26" fmla="*/ 284 w 309"/>
                  <a:gd name="T27" fmla="*/ 287 h 462"/>
                  <a:gd name="T28" fmla="*/ 278 w 309"/>
                  <a:gd name="T29" fmla="*/ 346 h 462"/>
                  <a:gd name="T30" fmla="*/ 274 w 309"/>
                  <a:gd name="T31" fmla="*/ 404 h 462"/>
                  <a:gd name="T32" fmla="*/ 270 w 309"/>
                  <a:gd name="T33" fmla="*/ 462 h 462"/>
                  <a:gd name="T34" fmla="*/ 236 w 309"/>
                  <a:gd name="T35" fmla="*/ 462 h 462"/>
                  <a:gd name="T36" fmla="*/ 202 w 309"/>
                  <a:gd name="T37" fmla="*/ 462 h 462"/>
                  <a:gd name="T38" fmla="*/ 169 w 309"/>
                  <a:gd name="T39" fmla="*/ 462 h 462"/>
                  <a:gd name="T40" fmla="*/ 135 w 309"/>
                  <a:gd name="T41" fmla="*/ 462 h 462"/>
                  <a:gd name="T42" fmla="*/ 101 w 309"/>
                  <a:gd name="T43" fmla="*/ 462 h 462"/>
                  <a:gd name="T44" fmla="*/ 67 w 309"/>
                  <a:gd name="T45" fmla="*/ 462 h 462"/>
                  <a:gd name="T46" fmla="*/ 33 w 309"/>
                  <a:gd name="T47" fmla="*/ 462 h 462"/>
                  <a:gd name="T48" fmla="*/ 0 w 309"/>
                  <a:gd name="T49" fmla="*/ 462 h 462"/>
                  <a:gd name="T50" fmla="*/ 15 w 309"/>
                  <a:gd name="T51" fmla="*/ 404 h 462"/>
                  <a:gd name="T52" fmla="*/ 31 w 309"/>
                  <a:gd name="T53" fmla="*/ 346 h 462"/>
                  <a:gd name="T54" fmla="*/ 46 w 309"/>
                  <a:gd name="T55" fmla="*/ 287 h 462"/>
                  <a:gd name="T56" fmla="*/ 63 w 309"/>
                  <a:gd name="T57" fmla="*/ 231 h 462"/>
                  <a:gd name="T58" fmla="*/ 78 w 309"/>
                  <a:gd name="T59" fmla="*/ 173 h 462"/>
                  <a:gd name="T60" fmla="*/ 95 w 309"/>
                  <a:gd name="T61" fmla="*/ 114 h 462"/>
                  <a:gd name="T62" fmla="*/ 111 w 309"/>
                  <a:gd name="T63" fmla="*/ 56 h 462"/>
                  <a:gd name="T64" fmla="*/ 128 w 309"/>
                  <a:gd name="T65"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9" h="462">
                    <a:moveTo>
                      <a:pt x="128" y="0"/>
                    </a:moveTo>
                    <a:lnTo>
                      <a:pt x="149" y="0"/>
                    </a:lnTo>
                    <a:lnTo>
                      <a:pt x="171" y="0"/>
                    </a:lnTo>
                    <a:lnTo>
                      <a:pt x="194" y="0"/>
                    </a:lnTo>
                    <a:lnTo>
                      <a:pt x="218" y="0"/>
                    </a:lnTo>
                    <a:lnTo>
                      <a:pt x="239" y="0"/>
                    </a:lnTo>
                    <a:lnTo>
                      <a:pt x="263" y="0"/>
                    </a:lnTo>
                    <a:lnTo>
                      <a:pt x="285" y="0"/>
                    </a:lnTo>
                    <a:lnTo>
                      <a:pt x="309" y="0"/>
                    </a:lnTo>
                    <a:lnTo>
                      <a:pt x="304" y="56"/>
                    </a:lnTo>
                    <a:lnTo>
                      <a:pt x="298" y="114"/>
                    </a:lnTo>
                    <a:lnTo>
                      <a:pt x="294" y="173"/>
                    </a:lnTo>
                    <a:lnTo>
                      <a:pt x="290" y="231"/>
                    </a:lnTo>
                    <a:lnTo>
                      <a:pt x="284" y="287"/>
                    </a:lnTo>
                    <a:lnTo>
                      <a:pt x="278" y="346"/>
                    </a:lnTo>
                    <a:lnTo>
                      <a:pt x="274" y="404"/>
                    </a:lnTo>
                    <a:lnTo>
                      <a:pt x="270" y="462"/>
                    </a:lnTo>
                    <a:lnTo>
                      <a:pt x="236" y="462"/>
                    </a:lnTo>
                    <a:lnTo>
                      <a:pt x="202" y="462"/>
                    </a:lnTo>
                    <a:lnTo>
                      <a:pt x="169" y="462"/>
                    </a:lnTo>
                    <a:lnTo>
                      <a:pt x="135" y="462"/>
                    </a:lnTo>
                    <a:lnTo>
                      <a:pt x="101" y="462"/>
                    </a:lnTo>
                    <a:lnTo>
                      <a:pt x="67" y="462"/>
                    </a:lnTo>
                    <a:lnTo>
                      <a:pt x="33" y="462"/>
                    </a:lnTo>
                    <a:lnTo>
                      <a:pt x="0" y="462"/>
                    </a:lnTo>
                    <a:lnTo>
                      <a:pt x="15" y="404"/>
                    </a:lnTo>
                    <a:lnTo>
                      <a:pt x="31" y="346"/>
                    </a:lnTo>
                    <a:lnTo>
                      <a:pt x="46" y="287"/>
                    </a:lnTo>
                    <a:lnTo>
                      <a:pt x="63" y="231"/>
                    </a:lnTo>
                    <a:lnTo>
                      <a:pt x="78" y="173"/>
                    </a:lnTo>
                    <a:lnTo>
                      <a:pt x="95" y="114"/>
                    </a:lnTo>
                    <a:lnTo>
                      <a:pt x="111" y="56"/>
                    </a:lnTo>
                    <a:lnTo>
                      <a:pt x="128" y="0"/>
                    </a:lnTo>
                    <a:close/>
                  </a:path>
                </a:pathLst>
              </a:custGeom>
              <a:solidFill>
                <a:srgbClr val="9478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42" name="Freeform 74"/>
              <p:cNvSpPr>
                <a:spLocks/>
              </p:cNvSpPr>
              <p:nvPr/>
            </p:nvSpPr>
            <p:spPr bwMode="auto">
              <a:xfrm>
                <a:off x="2050" y="2520"/>
                <a:ext cx="205" cy="152"/>
              </a:xfrm>
              <a:custGeom>
                <a:avLst/>
                <a:gdLst>
                  <a:gd name="T0" fmla="*/ 83 w 205"/>
                  <a:gd name="T1" fmla="*/ 0 h 303"/>
                  <a:gd name="T2" fmla="*/ 205 w 205"/>
                  <a:gd name="T3" fmla="*/ 0 h 303"/>
                  <a:gd name="T4" fmla="*/ 176 w 205"/>
                  <a:gd name="T5" fmla="*/ 303 h 303"/>
                  <a:gd name="T6" fmla="*/ 0 w 205"/>
                  <a:gd name="T7" fmla="*/ 303 h 303"/>
                  <a:gd name="T8" fmla="*/ 83 w 205"/>
                  <a:gd name="T9" fmla="*/ 0 h 303"/>
                </a:gdLst>
                <a:ahLst/>
                <a:cxnLst>
                  <a:cxn ang="0">
                    <a:pos x="T0" y="T1"/>
                  </a:cxn>
                  <a:cxn ang="0">
                    <a:pos x="T2" y="T3"/>
                  </a:cxn>
                  <a:cxn ang="0">
                    <a:pos x="T4" y="T5"/>
                  </a:cxn>
                  <a:cxn ang="0">
                    <a:pos x="T6" y="T7"/>
                  </a:cxn>
                  <a:cxn ang="0">
                    <a:pos x="T8" y="T9"/>
                  </a:cxn>
                </a:cxnLst>
                <a:rect l="0" t="0" r="r" b="b"/>
                <a:pathLst>
                  <a:path w="205" h="303">
                    <a:moveTo>
                      <a:pt x="83" y="0"/>
                    </a:moveTo>
                    <a:lnTo>
                      <a:pt x="205" y="0"/>
                    </a:lnTo>
                    <a:lnTo>
                      <a:pt x="176" y="303"/>
                    </a:lnTo>
                    <a:lnTo>
                      <a:pt x="0" y="303"/>
                    </a:lnTo>
                    <a:lnTo>
                      <a:pt x="83" y="0"/>
                    </a:lnTo>
                    <a:close/>
                  </a:path>
                </a:pathLst>
              </a:custGeom>
              <a:solidFill>
                <a:srgbClr val="9480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43" name="Freeform 75"/>
              <p:cNvSpPr>
                <a:spLocks/>
              </p:cNvSpPr>
              <p:nvPr/>
            </p:nvSpPr>
            <p:spPr bwMode="auto">
              <a:xfrm>
                <a:off x="1456" y="3447"/>
                <a:ext cx="1431" cy="233"/>
              </a:xfrm>
              <a:custGeom>
                <a:avLst/>
                <a:gdLst>
                  <a:gd name="T0" fmla="*/ 0 w 1431"/>
                  <a:gd name="T1" fmla="*/ 466 h 466"/>
                  <a:gd name="T2" fmla="*/ 164 w 1431"/>
                  <a:gd name="T3" fmla="*/ 2 h 466"/>
                  <a:gd name="T4" fmla="*/ 1290 w 1431"/>
                  <a:gd name="T5" fmla="*/ 0 h 466"/>
                  <a:gd name="T6" fmla="*/ 1431 w 1431"/>
                  <a:gd name="T7" fmla="*/ 466 h 466"/>
                  <a:gd name="T8" fmla="*/ 0 w 1431"/>
                  <a:gd name="T9" fmla="*/ 466 h 466"/>
                </a:gdLst>
                <a:ahLst/>
                <a:cxnLst>
                  <a:cxn ang="0">
                    <a:pos x="T0" y="T1"/>
                  </a:cxn>
                  <a:cxn ang="0">
                    <a:pos x="T2" y="T3"/>
                  </a:cxn>
                  <a:cxn ang="0">
                    <a:pos x="T4" y="T5"/>
                  </a:cxn>
                  <a:cxn ang="0">
                    <a:pos x="T6" y="T7"/>
                  </a:cxn>
                  <a:cxn ang="0">
                    <a:pos x="T8" y="T9"/>
                  </a:cxn>
                </a:cxnLst>
                <a:rect l="0" t="0" r="r" b="b"/>
                <a:pathLst>
                  <a:path w="1431" h="466">
                    <a:moveTo>
                      <a:pt x="0" y="466"/>
                    </a:moveTo>
                    <a:lnTo>
                      <a:pt x="164" y="2"/>
                    </a:lnTo>
                    <a:lnTo>
                      <a:pt x="1290" y="0"/>
                    </a:lnTo>
                    <a:lnTo>
                      <a:pt x="1431" y="466"/>
                    </a:lnTo>
                    <a:lnTo>
                      <a:pt x="0" y="466"/>
                    </a:lnTo>
                    <a:close/>
                  </a:path>
                </a:pathLst>
              </a:custGeom>
              <a:solidFill>
                <a:srgbClr val="6B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44" name="Freeform 76"/>
              <p:cNvSpPr>
                <a:spLocks/>
              </p:cNvSpPr>
              <p:nvPr/>
            </p:nvSpPr>
            <p:spPr bwMode="auto">
              <a:xfrm>
                <a:off x="1486" y="3447"/>
                <a:ext cx="1291" cy="200"/>
              </a:xfrm>
              <a:custGeom>
                <a:avLst/>
                <a:gdLst>
                  <a:gd name="T0" fmla="*/ 0 w 1291"/>
                  <a:gd name="T1" fmla="*/ 400 h 400"/>
                  <a:gd name="T2" fmla="*/ 17 w 1291"/>
                  <a:gd name="T3" fmla="*/ 348 h 400"/>
                  <a:gd name="T4" fmla="*/ 35 w 1291"/>
                  <a:gd name="T5" fmla="*/ 299 h 400"/>
                  <a:gd name="T6" fmla="*/ 53 w 1291"/>
                  <a:gd name="T7" fmla="*/ 249 h 400"/>
                  <a:gd name="T8" fmla="*/ 72 w 1291"/>
                  <a:gd name="T9" fmla="*/ 200 h 400"/>
                  <a:gd name="T10" fmla="*/ 90 w 1291"/>
                  <a:gd name="T11" fmla="*/ 149 h 400"/>
                  <a:gd name="T12" fmla="*/ 108 w 1291"/>
                  <a:gd name="T13" fmla="*/ 101 h 400"/>
                  <a:gd name="T14" fmla="*/ 127 w 1291"/>
                  <a:gd name="T15" fmla="*/ 50 h 400"/>
                  <a:gd name="T16" fmla="*/ 146 w 1291"/>
                  <a:gd name="T17" fmla="*/ 2 h 400"/>
                  <a:gd name="T18" fmla="*/ 273 w 1291"/>
                  <a:gd name="T19" fmla="*/ 0 h 400"/>
                  <a:gd name="T20" fmla="*/ 400 w 1291"/>
                  <a:gd name="T21" fmla="*/ 0 h 400"/>
                  <a:gd name="T22" fmla="*/ 526 w 1291"/>
                  <a:gd name="T23" fmla="*/ 0 h 400"/>
                  <a:gd name="T24" fmla="*/ 655 w 1291"/>
                  <a:gd name="T25" fmla="*/ 0 h 400"/>
                  <a:gd name="T26" fmla="*/ 781 w 1291"/>
                  <a:gd name="T27" fmla="*/ 0 h 400"/>
                  <a:gd name="T28" fmla="*/ 908 w 1291"/>
                  <a:gd name="T29" fmla="*/ 0 h 400"/>
                  <a:gd name="T30" fmla="*/ 1035 w 1291"/>
                  <a:gd name="T31" fmla="*/ 0 h 400"/>
                  <a:gd name="T32" fmla="*/ 1163 w 1291"/>
                  <a:gd name="T33" fmla="*/ 0 h 400"/>
                  <a:gd name="T34" fmla="*/ 1178 w 1291"/>
                  <a:gd name="T35" fmla="*/ 48 h 400"/>
                  <a:gd name="T36" fmla="*/ 1194 w 1291"/>
                  <a:gd name="T37" fmla="*/ 99 h 400"/>
                  <a:gd name="T38" fmla="*/ 1209 w 1291"/>
                  <a:gd name="T39" fmla="*/ 147 h 400"/>
                  <a:gd name="T40" fmla="*/ 1226 w 1291"/>
                  <a:gd name="T41" fmla="*/ 198 h 400"/>
                  <a:gd name="T42" fmla="*/ 1241 w 1291"/>
                  <a:gd name="T43" fmla="*/ 247 h 400"/>
                  <a:gd name="T44" fmla="*/ 1258 w 1291"/>
                  <a:gd name="T45" fmla="*/ 299 h 400"/>
                  <a:gd name="T46" fmla="*/ 1274 w 1291"/>
                  <a:gd name="T47" fmla="*/ 348 h 400"/>
                  <a:gd name="T48" fmla="*/ 1291 w 1291"/>
                  <a:gd name="T49" fmla="*/ 400 h 400"/>
                  <a:gd name="T50" fmla="*/ 1129 w 1291"/>
                  <a:gd name="T51" fmla="*/ 400 h 400"/>
                  <a:gd name="T52" fmla="*/ 967 w 1291"/>
                  <a:gd name="T53" fmla="*/ 400 h 400"/>
                  <a:gd name="T54" fmla="*/ 805 w 1291"/>
                  <a:gd name="T55" fmla="*/ 400 h 400"/>
                  <a:gd name="T56" fmla="*/ 645 w 1291"/>
                  <a:gd name="T57" fmla="*/ 400 h 400"/>
                  <a:gd name="T58" fmla="*/ 483 w 1291"/>
                  <a:gd name="T59" fmla="*/ 400 h 400"/>
                  <a:gd name="T60" fmla="*/ 321 w 1291"/>
                  <a:gd name="T61" fmla="*/ 400 h 400"/>
                  <a:gd name="T62" fmla="*/ 160 w 1291"/>
                  <a:gd name="T63" fmla="*/ 400 h 400"/>
                  <a:gd name="T64" fmla="*/ 0 w 1291"/>
                  <a:gd name="T65" fmla="*/ 40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1" h="400">
                    <a:moveTo>
                      <a:pt x="0" y="400"/>
                    </a:moveTo>
                    <a:lnTo>
                      <a:pt x="17" y="348"/>
                    </a:lnTo>
                    <a:lnTo>
                      <a:pt x="35" y="299"/>
                    </a:lnTo>
                    <a:lnTo>
                      <a:pt x="53" y="249"/>
                    </a:lnTo>
                    <a:lnTo>
                      <a:pt x="72" y="200"/>
                    </a:lnTo>
                    <a:lnTo>
                      <a:pt x="90" y="149"/>
                    </a:lnTo>
                    <a:lnTo>
                      <a:pt x="108" y="101"/>
                    </a:lnTo>
                    <a:lnTo>
                      <a:pt x="127" y="50"/>
                    </a:lnTo>
                    <a:lnTo>
                      <a:pt x="146" y="2"/>
                    </a:lnTo>
                    <a:lnTo>
                      <a:pt x="273" y="0"/>
                    </a:lnTo>
                    <a:lnTo>
                      <a:pt x="400" y="0"/>
                    </a:lnTo>
                    <a:lnTo>
                      <a:pt x="526" y="0"/>
                    </a:lnTo>
                    <a:lnTo>
                      <a:pt x="655" y="0"/>
                    </a:lnTo>
                    <a:lnTo>
                      <a:pt x="781" y="0"/>
                    </a:lnTo>
                    <a:lnTo>
                      <a:pt x="908" y="0"/>
                    </a:lnTo>
                    <a:lnTo>
                      <a:pt x="1035" y="0"/>
                    </a:lnTo>
                    <a:lnTo>
                      <a:pt x="1163" y="0"/>
                    </a:lnTo>
                    <a:lnTo>
                      <a:pt x="1178" y="48"/>
                    </a:lnTo>
                    <a:lnTo>
                      <a:pt x="1194" y="99"/>
                    </a:lnTo>
                    <a:lnTo>
                      <a:pt x="1209" y="147"/>
                    </a:lnTo>
                    <a:lnTo>
                      <a:pt x="1226" y="198"/>
                    </a:lnTo>
                    <a:lnTo>
                      <a:pt x="1241" y="247"/>
                    </a:lnTo>
                    <a:lnTo>
                      <a:pt x="1258" y="299"/>
                    </a:lnTo>
                    <a:lnTo>
                      <a:pt x="1274" y="348"/>
                    </a:lnTo>
                    <a:lnTo>
                      <a:pt x="1291" y="400"/>
                    </a:lnTo>
                    <a:lnTo>
                      <a:pt x="1129" y="400"/>
                    </a:lnTo>
                    <a:lnTo>
                      <a:pt x="967" y="400"/>
                    </a:lnTo>
                    <a:lnTo>
                      <a:pt x="805" y="400"/>
                    </a:lnTo>
                    <a:lnTo>
                      <a:pt x="645" y="400"/>
                    </a:lnTo>
                    <a:lnTo>
                      <a:pt x="483" y="400"/>
                    </a:lnTo>
                    <a:lnTo>
                      <a:pt x="321" y="400"/>
                    </a:lnTo>
                    <a:lnTo>
                      <a:pt x="160" y="400"/>
                    </a:lnTo>
                    <a:lnTo>
                      <a:pt x="0" y="400"/>
                    </a:lnTo>
                    <a:close/>
                  </a:path>
                </a:pathLst>
              </a:custGeom>
              <a:solidFill>
                <a:srgbClr val="701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45" name="Freeform 77"/>
              <p:cNvSpPr>
                <a:spLocks/>
              </p:cNvSpPr>
              <p:nvPr/>
            </p:nvSpPr>
            <p:spPr bwMode="auto">
              <a:xfrm>
                <a:off x="1513" y="3447"/>
                <a:ext cx="1151" cy="166"/>
              </a:xfrm>
              <a:custGeom>
                <a:avLst/>
                <a:gdLst>
                  <a:gd name="T0" fmla="*/ 0 w 1151"/>
                  <a:gd name="T1" fmla="*/ 332 h 332"/>
                  <a:gd name="T2" fmla="*/ 15 w 1151"/>
                  <a:gd name="T3" fmla="*/ 289 h 332"/>
                  <a:gd name="T4" fmla="*/ 32 w 1151"/>
                  <a:gd name="T5" fmla="*/ 249 h 332"/>
                  <a:gd name="T6" fmla="*/ 49 w 1151"/>
                  <a:gd name="T7" fmla="*/ 208 h 332"/>
                  <a:gd name="T8" fmla="*/ 66 w 1151"/>
                  <a:gd name="T9" fmla="*/ 167 h 332"/>
                  <a:gd name="T10" fmla="*/ 83 w 1151"/>
                  <a:gd name="T11" fmla="*/ 124 h 332"/>
                  <a:gd name="T12" fmla="*/ 100 w 1151"/>
                  <a:gd name="T13" fmla="*/ 83 h 332"/>
                  <a:gd name="T14" fmla="*/ 117 w 1151"/>
                  <a:gd name="T15" fmla="*/ 42 h 332"/>
                  <a:gd name="T16" fmla="*/ 133 w 1151"/>
                  <a:gd name="T17" fmla="*/ 2 h 332"/>
                  <a:gd name="T18" fmla="*/ 245 w 1151"/>
                  <a:gd name="T19" fmla="*/ 0 h 332"/>
                  <a:gd name="T20" fmla="*/ 357 w 1151"/>
                  <a:gd name="T21" fmla="*/ 0 h 332"/>
                  <a:gd name="T22" fmla="*/ 470 w 1151"/>
                  <a:gd name="T23" fmla="*/ 0 h 332"/>
                  <a:gd name="T24" fmla="*/ 584 w 1151"/>
                  <a:gd name="T25" fmla="*/ 0 h 332"/>
                  <a:gd name="T26" fmla="*/ 697 w 1151"/>
                  <a:gd name="T27" fmla="*/ 0 h 332"/>
                  <a:gd name="T28" fmla="*/ 811 w 1151"/>
                  <a:gd name="T29" fmla="*/ 0 h 332"/>
                  <a:gd name="T30" fmla="*/ 923 w 1151"/>
                  <a:gd name="T31" fmla="*/ 0 h 332"/>
                  <a:gd name="T32" fmla="*/ 1037 w 1151"/>
                  <a:gd name="T33" fmla="*/ 0 h 332"/>
                  <a:gd name="T34" fmla="*/ 1051 w 1151"/>
                  <a:gd name="T35" fmla="*/ 40 h 332"/>
                  <a:gd name="T36" fmla="*/ 1065 w 1151"/>
                  <a:gd name="T37" fmla="*/ 81 h 332"/>
                  <a:gd name="T38" fmla="*/ 1079 w 1151"/>
                  <a:gd name="T39" fmla="*/ 122 h 332"/>
                  <a:gd name="T40" fmla="*/ 1095 w 1151"/>
                  <a:gd name="T41" fmla="*/ 165 h 332"/>
                  <a:gd name="T42" fmla="*/ 1108 w 1151"/>
                  <a:gd name="T43" fmla="*/ 206 h 332"/>
                  <a:gd name="T44" fmla="*/ 1123 w 1151"/>
                  <a:gd name="T45" fmla="*/ 249 h 332"/>
                  <a:gd name="T46" fmla="*/ 1136 w 1151"/>
                  <a:gd name="T47" fmla="*/ 289 h 332"/>
                  <a:gd name="T48" fmla="*/ 1151 w 1151"/>
                  <a:gd name="T49" fmla="*/ 332 h 332"/>
                  <a:gd name="T50" fmla="*/ 1006 w 1151"/>
                  <a:gd name="T51" fmla="*/ 332 h 332"/>
                  <a:gd name="T52" fmla="*/ 863 w 1151"/>
                  <a:gd name="T53" fmla="*/ 332 h 332"/>
                  <a:gd name="T54" fmla="*/ 719 w 1151"/>
                  <a:gd name="T55" fmla="*/ 332 h 332"/>
                  <a:gd name="T56" fmla="*/ 575 w 1151"/>
                  <a:gd name="T57" fmla="*/ 332 h 332"/>
                  <a:gd name="T58" fmla="*/ 430 w 1151"/>
                  <a:gd name="T59" fmla="*/ 332 h 332"/>
                  <a:gd name="T60" fmla="*/ 287 w 1151"/>
                  <a:gd name="T61" fmla="*/ 332 h 332"/>
                  <a:gd name="T62" fmla="*/ 143 w 1151"/>
                  <a:gd name="T63" fmla="*/ 332 h 332"/>
                  <a:gd name="T64" fmla="*/ 0 w 1151"/>
                  <a:gd name="T65"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1" h="332">
                    <a:moveTo>
                      <a:pt x="0" y="332"/>
                    </a:moveTo>
                    <a:lnTo>
                      <a:pt x="15" y="289"/>
                    </a:lnTo>
                    <a:lnTo>
                      <a:pt x="32" y="249"/>
                    </a:lnTo>
                    <a:lnTo>
                      <a:pt x="49" y="208"/>
                    </a:lnTo>
                    <a:lnTo>
                      <a:pt x="66" y="167"/>
                    </a:lnTo>
                    <a:lnTo>
                      <a:pt x="83" y="124"/>
                    </a:lnTo>
                    <a:lnTo>
                      <a:pt x="100" y="83"/>
                    </a:lnTo>
                    <a:lnTo>
                      <a:pt x="117" y="42"/>
                    </a:lnTo>
                    <a:lnTo>
                      <a:pt x="133" y="2"/>
                    </a:lnTo>
                    <a:lnTo>
                      <a:pt x="245" y="0"/>
                    </a:lnTo>
                    <a:lnTo>
                      <a:pt x="357" y="0"/>
                    </a:lnTo>
                    <a:lnTo>
                      <a:pt x="470" y="0"/>
                    </a:lnTo>
                    <a:lnTo>
                      <a:pt x="584" y="0"/>
                    </a:lnTo>
                    <a:lnTo>
                      <a:pt x="697" y="0"/>
                    </a:lnTo>
                    <a:lnTo>
                      <a:pt x="811" y="0"/>
                    </a:lnTo>
                    <a:lnTo>
                      <a:pt x="923" y="0"/>
                    </a:lnTo>
                    <a:lnTo>
                      <a:pt x="1037" y="0"/>
                    </a:lnTo>
                    <a:lnTo>
                      <a:pt x="1051" y="40"/>
                    </a:lnTo>
                    <a:lnTo>
                      <a:pt x="1065" y="81"/>
                    </a:lnTo>
                    <a:lnTo>
                      <a:pt x="1079" y="122"/>
                    </a:lnTo>
                    <a:lnTo>
                      <a:pt x="1095" y="165"/>
                    </a:lnTo>
                    <a:lnTo>
                      <a:pt x="1108" y="206"/>
                    </a:lnTo>
                    <a:lnTo>
                      <a:pt x="1123" y="249"/>
                    </a:lnTo>
                    <a:lnTo>
                      <a:pt x="1136" y="289"/>
                    </a:lnTo>
                    <a:lnTo>
                      <a:pt x="1151" y="332"/>
                    </a:lnTo>
                    <a:lnTo>
                      <a:pt x="1006" y="332"/>
                    </a:lnTo>
                    <a:lnTo>
                      <a:pt x="863" y="332"/>
                    </a:lnTo>
                    <a:lnTo>
                      <a:pt x="719" y="332"/>
                    </a:lnTo>
                    <a:lnTo>
                      <a:pt x="575" y="332"/>
                    </a:lnTo>
                    <a:lnTo>
                      <a:pt x="430" y="332"/>
                    </a:lnTo>
                    <a:lnTo>
                      <a:pt x="287" y="332"/>
                    </a:lnTo>
                    <a:lnTo>
                      <a:pt x="143" y="332"/>
                    </a:lnTo>
                    <a:lnTo>
                      <a:pt x="0" y="332"/>
                    </a:lnTo>
                    <a:close/>
                  </a:path>
                </a:pathLst>
              </a:custGeom>
              <a:solidFill>
                <a:srgbClr val="781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46" name="Freeform 78"/>
              <p:cNvSpPr>
                <a:spLocks/>
              </p:cNvSpPr>
              <p:nvPr/>
            </p:nvSpPr>
            <p:spPr bwMode="auto">
              <a:xfrm>
                <a:off x="1542" y="3448"/>
                <a:ext cx="1012" cy="132"/>
              </a:xfrm>
              <a:custGeom>
                <a:avLst/>
                <a:gdLst>
                  <a:gd name="T0" fmla="*/ 0 w 1012"/>
                  <a:gd name="T1" fmla="*/ 264 h 264"/>
                  <a:gd name="T2" fmla="*/ 13 w 1012"/>
                  <a:gd name="T3" fmla="*/ 229 h 264"/>
                  <a:gd name="T4" fmla="*/ 28 w 1012"/>
                  <a:gd name="T5" fmla="*/ 196 h 264"/>
                  <a:gd name="T6" fmla="*/ 43 w 1012"/>
                  <a:gd name="T7" fmla="*/ 163 h 264"/>
                  <a:gd name="T8" fmla="*/ 58 w 1012"/>
                  <a:gd name="T9" fmla="*/ 132 h 264"/>
                  <a:gd name="T10" fmla="*/ 71 w 1012"/>
                  <a:gd name="T11" fmla="*/ 97 h 264"/>
                  <a:gd name="T12" fmla="*/ 86 w 1012"/>
                  <a:gd name="T13" fmla="*/ 66 h 264"/>
                  <a:gd name="T14" fmla="*/ 100 w 1012"/>
                  <a:gd name="T15" fmla="*/ 33 h 264"/>
                  <a:gd name="T16" fmla="*/ 116 w 1012"/>
                  <a:gd name="T17" fmla="*/ 2 h 264"/>
                  <a:gd name="T18" fmla="*/ 214 w 1012"/>
                  <a:gd name="T19" fmla="*/ 0 h 264"/>
                  <a:gd name="T20" fmla="*/ 314 w 1012"/>
                  <a:gd name="T21" fmla="*/ 0 h 264"/>
                  <a:gd name="T22" fmla="*/ 413 w 1012"/>
                  <a:gd name="T23" fmla="*/ 0 h 264"/>
                  <a:gd name="T24" fmla="*/ 513 w 1012"/>
                  <a:gd name="T25" fmla="*/ 0 h 264"/>
                  <a:gd name="T26" fmla="*/ 611 w 1012"/>
                  <a:gd name="T27" fmla="*/ 0 h 264"/>
                  <a:gd name="T28" fmla="*/ 711 w 1012"/>
                  <a:gd name="T29" fmla="*/ 0 h 264"/>
                  <a:gd name="T30" fmla="*/ 811 w 1012"/>
                  <a:gd name="T31" fmla="*/ 0 h 264"/>
                  <a:gd name="T32" fmla="*/ 911 w 1012"/>
                  <a:gd name="T33" fmla="*/ 0 h 264"/>
                  <a:gd name="T34" fmla="*/ 924 w 1012"/>
                  <a:gd name="T35" fmla="*/ 31 h 264"/>
                  <a:gd name="T36" fmla="*/ 936 w 1012"/>
                  <a:gd name="T37" fmla="*/ 64 h 264"/>
                  <a:gd name="T38" fmla="*/ 949 w 1012"/>
                  <a:gd name="T39" fmla="*/ 97 h 264"/>
                  <a:gd name="T40" fmla="*/ 962 w 1012"/>
                  <a:gd name="T41" fmla="*/ 132 h 264"/>
                  <a:gd name="T42" fmla="*/ 974 w 1012"/>
                  <a:gd name="T43" fmla="*/ 163 h 264"/>
                  <a:gd name="T44" fmla="*/ 987 w 1012"/>
                  <a:gd name="T45" fmla="*/ 196 h 264"/>
                  <a:gd name="T46" fmla="*/ 1000 w 1012"/>
                  <a:gd name="T47" fmla="*/ 229 h 264"/>
                  <a:gd name="T48" fmla="*/ 1012 w 1012"/>
                  <a:gd name="T49" fmla="*/ 264 h 264"/>
                  <a:gd name="T50" fmla="*/ 886 w 1012"/>
                  <a:gd name="T51" fmla="*/ 264 h 264"/>
                  <a:gd name="T52" fmla="*/ 759 w 1012"/>
                  <a:gd name="T53" fmla="*/ 264 h 264"/>
                  <a:gd name="T54" fmla="*/ 632 w 1012"/>
                  <a:gd name="T55" fmla="*/ 264 h 264"/>
                  <a:gd name="T56" fmla="*/ 506 w 1012"/>
                  <a:gd name="T57" fmla="*/ 264 h 264"/>
                  <a:gd name="T58" fmla="*/ 379 w 1012"/>
                  <a:gd name="T59" fmla="*/ 264 h 264"/>
                  <a:gd name="T60" fmla="*/ 252 w 1012"/>
                  <a:gd name="T61" fmla="*/ 264 h 264"/>
                  <a:gd name="T62" fmla="*/ 126 w 1012"/>
                  <a:gd name="T63" fmla="*/ 264 h 264"/>
                  <a:gd name="T64" fmla="*/ 0 w 1012"/>
                  <a:gd name="T65"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2" h="264">
                    <a:moveTo>
                      <a:pt x="0" y="264"/>
                    </a:moveTo>
                    <a:lnTo>
                      <a:pt x="13" y="229"/>
                    </a:lnTo>
                    <a:lnTo>
                      <a:pt x="28" y="196"/>
                    </a:lnTo>
                    <a:lnTo>
                      <a:pt x="43" y="163"/>
                    </a:lnTo>
                    <a:lnTo>
                      <a:pt x="58" y="132"/>
                    </a:lnTo>
                    <a:lnTo>
                      <a:pt x="71" y="97"/>
                    </a:lnTo>
                    <a:lnTo>
                      <a:pt x="86" y="66"/>
                    </a:lnTo>
                    <a:lnTo>
                      <a:pt x="100" y="33"/>
                    </a:lnTo>
                    <a:lnTo>
                      <a:pt x="116" y="2"/>
                    </a:lnTo>
                    <a:lnTo>
                      <a:pt x="214" y="0"/>
                    </a:lnTo>
                    <a:lnTo>
                      <a:pt x="314" y="0"/>
                    </a:lnTo>
                    <a:lnTo>
                      <a:pt x="413" y="0"/>
                    </a:lnTo>
                    <a:lnTo>
                      <a:pt x="513" y="0"/>
                    </a:lnTo>
                    <a:lnTo>
                      <a:pt x="611" y="0"/>
                    </a:lnTo>
                    <a:lnTo>
                      <a:pt x="711" y="0"/>
                    </a:lnTo>
                    <a:lnTo>
                      <a:pt x="811" y="0"/>
                    </a:lnTo>
                    <a:lnTo>
                      <a:pt x="911" y="0"/>
                    </a:lnTo>
                    <a:lnTo>
                      <a:pt x="924" y="31"/>
                    </a:lnTo>
                    <a:lnTo>
                      <a:pt x="936" y="64"/>
                    </a:lnTo>
                    <a:lnTo>
                      <a:pt x="949" y="97"/>
                    </a:lnTo>
                    <a:lnTo>
                      <a:pt x="962" y="132"/>
                    </a:lnTo>
                    <a:lnTo>
                      <a:pt x="974" y="163"/>
                    </a:lnTo>
                    <a:lnTo>
                      <a:pt x="987" y="196"/>
                    </a:lnTo>
                    <a:lnTo>
                      <a:pt x="1000" y="229"/>
                    </a:lnTo>
                    <a:lnTo>
                      <a:pt x="1012" y="264"/>
                    </a:lnTo>
                    <a:lnTo>
                      <a:pt x="886" y="264"/>
                    </a:lnTo>
                    <a:lnTo>
                      <a:pt x="759" y="264"/>
                    </a:lnTo>
                    <a:lnTo>
                      <a:pt x="632" y="264"/>
                    </a:lnTo>
                    <a:lnTo>
                      <a:pt x="506" y="264"/>
                    </a:lnTo>
                    <a:lnTo>
                      <a:pt x="379" y="264"/>
                    </a:lnTo>
                    <a:lnTo>
                      <a:pt x="252" y="264"/>
                    </a:lnTo>
                    <a:lnTo>
                      <a:pt x="126" y="264"/>
                    </a:lnTo>
                    <a:lnTo>
                      <a:pt x="0" y="264"/>
                    </a:lnTo>
                    <a:close/>
                  </a:path>
                </a:pathLst>
              </a:custGeom>
              <a:solidFill>
                <a:srgbClr val="802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47" name="Freeform 79"/>
              <p:cNvSpPr>
                <a:spLocks/>
              </p:cNvSpPr>
              <p:nvPr/>
            </p:nvSpPr>
            <p:spPr bwMode="auto">
              <a:xfrm>
                <a:off x="1570" y="3449"/>
                <a:ext cx="872" cy="98"/>
              </a:xfrm>
              <a:custGeom>
                <a:avLst/>
                <a:gdLst>
                  <a:gd name="T0" fmla="*/ 0 w 872"/>
                  <a:gd name="T1" fmla="*/ 196 h 196"/>
                  <a:gd name="T2" fmla="*/ 13 w 872"/>
                  <a:gd name="T3" fmla="*/ 171 h 196"/>
                  <a:gd name="T4" fmla="*/ 26 w 872"/>
                  <a:gd name="T5" fmla="*/ 145 h 196"/>
                  <a:gd name="T6" fmla="*/ 38 w 872"/>
                  <a:gd name="T7" fmla="*/ 120 h 196"/>
                  <a:gd name="T8" fmla="*/ 51 w 872"/>
                  <a:gd name="T9" fmla="*/ 97 h 196"/>
                  <a:gd name="T10" fmla="*/ 64 w 872"/>
                  <a:gd name="T11" fmla="*/ 71 h 196"/>
                  <a:gd name="T12" fmla="*/ 76 w 872"/>
                  <a:gd name="T13" fmla="*/ 46 h 196"/>
                  <a:gd name="T14" fmla="*/ 89 w 872"/>
                  <a:gd name="T15" fmla="*/ 23 h 196"/>
                  <a:gd name="T16" fmla="*/ 102 w 872"/>
                  <a:gd name="T17" fmla="*/ 0 h 196"/>
                  <a:gd name="T18" fmla="*/ 186 w 872"/>
                  <a:gd name="T19" fmla="*/ 0 h 196"/>
                  <a:gd name="T20" fmla="*/ 272 w 872"/>
                  <a:gd name="T21" fmla="*/ 0 h 196"/>
                  <a:gd name="T22" fmla="*/ 358 w 872"/>
                  <a:gd name="T23" fmla="*/ 0 h 196"/>
                  <a:gd name="T24" fmla="*/ 444 w 872"/>
                  <a:gd name="T25" fmla="*/ 0 h 196"/>
                  <a:gd name="T26" fmla="*/ 528 w 872"/>
                  <a:gd name="T27" fmla="*/ 0 h 196"/>
                  <a:gd name="T28" fmla="*/ 614 w 872"/>
                  <a:gd name="T29" fmla="*/ 0 h 196"/>
                  <a:gd name="T30" fmla="*/ 700 w 872"/>
                  <a:gd name="T31" fmla="*/ 0 h 196"/>
                  <a:gd name="T32" fmla="*/ 787 w 872"/>
                  <a:gd name="T33" fmla="*/ 0 h 196"/>
                  <a:gd name="T34" fmla="*/ 797 w 872"/>
                  <a:gd name="T35" fmla="*/ 23 h 196"/>
                  <a:gd name="T36" fmla="*/ 807 w 872"/>
                  <a:gd name="T37" fmla="*/ 46 h 196"/>
                  <a:gd name="T38" fmla="*/ 817 w 872"/>
                  <a:gd name="T39" fmla="*/ 71 h 196"/>
                  <a:gd name="T40" fmla="*/ 828 w 872"/>
                  <a:gd name="T41" fmla="*/ 97 h 196"/>
                  <a:gd name="T42" fmla="*/ 838 w 872"/>
                  <a:gd name="T43" fmla="*/ 120 h 196"/>
                  <a:gd name="T44" fmla="*/ 849 w 872"/>
                  <a:gd name="T45" fmla="*/ 145 h 196"/>
                  <a:gd name="T46" fmla="*/ 859 w 872"/>
                  <a:gd name="T47" fmla="*/ 171 h 196"/>
                  <a:gd name="T48" fmla="*/ 872 w 872"/>
                  <a:gd name="T49" fmla="*/ 196 h 196"/>
                  <a:gd name="T50" fmla="*/ 762 w 872"/>
                  <a:gd name="T51" fmla="*/ 196 h 196"/>
                  <a:gd name="T52" fmla="*/ 654 w 872"/>
                  <a:gd name="T53" fmla="*/ 196 h 196"/>
                  <a:gd name="T54" fmla="*/ 544 w 872"/>
                  <a:gd name="T55" fmla="*/ 196 h 196"/>
                  <a:gd name="T56" fmla="*/ 435 w 872"/>
                  <a:gd name="T57" fmla="*/ 196 h 196"/>
                  <a:gd name="T58" fmla="*/ 326 w 872"/>
                  <a:gd name="T59" fmla="*/ 196 h 196"/>
                  <a:gd name="T60" fmla="*/ 217 w 872"/>
                  <a:gd name="T61" fmla="*/ 196 h 196"/>
                  <a:gd name="T62" fmla="*/ 109 w 872"/>
                  <a:gd name="T63" fmla="*/ 196 h 196"/>
                  <a:gd name="T64" fmla="*/ 0 w 872"/>
                  <a:gd name="T65"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2" h="196">
                    <a:moveTo>
                      <a:pt x="0" y="196"/>
                    </a:moveTo>
                    <a:lnTo>
                      <a:pt x="13" y="171"/>
                    </a:lnTo>
                    <a:lnTo>
                      <a:pt x="26" y="145"/>
                    </a:lnTo>
                    <a:lnTo>
                      <a:pt x="38" y="120"/>
                    </a:lnTo>
                    <a:lnTo>
                      <a:pt x="51" y="97"/>
                    </a:lnTo>
                    <a:lnTo>
                      <a:pt x="64" y="71"/>
                    </a:lnTo>
                    <a:lnTo>
                      <a:pt x="76" y="46"/>
                    </a:lnTo>
                    <a:lnTo>
                      <a:pt x="89" y="23"/>
                    </a:lnTo>
                    <a:lnTo>
                      <a:pt x="102" y="0"/>
                    </a:lnTo>
                    <a:lnTo>
                      <a:pt x="186" y="0"/>
                    </a:lnTo>
                    <a:lnTo>
                      <a:pt x="272" y="0"/>
                    </a:lnTo>
                    <a:lnTo>
                      <a:pt x="358" y="0"/>
                    </a:lnTo>
                    <a:lnTo>
                      <a:pt x="444" y="0"/>
                    </a:lnTo>
                    <a:lnTo>
                      <a:pt x="528" y="0"/>
                    </a:lnTo>
                    <a:lnTo>
                      <a:pt x="614" y="0"/>
                    </a:lnTo>
                    <a:lnTo>
                      <a:pt x="700" y="0"/>
                    </a:lnTo>
                    <a:lnTo>
                      <a:pt x="787" y="0"/>
                    </a:lnTo>
                    <a:lnTo>
                      <a:pt x="797" y="23"/>
                    </a:lnTo>
                    <a:lnTo>
                      <a:pt x="807" y="46"/>
                    </a:lnTo>
                    <a:lnTo>
                      <a:pt x="817" y="71"/>
                    </a:lnTo>
                    <a:lnTo>
                      <a:pt x="828" y="97"/>
                    </a:lnTo>
                    <a:lnTo>
                      <a:pt x="838" y="120"/>
                    </a:lnTo>
                    <a:lnTo>
                      <a:pt x="849" y="145"/>
                    </a:lnTo>
                    <a:lnTo>
                      <a:pt x="859" y="171"/>
                    </a:lnTo>
                    <a:lnTo>
                      <a:pt x="872" y="196"/>
                    </a:lnTo>
                    <a:lnTo>
                      <a:pt x="762" y="196"/>
                    </a:lnTo>
                    <a:lnTo>
                      <a:pt x="654" y="196"/>
                    </a:lnTo>
                    <a:lnTo>
                      <a:pt x="544" y="196"/>
                    </a:lnTo>
                    <a:lnTo>
                      <a:pt x="435" y="196"/>
                    </a:lnTo>
                    <a:lnTo>
                      <a:pt x="326" y="196"/>
                    </a:lnTo>
                    <a:lnTo>
                      <a:pt x="217" y="196"/>
                    </a:lnTo>
                    <a:lnTo>
                      <a:pt x="109" y="196"/>
                    </a:lnTo>
                    <a:lnTo>
                      <a:pt x="0" y="196"/>
                    </a:lnTo>
                    <a:close/>
                  </a:path>
                </a:pathLst>
              </a:custGeom>
              <a:solidFill>
                <a:srgbClr val="872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48" name="Freeform 80"/>
              <p:cNvSpPr>
                <a:spLocks/>
              </p:cNvSpPr>
              <p:nvPr/>
            </p:nvSpPr>
            <p:spPr bwMode="auto">
              <a:xfrm>
                <a:off x="1600" y="3449"/>
                <a:ext cx="732" cy="64"/>
              </a:xfrm>
              <a:custGeom>
                <a:avLst/>
                <a:gdLst>
                  <a:gd name="T0" fmla="*/ 0 w 732"/>
                  <a:gd name="T1" fmla="*/ 128 h 128"/>
                  <a:gd name="T2" fmla="*/ 10 w 732"/>
                  <a:gd name="T3" fmla="*/ 110 h 128"/>
                  <a:gd name="T4" fmla="*/ 21 w 732"/>
                  <a:gd name="T5" fmla="*/ 95 h 128"/>
                  <a:gd name="T6" fmla="*/ 31 w 732"/>
                  <a:gd name="T7" fmla="*/ 79 h 128"/>
                  <a:gd name="T8" fmla="*/ 42 w 732"/>
                  <a:gd name="T9" fmla="*/ 64 h 128"/>
                  <a:gd name="T10" fmla="*/ 52 w 732"/>
                  <a:gd name="T11" fmla="*/ 46 h 128"/>
                  <a:gd name="T12" fmla="*/ 62 w 732"/>
                  <a:gd name="T13" fmla="*/ 31 h 128"/>
                  <a:gd name="T14" fmla="*/ 72 w 732"/>
                  <a:gd name="T15" fmla="*/ 15 h 128"/>
                  <a:gd name="T16" fmla="*/ 83 w 732"/>
                  <a:gd name="T17" fmla="*/ 0 h 128"/>
                  <a:gd name="T18" fmla="*/ 155 w 732"/>
                  <a:gd name="T19" fmla="*/ 0 h 128"/>
                  <a:gd name="T20" fmla="*/ 227 w 732"/>
                  <a:gd name="T21" fmla="*/ 0 h 128"/>
                  <a:gd name="T22" fmla="*/ 298 w 732"/>
                  <a:gd name="T23" fmla="*/ 0 h 128"/>
                  <a:gd name="T24" fmla="*/ 370 w 732"/>
                  <a:gd name="T25" fmla="*/ 0 h 128"/>
                  <a:gd name="T26" fmla="*/ 442 w 732"/>
                  <a:gd name="T27" fmla="*/ 0 h 128"/>
                  <a:gd name="T28" fmla="*/ 514 w 732"/>
                  <a:gd name="T29" fmla="*/ 0 h 128"/>
                  <a:gd name="T30" fmla="*/ 586 w 732"/>
                  <a:gd name="T31" fmla="*/ 0 h 128"/>
                  <a:gd name="T32" fmla="*/ 657 w 732"/>
                  <a:gd name="T33" fmla="*/ 0 h 128"/>
                  <a:gd name="T34" fmla="*/ 666 w 732"/>
                  <a:gd name="T35" fmla="*/ 15 h 128"/>
                  <a:gd name="T36" fmla="*/ 676 w 732"/>
                  <a:gd name="T37" fmla="*/ 31 h 128"/>
                  <a:gd name="T38" fmla="*/ 684 w 732"/>
                  <a:gd name="T39" fmla="*/ 46 h 128"/>
                  <a:gd name="T40" fmla="*/ 694 w 732"/>
                  <a:gd name="T41" fmla="*/ 64 h 128"/>
                  <a:gd name="T42" fmla="*/ 702 w 732"/>
                  <a:gd name="T43" fmla="*/ 79 h 128"/>
                  <a:gd name="T44" fmla="*/ 712 w 732"/>
                  <a:gd name="T45" fmla="*/ 95 h 128"/>
                  <a:gd name="T46" fmla="*/ 722 w 732"/>
                  <a:gd name="T47" fmla="*/ 110 h 128"/>
                  <a:gd name="T48" fmla="*/ 732 w 732"/>
                  <a:gd name="T49" fmla="*/ 128 h 128"/>
                  <a:gd name="T50" fmla="*/ 639 w 732"/>
                  <a:gd name="T51" fmla="*/ 128 h 128"/>
                  <a:gd name="T52" fmla="*/ 548 w 732"/>
                  <a:gd name="T53" fmla="*/ 128 h 128"/>
                  <a:gd name="T54" fmla="*/ 456 w 732"/>
                  <a:gd name="T55" fmla="*/ 128 h 128"/>
                  <a:gd name="T56" fmla="*/ 365 w 732"/>
                  <a:gd name="T57" fmla="*/ 128 h 128"/>
                  <a:gd name="T58" fmla="*/ 273 w 732"/>
                  <a:gd name="T59" fmla="*/ 128 h 128"/>
                  <a:gd name="T60" fmla="*/ 182 w 732"/>
                  <a:gd name="T61" fmla="*/ 128 h 128"/>
                  <a:gd name="T62" fmla="*/ 90 w 732"/>
                  <a:gd name="T63" fmla="*/ 128 h 128"/>
                  <a:gd name="T64" fmla="*/ 0 w 732"/>
                  <a:gd name="T65"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2" h="128">
                    <a:moveTo>
                      <a:pt x="0" y="128"/>
                    </a:moveTo>
                    <a:lnTo>
                      <a:pt x="10" y="110"/>
                    </a:lnTo>
                    <a:lnTo>
                      <a:pt x="21" y="95"/>
                    </a:lnTo>
                    <a:lnTo>
                      <a:pt x="31" y="79"/>
                    </a:lnTo>
                    <a:lnTo>
                      <a:pt x="42" y="64"/>
                    </a:lnTo>
                    <a:lnTo>
                      <a:pt x="52" y="46"/>
                    </a:lnTo>
                    <a:lnTo>
                      <a:pt x="62" y="31"/>
                    </a:lnTo>
                    <a:lnTo>
                      <a:pt x="72" y="15"/>
                    </a:lnTo>
                    <a:lnTo>
                      <a:pt x="83" y="0"/>
                    </a:lnTo>
                    <a:lnTo>
                      <a:pt x="155" y="0"/>
                    </a:lnTo>
                    <a:lnTo>
                      <a:pt x="227" y="0"/>
                    </a:lnTo>
                    <a:lnTo>
                      <a:pt x="298" y="0"/>
                    </a:lnTo>
                    <a:lnTo>
                      <a:pt x="370" y="0"/>
                    </a:lnTo>
                    <a:lnTo>
                      <a:pt x="442" y="0"/>
                    </a:lnTo>
                    <a:lnTo>
                      <a:pt x="514" y="0"/>
                    </a:lnTo>
                    <a:lnTo>
                      <a:pt x="586" y="0"/>
                    </a:lnTo>
                    <a:lnTo>
                      <a:pt x="657" y="0"/>
                    </a:lnTo>
                    <a:lnTo>
                      <a:pt x="666" y="15"/>
                    </a:lnTo>
                    <a:lnTo>
                      <a:pt x="676" y="31"/>
                    </a:lnTo>
                    <a:lnTo>
                      <a:pt x="684" y="46"/>
                    </a:lnTo>
                    <a:lnTo>
                      <a:pt x="694" y="64"/>
                    </a:lnTo>
                    <a:lnTo>
                      <a:pt x="702" y="79"/>
                    </a:lnTo>
                    <a:lnTo>
                      <a:pt x="712" y="95"/>
                    </a:lnTo>
                    <a:lnTo>
                      <a:pt x="722" y="110"/>
                    </a:lnTo>
                    <a:lnTo>
                      <a:pt x="732" y="128"/>
                    </a:lnTo>
                    <a:lnTo>
                      <a:pt x="639" y="128"/>
                    </a:lnTo>
                    <a:lnTo>
                      <a:pt x="548" y="128"/>
                    </a:lnTo>
                    <a:lnTo>
                      <a:pt x="456" y="128"/>
                    </a:lnTo>
                    <a:lnTo>
                      <a:pt x="365" y="128"/>
                    </a:lnTo>
                    <a:lnTo>
                      <a:pt x="273" y="128"/>
                    </a:lnTo>
                    <a:lnTo>
                      <a:pt x="182" y="128"/>
                    </a:lnTo>
                    <a:lnTo>
                      <a:pt x="90" y="128"/>
                    </a:lnTo>
                    <a:lnTo>
                      <a:pt x="0" y="128"/>
                    </a:lnTo>
                    <a:close/>
                  </a:path>
                </a:pathLst>
              </a:custGeom>
              <a:solidFill>
                <a:srgbClr val="8F3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49" name="Freeform 81"/>
              <p:cNvSpPr>
                <a:spLocks/>
              </p:cNvSpPr>
              <p:nvPr/>
            </p:nvSpPr>
            <p:spPr bwMode="auto">
              <a:xfrm>
                <a:off x="1630" y="3449"/>
                <a:ext cx="589" cy="31"/>
              </a:xfrm>
              <a:custGeom>
                <a:avLst/>
                <a:gdLst>
                  <a:gd name="T0" fmla="*/ 0 w 589"/>
                  <a:gd name="T1" fmla="*/ 62 h 62"/>
                  <a:gd name="T2" fmla="*/ 67 w 589"/>
                  <a:gd name="T3" fmla="*/ 3 h 62"/>
                  <a:gd name="T4" fmla="*/ 532 w 589"/>
                  <a:gd name="T5" fmla="*/ 0 h 62"/>
                  <a:gd name="T6" fmla="*/ 589 w 589"/>
                  <a:gd name="T7" fmla="*/ 62 h 62"/>
                  <a:gd name="T8" fmla="*/ 0 w 589"/>
                  <a:gd name="T9" fmla="*/ 62 h 62"/>
                </a:gdLst>
                <a:ahLst/>
                <a:cxnLst>
                  <a:cxn ang="0">
                    <a:pos x="T0" y="T1"/>
                  </a:cxn>
                  <a:cxn ang="0">
                    <a:pos x="T2" y="T3"/>
                  </a:cxn>
                  <a:cxn ang="0">
                    <a:pos x="T4" y="T5"/>
                  </a:cxn>
                  <a:cxn ang="0">
                    <a:pos x="T6" y="T7"/>
                  </a:cxn>
                  <a:cxn ang="0">
                    <a:pos x="T8" y="T9"/>
                  </a:cxn>
                </a:cxnLst>
                <a:rect l="0" t="0" r="r" b="b"/>
                <a:pathLst>
                  <a:path w="589" h="62">
                    <a:moveTo>
                      <a:pt x="0" y="62"/>
                    </a:moveTo>
                    <a:lnTo>
                      <a:pt x="67" y="3"/>
                    </a:lnTo>
                    <a:lnTo>
                      <a:pt x="532" y="0"/>
                    </a:lnTo>
                    <a:lnTo>
                      <a:pt x="589" y="62"/>
                    </a:lnTo>
                    <a:lnTo>
                      <a:pt x="0" y="62"/>
                    </a:lnTo>
                    <a:close/>
                  </a:path>
                </a:pathLst>
              </a:custGeom>
              <a:solidFill>
                <a:srgbClr val="963D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50" name="Freeform 82"/>
              <p:cNvSpPr>
                <a:spLocks/>
              </p:cNvSpPr>
              <p:nvPr/>
            </p:nvSpPr>
            <p:spPr bwMode="auto">
              <a:xfrm>
                <a:off x="2726" y="2460"/>
                <a:ext cx="346" cy="1224"/>
              </a:xfrm>
              <a:custGeom>
                <a:avLst/>
                <a:gdLst>
                  <a:gd name="T0" fmla="*/ 0 w 346"/>
                  <a:gd name="T1" fmla="*/ 1985 h 2448"/>
                  <a:gd name="T2" fmla="*/ 158 w 346"/>
                  <a:gd name="T3" fmla="*/ 82 h 2448"/>
                  <a:gd name="T4" fmla="*/ 346 w 346"/>
                  <a:gd name="T5" fmla="*/ 0 h 2448"/>
                  <a:gd name="T6" fmla="*/ 139 w 346"/>
                  <a:gd name="T7" fmla="*/ 2448 h 2448"/>
                  <a:gd name="T8" fmla="*/ 0 w 346"/>
                  <a:gd name="T9" fmla="*/ 1985 h 2448"/>
                </a:gdLst>
                <a:ahLst/>
                <a:cxnLst>
                  <a:cxn ang="0">
                    <a:pos x="T0" y="T1"/>
                  </a:cxn>
                  <a:cxn ang="0">
                    <a:pos x="T2" y="T3"/>
                  </a:cxn>
                  <a:cxn ang="0">
                    <a:pos x="T4" y="T5"/>
                  </a:cxn>
                  <a:cxn ang="0">
                    <a:pos x="T6" y="T7"/>
                  </a:cxn>
                  <a:cxn ang="0">
                    <a:pos x="T8" y="T9"/>
                  </a:cxn>
                </a:cxnLst>
                <a:rect l="0" t="0" r="r" b="b"/>
                <a:pathLst>
                  <a:path w="346" h="2448">
                    <a:moveTo>
                      <a:pt x="0" y="1985"/>
                    </a:moveTo>
                    <a:lnTo>
                      <a:pt x="158" y="82"/>
                    </a:lnTo>
                    <a:lnTo>
                      <a:pt x="346" y="0"/>
                    </a:lnTo>
                    <a:lnTo>
                      <a:pt x="139" y="2448"/>
                    </a:lnTo>
                    <a:lnTo>
                      <a:pt x="0" y="1985"/>
                    </a:lnTo>
                    <a:close/>
                  </a:path>
                </a:pathLst>
              </a:custGeom>
              <a:solidFill>
                <a:srgbClr val="8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51" name="Freeform 83"/>
              <p:cNvSpPr>
                <a:spLocks/>
              </p:cNvSpPr>
              <p:nvPr/>
            </p:nvSpPr>
            <p:spPr bwMode="auto">
              <a:xfrm>
                <a:off x="2746" y="2467"/>
                <a:ext cx="308" cy="1087"/>
              </a:xfrm>
              <a:custGeom>
                <a:avLst/>
                <a:gdLst>
                  <a:gd name="T0" fmla="*/ 0 w 308"/>
                  <a:gd name="T1" fmla="*/ 1761 h 2174"/>
                  <a:gd name="T2" fmla="*/ 17 w 308"/>
                  <a:gd name="T3" fmla="*/ 1549 h 2174"/>
                  <a:gd name="T4" fmla="*/ 34 w 308"/>
                  <a:gd name="T5" fmla="*/ 1337 h 2174"/>
                  <a:gd name="T6" fmla="*/ 50 w 308"/>
                  <a:gd name="T7" fmla="*/ 1127 h 2174"/>
                  <a:gd name="T8" fmla="*/ 69 w 308"/>
                  <a:gd name="T9" fmla="*/ 917 h 2174"/>
                  <a:gd name="T10" fmla="*/ 86 w 308"/>
                  <a:gd name="T11" fmla="*/ 705 h 2174"/>
                  <a:gd name="T12" fmla="*/ 104 w 308"/>
                  <a:gd name="T13" fmla="*/ 494 h 2174"/>
                  <a:gd name="T14" fmla="*/ 121 w 308"/>
                  <a:gd name="T15" fmla="*/ 284 h 2174"/>
                  <a:gd name="T16" fmla="*/ 139 w 308"/>
                  <a:gd name="T17" fmla="*/ 74 h 2174"/>
                  <a:gd name="T18" fmla="*/ 160 w 308"/>
                  <a:gd name="T19" fmla="*/ 64 h 2174"/>
                  <a:gd name="T20" fmla="*/ 181 w 308"/>
                  <a:gd name="T21" fmla="*/ 54 h 2174"/>
                  <a:gd name="T22" fmla="*/ 202 w 308"/>
                  <a:gd name="T23" fmla="*/ 44 h 2174"/>
                  <a:gd name="T24" fmla="*/ 224 w 308"/>
                  <a:gd name="T25" fmla="*/ 37 h 2174"/>
                  <a:gd name="T26" fmla="*/ 245 w 308"/>
                  <a:gd name="T27" fmla="*/ 25 h 2174"/>
                  <a:gd name="T28" fmla="*/ 266 w 308"/>
                  <a:gd name="T29" fmla="*/ 17 h 2174"/>
                  <a:gd name="T30" fmla="*/ 287 w 308"/>
                  <a:gd name="T31" fmla="*/ 7 h 2174"/>
                  <a:gd name="T32" fmla="*/ 308 w 308"/>
                  <a:gd name="T33" fmla="*/ 0 h 2174"/>
                  <a:gd name="T34" fmla="*/ 284 w 308"/>
                  <a:gd name="T35" fmla="*/ 270 h 2174"/>
                  <a:gd name="T36" fmla="*/ 262 w 308"/>
                  <a:gd name="T37" fmla="*/ 542 h 2174"/>
                  <a:gd name="T38" fmla="*/ 238 w 308"/>
                  <a:gd name="T39" fmla="*/ 812 h 2174"/>
                  <a:gd name="T40" fmla="*/ 215 w 308"/>
                  <a:gd name="T41" fmla="*/ 1085 h 2174"/>
                  <a:gd name="T42" fmla="*/ 191 w 308"/>
                  <a:gd name="T43" fmla="*/ 1355 h 2174"/>
                  <a:gd name="T44" fmla="*/ 169 w 308"/>
                  <a:gd name="T45" fmla="*/ 1629 h 2174"/>
                  <a:gd name="T46" fmla="*/ 145 w 308"/>
                  <a:gd name="T47" fmla="*/ 1899 h 2174"/>
                  <a:gd name="T48" fmla="*/ 124 w 308"/>
                  <a:gd name="T49" fmla="*/ 2174 h 2174"/>
                  <a:gd name="T50" fmla="*/ 107 w 308"/>
                  <a:gd name="T51" fmla="*/ 2121 h 2174"/>
                  <a:gd name="T52" fmla="*/ 93 w 308"/>
                  <a:gd name="T53" fmla="*/ 2069 h 2174"/>
                  <a:gd name="T54" fmla="*/ 76 w 308"/>
                  <a:gd name="T55" fmla="*/ 2018 h 2174"/>
                  <a:gd name="T56" fmla="*/ 62 w 308"/>
                  <a:gd name="T57" fmla="*/ 1967 h 2174"/>
                  <a:gd name="T58" fmla="*/ 45 w 308"/>
                  <a:gd name="T59" fmla="*/ 1915 h 2174"/>
                  <a:gd name="T60" fmla="*/ 31 w 308"/>
                  <a:gd name="T61" fmla="*/ 1862 h 2174"/>
                  <a:gd name="T62" fmla="*/ 14 w 308"/>
                  <a:gd name="T63" fmla="*/ 1812 h 2174"/>
                  <a:gd name="T64" fmla="*/ 0 w 308"/>
                  <a:gd name="T65" fmla="*/ 1761 h 2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8" h="2174">
                    <a:moveTo>
                      <a:pt x="0" y="1761"/>
                    </a:moveTo>
                    <a:lnTo>
                      <a:pt x="17" y="1549"/>
                    </a:lnTo>
                    <a:lnTo>
                      <a:pt x="34" y="1337"/>
                    </a:lnTo>
                    <a:lnTo>
                      <a:pt x="50" y="1127"/>
                    </a:lnTo>
                    <a:lnTo>
                      <a:pt x="69" y="917"/>
                    </a:lnTo>
                    <a:lnTo>
                      <a:pt x="86" y="705"/>
                    </a:lnTo>
                    <a:lnTo>
                      <a:pt x="104" y="494"/>
                    </a:lnTo>
                    <a:lnTo>
                      <a:pt x="121" y="284"/>
                    </a:lnTo>
                    <a:lnTo>
                      <a:pt x="139" y="74"/>
                    </a:lnTo>
                    <a:lnTo>
                      <a:pt x="160" y="64"/>
                    </a:lnTo>
                    <a:lnTo>
                      <a:pt x="181" y="54"/>
                    </a:lnTo>
                    <a:lnTo>
                      <a:pt x="202" y="44"/>
                    </a:lnTo>
                    <a:lnTo>
                      <a:pt x="224" y="37"/>
                    </a:lnTo>
                    <a:lnTo>
                      <a:pt x="245" y="25"/>
                    </a:lnTo>
                    <a:lnTo>
                      <a:pt x="266" y="17"/>
                    </a:lnTo>
                    <a:lnTo>
                      <a:pt x="287" y="7"/>
                    </a:lnTo>
                    <a:lnTo>
                      <a:pt x="308" y="0"/>
                    </a:lnTo>
                    <a:lnTo>
                      <a:pt x="284" y="270"/>
                    </a:lnTo>
                    <a:lnTo>
                      <a:pt x="262" y="542"/>
                    </a:lnTo>
                    <a:lnTo>
                      <a:pt x="238" y="812"/>
                    </a:lnTo>
                    <a:lnTo>
                      <a:pt x="215" y="1085"/>
                    </a:lnTo>
                    <a:lnTo>
                      <a:pt x="191" y="1355"/>
                    </a:lnTo>
                    <a:lnTo>
                      <a:pt x="169" y="1629"/>
                    </a:lnTo>
                    <a:lnTo>
                      <a:pt x="145" y="1899"/>
                    </a:lnTo>
                    <a:lnTo>
                      <a:pt x="124" y="2174"/>
                    </a:lnTo>
                    <a:lnTo>
                      <a:pt x="107" y="2121"/>
                    </a:lnTo>
                    <a:lnTo>
                      <a:pt x="93" y="2069"/>
                    </a:lnTo>
                    <a:lnTo>
                      <a:pt x="76" y="2018"/>
                    </a:lnTo>
                    <a:lnTo>
                      <a:pt x="62" y="1967"/>
                    </a:lnTo>
                    <a:lnTo>
                      <a:pt x="45" y="1915"/>
                    </a:lnTo>
                    <a:lnTo>
                      <a:pt x="31" y="1862"/>
                    </a:lnTo>
                    <a:lnTo>
                      <a:pt x="14" y="1812"/>
                    </a:lnTo>
                    <a:lnTo>
                      <a:pt x="0" y="1761"/>
                    </a:lnTo>
                    <a:close/>
                  </a:path>
                </a:pathLst>
              </a:custGeom>
              <a:solidFill>
                <a:srgbClr val="8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52" name="Freeform 84"/>
              <p:cNvSpPr>
                <a:spLocks/>
              </p:cNvSpPr>
              <p:nvPr/>
            </p:nvSpPr>
            <p:spPr bwMode="auto">
              <a:xfrm>
                <a:off x="2765" y="2474"/>
                <a:ext cx="269" cy="949"/>
              </a:xfrm>
              <a:custGeom>
                <a:avLst/>
                <a:gdLst>
                  <a:gd name="T0" fmla="*/ 0 w 269"/>
                  <a:gd name="T1" fmla="*/ 1540 h 1898"/>
                  <a:gd name="T2" fmla="*/ 15 w 269"/>
                  <a:gd name="T3" fmla="*/ 1354 h 1898"/>
                  <a:gd name="T4" fmla="*/ 30 w 269"/>
                  <a:gd name="T5" fmla="*/ 1171 h 1898"/>
                  <a:gd name="T6" fmla="*/ 44 w 269"/>
                  <a:gd name="T7" fmla="*/ 984 h 1898"/>
                  <a:gd name="T8" fmla="*/ 61 w 269"/>
                  <a:gd name="T9" fmla="*/ 801 h 1898"/>
                  <a:gd name="T10" fmla="*/ 75 w 269"/>
                  <a:gd name="T11" fmla="*/ 617 h 1898"/>
                  <a:gd name="T12" fmla="*/ 91 w 269"/>
                  <a:gd name="T13" fmla="*/ 432 h 1898"/>
                  <a:gd name="T14" fmla="*/ 105 w 269"/>
                  <a:gd name="T15" fmla="*/ 247 h 1898"/>
                  <a:gd name="T16" fmla="*/ 122 w 269"/>
                  <a:gd name="T17" fmla="*/ 64 h 1898"/>
                  <a:gd name="T18" fmla="*/ 138 w 269"/>
                  <a:gd name="T19" fmla="*/ 55 h 1898"/>
                  <a:gd name="T20" fmla="*/ 157 w 269"/>
                  <a:gd name="T21" fmla="*/ 47 h 1898"/>
                  <a:gd name="T22" fmla="*/ 175 w 269"/>
                  <a:gd name="T23" fmla="*/ 39 h 1898"/>
                  <a:gd name="T24" fmla="*/ 195 w 269"/>
                  <a:gd name="T25" fmla="*/ 31 h 1898"/>
                  <a:gd name="T26" fmla="*/ 212 w 269"/>
                  <a:gd name="T27" fmla="*/ 22 h 1898"/>
                  <a:gd name="T28" fmla="*/ 231 w 269"/>
                  <a:gd name="T29" fmla="*/ 16 h 1898"/>
                  <a:gd name="T30" fmla="*/ 250 w 269"/>
                  <a:gd name="T31" fmla="*/ 6 h 1898"/>
                  <a:gd name="T32" fmla="*/ 269 w 269"/>
                  <a:gd name="T33" fmla="*/ 0 h 1898"/>
                  <a:gd name="T34" fmla="*/ 248 w 269"/>
                  <a:gd name="T35" fmla="*/ 236 h 1898"/>
                  <a:gd name="T36" fmla="*/ 227 w 269"/>
                  <a:gd name="T37" fmla="*/ 473 h 1898"/>
                  <a:gd name="T38" fmla="*/ 207 w 269"/>
                  <a:gd name="T39" fmla="*/ 710 h 1898"/>
                  <a:gd name="T40" fmla="*/ 188 w 269"/>
                  <a:gd name="T41" fmla="*/ 947 h 1898"/>
                  <a:gd name="T42" fmla="*/ 167 w 269"/>
                  <a:gd name="T43" fmla="*/ 1184 h 1898"/>
                  <a:gd name="T44" fmla="*/ 147 w 269"/>
                  <a:gd name="T45" fmla="*/ 1422 h 1898"/>
                  <a:gd name="T46" fmla="*/ 127 w 269"/>
                  <a:gd name="T47" fmla="*/ 1659 h 1898"/>
                  <a:gd name="T48" fmla="*/ 109 w 269"/>
                  <a:gd name="T49" fmla="*/ 1898 h 1898"/>
                  <a:gd name="T50" fmla="*/ 95 w 269"/>
                  <a:gd name="T51" fmla="*/ 1851 h 1898"/>
                  <a:gd name="T52" fmla="*/ 81 w 269"/>
                  <a:gd name="T53" fmla="*/ 1807 h 1898"/>
                  <a:gd name="T54" fmla="*/ 67 w 269"/>
                  <a:gd name="T55" fmla="*/ 1762 h 1898"/>
                  <a:gd name="T56" fmla="*/ 54 w 269"/>
                  <a:gd name="T57" fmla="*/ 1717 h 1898"/>
                  <a:gd name="T58" fmla="*/ 40 w 269"/>
                  <a:gd name="T59" fmla="*/ 1671 h 1898"/>
                  <a:gd name="T60" fmla="*/ 27 w 269"/>
                  <a:gd name="T61" fmla="*/ 1628 h 1898"/>
                  <a:gd name="T62" fmla="*/ 13 w 269"/>
                  <a:gd name="T63" fmla="*/ 1583 h 1898"/>
                  <a:gd name="T64" fmla="*/ 0 w 269"/>
                  <a:gd name="T65" fmla="*/ 1540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9" h="1898">
                    <a:moveTo>
                      <a:pt x="0" y="1540"/>
                    </a:moveTo>
                    <a:lnTo>
                      <a:pt x="15" y="1354"/>
                    </a:lnTo>
                    <a:lnTo>
                      <a:pt x="30" y="1171"/>
                    </a:lnTo>
                    <a:lnTo>
                      <a:pt x="44" y="984"/>
                    </a:lnTo>
                    <a:lnTo>
                      <a:pt x="61" y="801"/>
                    </a:lnTo>
                    <a:lnTo>
                      <a:pt x="75" y="617"/>
                    </a:lnTo>
                    <a:lnTo>
                      <a:pt x="91" y="432"/>
                    </a:lnTo>
                    <a:lnTo>
                      <a:pt x="105" y="247"/>
                    </a:lnTo>
                    <a:lnTo>
                      <a:pt x="122" y="64"/>
                    </a:lnTo>
                    <a:lnTo>
                      <a:pt x="138" y="55"/>
                    </a:lnTo>
                    <a:lnTo>
                      <a:pt x="157" y="47"/>
                    </a:lnTo>
                    <a:lnTo>
                      <a:pt x="175" y="39"/>
                    </a:lnTo>
                    <a:lnTo>
                      <a:pt x="195" y="31"/>
                    </a:lnTo>
                    <a:lnTo>
                      <a:pt x="212" y="22"/>
                    </a:lnTo>
                    <a:lnTo>
                      <a:pt x="231" y="16"/>
                    </a:lnTo>
                    <a:lnTo>
                      <a:pt x="250" y="6"/>
                    </a:lnTo>
                    <a:lnTo>
                      <a:pt x="269" y="0"/>
                    </a:lnTo>
                    <a:lnTo>
                      <a:pt x="248" y="236"/>
                    </a:lnTo>
                    <a:lnTo>
                      <a:pt x="227" y="473"/>
                    </a:lnTo>
                    <a:lnTo>
                      <a:pt x="207" y="710"/>
                    </a:lnTo>
                    <a:lnTo>
                      <a:pt x="188" y="947"/>
                    </a:lnTo>
                    <a:lnTo>
                      <a:pt x="167" y="1184"/>
                    </a:lnTo>
                    <a:lnTo>
                      <a:pt x="147" y="1422"/>
                    </a:lnTo>
                    <a:lnTo>
                      <a:pt x="127" y="1659"/>
                    </a:lnTo>
                    <a:lnTo>
                      <a:pt x="109" y="1898"/>
                    </a:lnTo>
                    <a:lnTo>
                      <a:pt x="95" y="1851"/>
                    </a:lnTo>
                    <a:lnTo>
                      <a:pt x="81" y="1807"/>
                    </a:lnTo>
                    <a:lnTo>
                      <a:pt x="67" y="1762"/>
                    </a:lnTo>
                    <a:lnTo>
                      <a:pt x="54" y="1717"/>
                    </a:lnTo>
                    <a:lnTo>
                      <a:pt x="40" y="1671"/>
                    </a:lnTo>
                    <a:lnTo>
                      <a:pt x="27" y="1628"/>
                    </a:lnTo>
                    <a:lnTo>
                      <a:pt x="13" y="1583"/>
                    </a:lnTo>
                    <a:lnTo>
                      <a:pt x="0" y="1540"/>
                    </a:lnTo>
                    <a:close/>
                  </a:path>
                </a:pathLst>
              </a:custGeom>
              <a:solidFill>
                <a:srgbClr val="8F3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53" name="Freeform 85"/>
              <p:cNvSpPr>
                <a:spLocks/>
              </p:cNvSpPr>
              <p:nvPr/>
            </p:nvSpPr>
            <p:spPr bwMode="auto">
              <a:xfrm>
                <a:off x="2787" y="2479"/>
                <a:ext cx="228" cy="811"/>
              </a:xfrm>
              <a:custGeom>
                <a:avLst/>
                <a:gdLst>
                  <a:gd name="T0" fmla="*/ 0 w 228"/>
                  <a:gd name="T1" fmla="*/ 1316 h 1622"/>
                  <a:gd name="T2" fmla="*/ 11 w 228"/>
                  <a:gd name="T3" fmla="*/ 1159 h 1622"/>
                  <a:gd name="T4" fmla="*/ 24 w 228"/>
                  <a:gd name="T5" fmla="*/ 1001 h 1622"/>
                  <a:gd name="T6" fmla="*/ 36 w 228"/>
                  <a:gd name="T7" fmla="*/ 844 h 1622"/>
                  <a:gd name="T8" fmla="*/ 49 w 228"/>
                  <a:gd name="T9" fmla="*/ 686 h 1622"/>
                  <a:gd name="T10" fmla="*/ 62 w 228"/>
                  <a:gd name="T11" fmla="*/ 529 h 1622"/>
                  <a:gd name="T12" fmla="*/ 74 w 228"/>
                  <a:gd name="T13" fmla="*/ 371 h 1622"/>
                  <a:gd name="T14" fmla="*/ 87 w 228"/>
                  <a:gd name="T15" fmla="*/ 214 h 1622"/>
                  <a:gd name="T16" fmla="*/ 100 w 228"/>
                  <a:gd name="T17" fmla="*/ 56 h 1622"/>
                  <a:gd name="T18" fmla="*/ 115 w 228"/>
                  <a:gd name="T19" fmla="*/ 49 h 1622"/>
                  <a:gd name="T20" fmla="*/ 131 w 228"/>
                  <a:gd name="T21" fmla="*/ 41 h 1622"/>
                  <a:gd name="T22" fmla="*/ 146 w 228"/>
                  <a:gd name="T23" fmla="*/ 33 h 1622"/>
                  <a:gd name="T24" fmla="*/ 163 w 228"/>
                  <a:gd name="T25" fmla="*/ 27 h 1622"/>
                  <a:gd name="T26" fmla="*/ 178 w 228"/>
                  <a:gd name="T27" fmla="*/ 19 h 1622"/>
                  <a:gd name="T28" fmla="*/ 195 w 228"/>
                  <a:gd name="T29" fmla="*/ 14 h 1622"/>
                  <a:gd name="T30" fmla="*/ 211 w 228"/>
                  <a:gd name="T31" fmla="*/ 6 h 1622"/>
                  <a:gd name="T32" fmla="*/ 228 w 228"/>
                  <a:gd name="T33" fmla="*/ 0 h 1622"/>
                  <a:gd name="T34" fmla="*/ 209 w 228"/>
                  <a:gd name="T35" fmla="*/ 202 h 1622"/>
                  <a:gd name="T36" fmla="*/ 192 w 228"/>
                  <a:gd name="T37" fmla="*/ 404 h 1622"/>
                  <a:gd name="T38" fmla="*/ 174 w 228"/>
                  <a:gd name="T39" fmla="*/ 607 h 1622"/>
                  <a:gd name="T40" fmla="*/ 157 w 228"/>
                  <a:gd name="T41" fmla="*/ 811 h 1622"/>
                  <a:gd name="T42" fmla="*/ 140 w 228"/>
                  <a:gd name="T43" fmla="*/ 1013 h 1622"/>
                  <a:gd name="T44" fmla="*/ 123 w 228"/>
                  <a:gd name="T45" fmla="*/ 1215 h 1622"/>
                  <a:gd name="T46" fmla="*/ 107 w 228"/>
                  <a:gd name="T47" fmla="*/ 1417 h 1622"/>
                  <a:gd name="T48" fmla="*/ 90 w 228"/>
                  <a:gd name="T49" fmla="*/ 1622 h 1622"/>
                  <a:gd name="T50" fmla="*/ 77 w 228"/>
                  <a:gd name="T51" fmla="*/ 1581 h 1622"/>
                  <a:gd name="T52" fmla="*/ 66 w 228"/>
                  <a:gd name="T53" fmla="*/ 1544 h 1622"/>
                  <a:gd name="T54" fmla="*/ 55 w 228"/>
                  <a:gd name="T55" fmla="*/ 1505 h 1622"/>
                  <a:gd name="T56" fmla="*/ 43 w 228"/>
                  <a:gd name="T57" fmla="*/ 1468 h 1622"/>
                  <a:gd name="T58" fmla="*/ 31 w 228"/>
                  <a:gd name="T59" fmla="*/ 1429 h 1622"/>
                  <a:gd name="T60" fmla="*/ 21 w 228"/>
                  <a:gd name="T61" fmla="*/ 1392 h 1622"/>
                  <a:gd name="T62" fmla="*/ 9 w 228"/>
                  <a:gd name="T63" fmla="*/ 1353 h 1622"/>
                  <a:gd name="T64" fmla="*/ 0 w 228"/>
                  <a:gd name="T65" fmla="*/ 1316 h 1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8" h="1622">
                    <a:moveTo>
                      <a:pt x="0" y="1316"/>
                    </a:moveTo>
                    <a:lnTo>
                      <a:pt x="11" y="1159"/>
                    </a:lnTo>
                    <a:lnTo>
                      <a:pt x="24" y="1001"/>
                    </a:lnTo>
                    <a:lnTo>
                      <a:pt x="36" y="844"/>
                    </a:lnTo>
                    <a:lnTo>
                      <a:pt x="49" y="686"/>
                    </a:lnTo>
                    <a:lnTo>
                      <a:pt x="62" y="529"/>
                    </a:lnTo>
                    <a:lnTo>
                      <a:pt x="74" y="371"/>
                    </a:lnTo>
                    <a:lnTo>
                      <a:pt x="87" y="214"/>
                    </a:lnTo>
                    <a:lnTo>
                      <a:pt x="100" y="56"/>
                    </a:lnTo>
                    <a:lnTo>
                      <a:pt x="115" y="49"/>
                    </a:lnTo>
                    <a:lnTo>
                      <a:pt x="131" y="41"/>
                    </a:lnTo>
                    <a:lnTo>
                      <a:pt x="146" y="33"/>
                    </a:lnTo>
                    <a:lnTo>
                      <a:pt x="163" y="27"/>
                    </a:lnTo>
                    <a:lnTo>
                      <a:pt x="178" y="19"/>
                    </a:lnTo>
                    <a:lnTo>
                      <a:pt x="195" y="14"/>
                    </a:lnTo>
                    <a:lnTo>
                      <a:pt x="211" y="6"/>
                    </a:lnTo>
                    <a:lnTo>
                      <a:pt x="228" y="0"/>
                    </a:lnTo>
                    <a:lnTo>
                      <a:pt x="209" y="202"/>
                    </a:lnTo>
                    <a:lnTo>
                      <a:pt x="192" y="404"/>
                    </a:lnTo>
                    <a:lnTo>
                      <a:pt x="174" y="607"/>
                    </a:lnTo>
                    <a:lnTo>
                      <a:pt x="157" y="811"/>
                    </a:lnTo>
                    <a:lnTo>
                      <a:pt x="140" y="1013"/>
                    </a:lnTo>
                    <a:lnTo>
                      <a:pt x="123" y="1215"/>
                    </a:lnTo>
                    <a:lnTo>
                      <a:pt x="107" y="1417"/>
                    </a:lnTo>
                    <a:lnTo>
                      <a:pt x="90" y="1622"/>
                    </a:lnTo>
                    <a:lnTo>
                      <a:pt x="77" y="1581"/>
                    </a:lnTo>
                    <a:lnTo>
                      <a:pt x="66" y="1544"/>
                    </a:lnTo>
                    <a:lnTo>
                      <a:pt x="55" y="1505"/>
                    </a:lnTo>
                    <a:lnTo>
                      <a:pt x="43" y="1468"/>
                    </a:lnTo>
                    <a:lnTo>
                      <a:pt x="31" y="1429"/>
                    </a:lnTo>
                    <a:lnTo>
                      <a:pt x="21" y="1392"/>
                    </a:lnTo>
                    <a:lnTo>
                      <a:pt x="9" y="1353"/>
                    </a:lnTo>
                    <a:lnTo>
                      <a:pt x="0" y="1316"/>
                    </a:lnTo>
                    <a:close/>
                  </a:path>
                </a:pathLst>
              </a:custGeom>
              <a:solidFill>
                <a:srgbClr val="9138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54" name="Freeform 86"/>
              <p:cNvSpPr>
                <a:spLocks/>
              </p:cNvSpPr>
              <p:nvPr/>
            </p:nvSpPr>
            <p:spPr bwMode="auto">
              <a:xfrm>
                <a:off x="2806" y="2486"/>
                <a:ext cx="188" cy="673"/>
              </a:xfrm>
              <a:custGeom>
                <a:avLst/>
                <a:gdLst>
                  <a:gd name="T0" fmla="*/ 0 w 188"/>
                  <a:gd name="T1" fmla="*/ 1090 h 1345"/>
                  <a:gd name="T2" fmla="*/ 9 w 188"/>
                  <a:gd name="T3" fmla="*/ 958 h 1345"/>
                  <a:gd name="T4" fmla="*/ 20 w 188"/>
                  <a:gd name="T5" fmla="*/ 830 h 1345"/>
                  <a:gd name="T6" fmla="*/ 30 w 188"/>
                  <a:gd name="T7" fmla="*/ 698 h 1345"/>
                  <a:gd name="T8" fmla="*/ 41 w 188"/>
                  <a:gd name="T9" fmla="*/ 569 h 1345"/>
                  <a:gd name="T10" fmla="*/ 51 w 188"/>
                  <a:gd name="T11" fmla="*/ 437 h 1345"/>
                  <a:gd name="T12" fmla="*/ 62 w 188"/>
                  <a:gd name="T13" fmla="*/ 307 h 1345"/>
                  <a:gd name="T14" fmla="*/ 72 w 188"/>
                  <a:gd name="T15" fmla="*/ 176 h 1345"/>
                  <a:gd name="T16" fmla="*/ 85 w 188"/>
                  <a:gd name="T17" fmla="*/ 46 h 1345"/>
                  <a:gd name="T18" fmla="*/ 97 w 188"/>
                  <a:gd name="T19" fmla="*/ 40 h 1345"/>
                  <a:gd name="T20" fmla="*/ 110 w 188"/>
                  <a:gd name="T21" fmla="*/ 35 h 1345"/>
                  <a:gd name="T22" fmla="*/ 123 w 188"/>
                  <a:gd name="T23" fmla="*/ 29 h 1345"/>
                  <a:gd name="T24" fmla="*/ 135 w 188"/>
                  <a:gd name="T25" fmla="*/ 23 h 1345"/>
                  <a:gd name="T26" fmla="*/ 148 w 188"/>
                  <a:gd name="T27" fmla="*/ 17 h 1345"/>
                  <a:gd name="T28" fmla="*/ 161 w 188"/>
                  <a:gd name="T29" fmla="*/ 11 h 1345"/>
                  <a:gd name="T30" fmla="*/ 173 w 188"/>
                  <a:gd name="T31" fmla="*/ 5 h 1345"/>
                  <a:gd name="T32" fmla="*/ 188 w 188"/>
                  <a:gd name="T33" fmla="*/ 0 h 1345"/>
                  <a:gd name="T34" fmla="*/ 172 w 188"/>
                  <a:gd name="T35" fmla="*/ 167 h 1345"/>
                  <a:gd name="T36" fmla="*/ 159 w 188"/>
                  <a:gd name="T37" fmla="*/ 334 h 1345"/>
                  <a:gd name="T38" fmla="*/ 144 w 188"/>
                  <a:gd name="T39" fmla="*/ 503 h 1345"/>
                  <a:gd name="T40" fmla="*/ 131 w 188"/>
                  <a:gd name="T41" fmla="*/ 672 h 1345"/>
                  <a:gd name="T42" fmla="*/ 116 w 188"/>
                  <a:gd name="T43" fmla="*/ 840 h 1345"/>
                  <a:gd name="T44" fmla="*/ 102 w 188"/>
                  <a:gd name="T45" fmla="*/ 1007 h 1345"/>
                  <a:gd name="T46" fmla="*/ 88 w 188"/>
                  <a:gd name="T47" fmla="*/ 1176 h 1345"/>
                  <a:gd name="T48" fmla="*/ 75 w 188"/>
                  <a:gd name="T49" fmla="*/ 1345 h 1345"/>
                  <a:gd name="T50" fmla="*/ 65 w 188"/>
                  <a:gd name="T51" fmla="*/ 1312 h 1345"/>
                  <a:gd name="T52" fmla="*/ 55 w 188"/>
                  <a:gd name="T53" fmla="*/ 1281 h 1345"/>
                  <a:gd name="T54" fmla="*/ 45 w 188"/>
                  <a:gd name="T55" fmla="*/ 1248 h 1345"/>
                  <a:gd name="T56" fmla="*/ 37 w 188"/>
                  <a:gd name="T57" fmla="*/ 1217 h 1345"/>
                  <a:gd name="T58" fmla="*/ 27 w 188"/>
                  <a:gd name="T59" fmla="*/ 1184 h 1345"/>
                  <a:gd name="T60" fmla="*/ 17 w 188"/>
                  <a:gd name="T61" fmla="*/ 1153 h 1345"/>
                  <a:gd name="T62" fmla="*/ 9 w 188"/>
                  <a:gd name="T63" fmla="*/ 1120 h 1345"/>
                  <a:gd name="T64" fmla="*/ 0 w 188"/>
                  <a:gd name="T65" fmla="*/ 1090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8" h="1345">
                    <a:moveTo>
                      <a:pt x="0" y="1090"/>
                    </a:moveTo>
                    <a:lnTo>
                      <a:pt x="9" y="958"/>
                    </a:lnTo>
                    <a:lnTo>
                      <a:pt x="20" y="830"/>
                    </a:lnTo>
                    <a:lnTo>
                      <a:pt x="30" y="698"/>
                    </a:lnTo>
                    <a:lnTo>
                      <a:pt x="41" y="569"/>
                    </a:lnTo>
                    <a:lnTo>
                      <a:pt x="51" y="437"/>
                    </a:lnTo>
                    <a:lnTo>
                      <a:pt x="62" y="307"/>
                    </a:lnTo>
                    <a:lnTo>
                      <a:pt x="72" y="176"/>
                    </a:lnTo>
                    <a:lnTo>
                      <a:pt x="85" y="46"/>
                    </a:lnTo>
                    <a:lnTo>
                      <a:pt x="97" y="40"/>
                    </a:lnTo>
                    <a:lnTo>
                      <a:pt x="110" y="35"/>
                    </a:lnTo>
                    <a:lnTo>
                      <a:pt x="123" y="29"/>
                    </a:lnTo>
                    <a:lnTo>
                      <a:pt x="135" y="23"/>
                    </a:lnTo>
                    <a:lnTo>
                      <a:pt x="148" y="17"/>
                    </a:lnTo>
                    <a:lnTo>
                      <a:pt x="161" y="11"/>
                    </a:lnTo>
                    <a:lnTo>
                      <a:pt x="173" y="5"/>
                    </a:lnTo>
                    <a:lnTo>
                      <a:pt x="188" y="0"/>
                    </a:lnTo>
                    <a:lnTo>
                      <a:pt x="172" y="167"/>
                    </a:lnTo>
                    <a:lnTo>
                      <a:pt x="159" y="334"/>
                    </a:lnTo>
                    <a:lnTo>
                      <a:pt x="144" y="503"/>
                    </a:lnTo>
                    <a:lnTo>
                      <a:pt x="131" y="672"/>
                    </a:lnTo>
                    <a:lnTo>
                      <a:pt x="116" y="840"/>
                    </a:lnTo>
                    <a:lnTo>
                      <a:pt x="102" y="1007"/>
                    </a:lnTo>
                    <a:lnTo>
                      <a:pt x="88" y="1176"/>
                    </a:lnTo>
                    <a:lnTo>
                      <a:pt x="75" y="1345"/>
                    </a:lnTo>
                    <a:lnTo>
                      <a:pt x="65" y="1312"/>
                    </a:lnTo>
                    <a:lnTo>
                      <a:pt x="55" y="1281"/>
                    </a:lnTo>
                    <a:lnTo>
                      <a:pt x="45" y="1248"/>
                    </a:lnTo>
                    <a:lnTo>
                      <a:pt x="37" y="1217"/>
                    </a:lnTo>
                    <a:lnTo>
                      <a:pt x="27" y="1184"/>
                    </a:lnTo>
                    <a:lnTo>
                      <a:pt x="17" y="1153"/>
                    </a:lnTo>
                    <a:lnTo>
                      <a:pt x="9" y="1120"/>
                    </a:lnTo>
                    <a:lnTo>
                      <a:pt x="0" y="1090"/>
                    </a:lnTo>
                    <a:close/>
                  </a:path>
                </a:pathLst>
              </a:custGeom>
              <a:solidFill>
                <a:srgbClr val="9138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55" name="Freeform 87"/>
              <p:cNvSpPr>
                <a:spLocks/>
              </p:cNvSpPr>
              <p:nvPr/>
            </p:nvSpPr>
            <p:spPr bwMode="auto">
              <a:xfrm>
                <a:off x="2825" y="2493"/>
                <a:ext cx="149" cy="534"/>
              </a:xfrm>
              <a:custGeom>
                <a:avLst/>
                <a:gdLst>
                  <a:gd name="T0" fmla="*/ 0 w 149"/>
                  <a:gd name="T1" fmla="*/ 867 h 1068"/>
                  <a:gd name="T2" fmla="*/ 7 w 149"/>
                  <a:gd name="T3" fmla="*/ 762 h 1068"/>
                  <a:gd name="T4" fmla="*/ 15 w 149"/>
                  <a:gd name="T5" fmla="*/ 657 h 1068"/>
                  <a:gd name="T6" fmla="*/ 24 w 149"/>
                  <a:gd name="T7" fmla="*/ 554 h 1068"/>
                  <a:gd name="T8" fmla="*/ 32 w 149"/>
                  <a:gd name="T9" fmla="*/ 451 h 1068"/>
                  <a:gd name="T10" fmla="*/ 40 w 149"/>
                  <a:gd name="T11" fmla="*/ 346 h 1068"/>
                  <a:gd name="T12" fmla="*/ 49 w 149"/>
                  <a:gd name="T13" fmla="*/ 243 h 1068"/>
                  <a:gd name="T14" fmla="*/ 57 w 149"/>
                  <a:gd name="T15" fmla="*/ 140 h 1068"/>
                  <a:gd name="T16" fmla="*/ 67 w 149"/>
                  <a:gd name="T17" fmla="*/ 37 h 1068"/>
                  <a:gd name="T18" fmla="*/ 77 w 149"/>
                  <a:gd name="T19" fmla="*/ 31 h 1068"/>
                  <a:gd name="T20" fmla="*/ 87 w 149"/>
                  <a:gd name="T21" fmla="*/ 27 h 1068"/>
                  <a:gd name="T22" fmla="*/ 97 w 149"/>
                  <a:gd name="T23" fmla="*/ 23 h 1068"/>
                  <a:gd name="T24" fmla="*/ 108 w 149"/>
                  <a:gd name="T25" fmla="*/ 20 h 1068"/>
                  <a:gd name="T26" fmla="*/ 118 w 149"/>
                  <a:gd name="T27" fmla="*/ 14 h 1068"/>
                  <a:gd name="T28" fmla="*/ 128 w 149"/>
                  <a:gd name="T29" fmla="*/ 10 h 1068"/>
                  <a:gd name="T30" fmla="*/ 138 w 149"/>
                  <a:gd name="T31" fmla="*/ 4 h 1068"/>
                  <a:gd name="T32" fmla="*/ 149 w 149"/>
                  <a:gd name="T33" fmla="*/ 0 h 1068"/>
                  <a:gd name="T34" fmla="*/ 138 w 149"/>
                  <a:gd name="T35" fmla="*/ 132 h 1068"/>
                  <a:gd name="T36" fmla="*/ 126 w 149"/>
                  <a:gd name="T37" fmla="*/ 267 h 1068"/>
                  <a:gd name="T38" fmla="*/ 115 w 149"/>
                  <a:gd name="T39" fmla="*/ 399 h 1068"/>
                  <a:gd name="T40" fmla="*/ 104 w 149"/>
                  <a:gd name="T41" fmla="*/ 533 h 1068"/>
                  <a:gd name="T42" fmla="*/ 93 w 149"/>
                  <a:gd name="T43" fmla="*/ 665 h 1068"/>
                  <a:gd name="T44" fmla="*/ 81 w 149"/>
                  <a:gd name="T45" fmla="*/ 799 h 1068"/>
                  <a:gd name="T46" fmla="*/ 70 w 149"/>
                  <a:gd name="T47" fmla="*/ 933 h 1068"/>
                  <a:gd name="T48" fmla="*/ 60 w 149"/>
                  <a:gd name="T49" fmla="*/ 1068 h 1068"/>
                  <a:gd name="T50" fmla="*/ 52 w 149"/>
                  <a:gd name="T51" fmla="*/ 1040 h 1068"/>
                  <a:gd name="T52" fmla="*/ 43 w 149"/>
                  <a:gd name="T53" fmla="*/ 1015 h 1068"/>
                  <a:gd name="T54" fmla="*/ 36 w 149"/>
                  <a:gd name="T55" fmla="*/ 990 h 1068"/>
                  <a:gd name="T56" fmla="*/ 29 w 149"/>
                  <a:gd name="T57" fmla="*/ 967 h 1068"/>
                  <a:gd name="T58" fmla="*/ 21 w 149"/>
                  <a:gd name="T59" fmla="*/ 941 h 1068"/>
                  <a:gd name="T60" fmla="*/ 14 w 149"/>
                  <a:gd name="T61" fmla="*/ 916 h 1068"/>
                  <a:gd name="T62" fmla="*/ 7 w 149"/>
                  <a:gd name="T63" fmla="*/ 891 h 1068"/>
                  <a:gd name="T64" fmla="*/ 0 w 149"/>
                  <a:gd name="T65" fmla="*/ 867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 h="1068">
                    <a:moveTo>
                      <a:pt x="0" y="867"/>
                    </a:moveTo>
                    <a:lnTo>
                      <a:pt x="7" y="762"/>
                    </a:lnTo>
                    <a:lnTo>
                      <a:pt x="15" y="657"/>
                    </a:lnTo>
                    <a:lnTo>
                      <a:pt x="24" y="554"/>
                    </a:lnTo>
                    <a:lnTo>
                      <a:pt x="32" y="451"/>
                    </a:lnTo>
                    <a:lnTo>
                      <a:pt x="40" y="346"/>
                    </a:lnTo>
                    <a:lnTo>
                      <a:pt x="49" y="243"/>
                    </a:lnTo>
                    <a:lnTo>
                      <a:pt x="57" y="140"/>
                    </a:lnTo>
                    <a:lnTo>
                      <a:pt x="67" y="37"/>
                    </a:lnTo>
                    <a:lnTo>
                      <a:pt x="77" y="31"/>
                    </a:lnTo>
                    <a:lnTo>
                      <a:pt x="87" y="27"/>
                    </a:lnTo>
                    <a:lnTo>
                      <a:pt x="97" y="23"/>
                    </a:lnTo>
                    <a:lnTo>
                      <a:pt x="108" y="20"/>
                    </a:lnTo>
                    <a:lnTo>
                      <a:pt x="118" y="14"/>
                    </a:lnTo>
                    <a:lnTo>
                      <a:pt x="128" y="10"/>
                    </a:lnTo>
                    <a:lnTo>
                      <a:pt x="138" y="4"/>
                    </a:lnTo>
                    <a:lnTo>
                      <a:pt x="149" y="0"/>
                    </a:lnTo>
                    <a:lnTo>
                      <a:pt x="138" y="132"/>
                    </a:lnTo>
                    <a:lnTo>
                      <a:pt x="126" y="267"/>
                    </a:lnTo>
                    <a:lnTo>
                      <a:pt x="115" y="399"/>
                    </a:lnTo>
                    <a:lnTo>
                      <a:pt x="104" y="533"/>
                    </a:lnTo>
                    <a:lnTo>
                      <a:pt x="93" y="665"/>
                    </a:lnTo>
                    <a:lnTo>
                      <a:pt x="81" y="799"/>
                    </a:lnTo>
                    <a:lnTo>
                      <a:pt x="70" y="933"/>
                    </a:lnTo>
                    <a:lnTo>
                      <a:pt x="60" y="1068"/>
                    </a:lnTo>
                    <a:lnTo>
                      <a:pt x="52" y="1040"/>
                    </a:lnTo>
                    <a:lnTo>
                      <a:pt x="43" y="1015"/>
                    </a:lnTo>
                    <a:lnTo>
                      <a:pt x="36" y="990"/>
                    </a:lnTo>
                    <a:lnTo>
                      <a:pt x="29" y="967"/>
                    </a:lnTo>
                    <a:lnTo>
                      <a:pt x="21" y="941"/>
                    </a:lnTo>
                    <a:lnTo>
                      <a:pt x="14" y="916"/>
                    </a:lnTo>
                    <a:lnTo>
                      <a:pt x="7" y="891"/>
                    </a:lnTo>
                    <a:lnTo>
                      <a:pt x="0" y="867"/>
                    </a:lnTo>
                    <a:close/>
                  </a:path>
                </a:pathLst>
              </a:custGeom>
              <a:solidFill>
                <a:srgbClr val="943B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56" name="Freeform 88"/>
              <p:cNvSpPr>
                <a:spLocks/>
              </p:cNvSpPr>
              <p:nvPr/>
            </p:nvSpPr>
            <p:spPr bwMode="auto">
              <a:xfrm>
                <a:off x="2843" y="2501"/>
                <a:ext cx="111" cy="395"/>
              </a:xfrm>
              <a:custGeom>
                <a:avLst/>
                <a:gdLst>
                  <a:gd name="T0" fmla="*/ 0 w 111"/>
                  <a:gd name="T1" fmla="*/ 639 h 789"/>
                  <a:gd name="T2" fmla="*/ 52 w 111"/>
                  <a:gd name="T3" fmla="*/ 27 h 789"/>
                  <a:gd name="T4" fmla="*/ 111 w 111"/>
                  <a:gd name="T5" fmla="*/ 0 h 789"/>
                  <a:gd name="T6" fmla="*/ 46 w 111"/>
                  <a:gd name="T7" fmla="*/ 789 h 789"/>
                  <a:gd name="T8" fmla="*/ 0 w 111"/>
                  <a:gd name="T9" fmla="*/ 639 h 789"/>
                </a:gdLst>
                <a:ahLst/>
                <a:cxnLst>
                  <a:cxn ang="0">
                    <a:pos x="T0" y="T1"/>
                  </a:cxn>
                  <a:cxn ang="0">
                    <a:pos x="T2" y="T3"/>
                  </a:cxn>
                  <a:cxn ang="0">
                    <a:pos x="T4" y="T5"/>
                  </a:cxn>
                  <a:cxn ang="0">
                    <a:pos x="T6" y="T7"/>
                  </a:cxn>
                  <a:cxn ang="0">
                    <a:pos x="T8" y="T9"/>
                  </a:cxn>
                </a:cxnLst>
                <a:rect l="0" t="0" r="r" b="b"/>
                <a:pathLst>
                  <a:path w="111" h="789">
                    <a:moveTo>
                      <a:pt x="0" y="639"/>
                    </a:moveTo>
                    <a:lnTo>
                      <a:pt x="52" y="27"/>
                    </a:lnTo>
                    <a:lnTo>
                      <a:pt x="111" y="0"/>
                    </a:lnTo>
                    <a:lnTo>
                      <a:pt x="46" y="789"/>
                    </a:lnTo>
                    <a:lnTo>
                      <a:pt x="0" y="639"/>
                    </a:lnTo>
                    <a:close/>
                  </a:path>
                </a:pathLst>
              </a:custGeom>
              <a:solidFill>
                <a:srgbClr val="963D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57" name="Freeform 89"/>
              <p:cNvSpPr>
                <a:spLocks/>
              </p:cNvSpPr>
              <p:nvPr/>
            </p:nvSpPr>
            <p:spPr bwMode="auto">
              <a:xfrm>
                <a:off x="1461" y="2452"/>
                <a:ext cx="710" cy="1225"/>
              </a:xfrm>
              <a:custGeom>
                <a:avLst/>
                <a:gdLst>
                  <a:gd name="T0" fmla="*/ 190 w 710"/>
                  <a:gd name="T1" fmla="*/ 2005 h 2450"/>
                  <a:gd name="T2" fmla="*/ 710 w 710"/>
                  <a:gd name="T3" fmla="*/ 117 h 2450"/>
                  <a:gd name="T4" fmla="*/ 671 w 710"/>
                  <a:gd name="T5" fmla="*/ 0 h 2450"/>
                  <a:gd name="T6" fmla="*/ 0 w 710"/>
                  <a:gd name="T7" fmla="*/ 2450 h 2450"/>
                  <a:gd name="T8" fmla="*/ 190 w 710"/>
                  <a:gd name="T9" fmla="*/ 2005 h 2450"/>
                </a:gdLst>
                <a:ahLst/>
                <a:cxnLst>
                  <a:cxn ang="0">
                    <a:pos x="T0" y="T1"/>
                  </a:cxn>
                  <a:cxn ang="0">
                    <a:pos x="T2" y="T3"/>
                  </a:cxn>
                  <a:cxn ang="0">
                    <a:pos x="T4" y="T5"/>
                  </a:cxn>
                  <a:cxn ang="0">
                    <a:pos x="T6" y="T7"/>
                  </a:cxn>
                  <a:cxn ang="0">
                    <a:pos x="T8" y="T9"/>
                  </a:cxn>
                </a:cxnLst>
                <a:rect l="0" t="0" r="r" b="b"/>
                <a:pathLst>
                  <a:path w="710" h="2450">
                    <a:moveTo>
                      <a:pt x="190" y="2005"/>
                    </a:moveTo>
                    <a:lnTo>
                      <a:pt x="710" y="117"/>
                    </a:lnTo>
                    <a:lnTo>
                      <a:pt x="671" y="0"/>
                    </a:lnTo>
                    <a:lnTo>
                      <a:pt x="0" y="2450"/>
                    </a:lnTo>
                    <a:lnTo>
                      <a:pt x="190" y="2005"/>
                    </a:lnTo>
                    <a:close/>
                  </a:path>
                </a:pathLst>
              </a:custGeom>
              <a:solidFill>
                <a:srgbClr val="A666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58" name="Freeform 90"/>
              <p:cNvSpPr>
                <a:spLocks/>
              </p:cNvSpPr>
              <p:nvPr/>
            </p:nvSpPr>
            <p:spPr bwMode="auto">
              <a:xfrm>
                <a:off x="1555" y="2453"/>
                <a:ext cx="612" cy="1055"/>
              </a:xfrm>
              <a:custGeom>
                <a:avLst/>
                <a:gdLst>
                  <a:gd name="T0" fmla="*/ 165 w 612"/>
                  <a:gd name="T1" fmla="*/ 1725 h 2110"/>
                  <a:gd name="T2" fmla="*/ 220 w 612"/>
                  <a:gd name="T3" fmla="*/ 1521 h 2110"/>
                  <a:gd name="T4" fmla="*/ 276 w 612"/>
                  <a:gd name="T5" fmla="*/ 1319 h 2110"/>
                  <a:gd name="T6" fmla="*/ 332 w 612"/>
                  <a:gd name="T7" fmla="*/ 1115 h 2110"/>
                  <a:gd name="T8" fmla="*/ 388 w 612"/>
                  <a:gd name="T9" fmla="*/ 912 h 2110"/>
                  <a:gd name="T10" fmla="*/ 443 w 612"/>
                  <a:gd name="T11" fmla="*/ 708 h 2110"/>
                  <a:gd name="T12" fmla="*/ 500 w 612"/>
                  <a:gd name="T13" fmla="*/ 506 h 2110"/>
                  <a:gd name="T14" fmla="*/ 556 w 612"/>
                  <a:gd name="T15" fmla="*/ 304 h 2110"/>
                  <a:gd name="T16" fmla="*/ 612 w 612"/>
                  <a:gd name="T17" fmla="*/ 102 h 2110"/>
                  <a:gd name="T18" fmla="*/ 607 w 612"/>
                  <a:gd name="T19" fmla="*/ 88 h 2110"/>
                  <a:gd name="T20" fmla="*/ 602 w 612"/>
                  <a:gd name="T21" fmla="*/ 74 h 2110"/>
                  <a:gd name="T22" fmla="*/ 598 w 612"/>
                  <a:gd name="T23" fmla="*/ 61 h 2110"/>
                  <a:gd name="T24" fmla="*/ 594 w 612"/>
                  <a:gd name="T25" fmla="*/ 49 h 2110"/>
                  <a:gd name="T26" fmla="*/ 590 w 612"/>
                  <a:gd name="T27" fmla="*/ 35 h 2110"/>
                  <a:gd name="T28" fmla="*/ 586 w 612"/>
                  <a:gd name="T29" fmla="*/ 24 h 2110"/>
                  <a:gd name="T30" fmla="*/ 581 w 612"/>
                  <a:gd name="T31" fmla="*/ 12 h 2110"/>
                  <a:gd name="T32" fmla="*/ 577 w 612"/>
                  <a:gd name="T33" fmla="*/ 0 h 2110"/>
                  <a:gd name="T34" fmla="*/ 504 w 612"/>
                  <a:gd name="T35" fmla="*/ 263 h 2110"/>
                  <a:gd name="T36" fmla="*/ 432 w 612"/>
                  <a:gd name="T37" fmla="*/ 527 h 2110"/>
                  <a:gd name="T38" fmla="*/ 360 w 612"/>
                  <a:gd name="T39" fmla="*/ 790 h 2110"/>
                  <a:gd name="T40" fmla="*/ 289 w 612"/>
                  <a:gd name="T41" fmla="*/ 1054 h 2110"/>
                  <a:gd name="T42" fmla="*/ 215 w 612"/>
                  <a:gd name="T43" fmla="*/ 1317 h 2110"/>
                  <a:gd name="T44" fmla="*/ 144 w 612"/>
                  <a:gd name="T45" fmla="*/ 1581 h 2110"/>
                  <a:gd name="T46" fmla="*/ 72 w 612"/>
                  <a:gd name="T47" fmla="*/ 1846 h 2110"/>
                  <a:gd name="T48" fmla="*/ 0 w 612"/>
                  <a:gd name="T49" fmla="*/ 2110 h 2110"/>
                  <a:gd name="T50" fmla="*/ 20 w 612"/>
                  <a:gd name="T51" fmla="*/ 2062 h 2110"/>
                  <a:gd name="T52" fmla="*/ 39 w 612"/>
                  <a:gd name="T53" fmla="*/ 2013 h 2110"/>
                  <a:gd name="T54" fmla="*/ 61 w 612"/>
                  <a:gd name="T55" fmla="*/ 1964 h 2110"/>
                  <a:gd name="T56" fmla="*/ 82 w 612"/>
                  <a:gd name="T57" fmla="*/ 1918 h 2110"/>
                  <a:gd name="T58" fmla="*/ 101 w 612"/>
                  <a:gd name="T59" fmla="*/ 1869 h 2110"/>
                  <a:gd name="T60" fmla="*/ 122 w 612"/>
                  <a:gd name="T61" fmla="*/ 1820 h 2110"/>
                  <a:gd name="T62" fmla="*/ 144 w 612"/>
                  <a:gd name="T63" fmla="*/ 1772 h 2110"/>
                  <a:gd name="T64" fmla="*/ 165 w 612"/>
                  <a:gd name="T65" fmla="*/ 1725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2" h="2110">
                    <a:moveTo>
                      <a:pt x="165" y="1725"/>
                    </a:moveTo>
                    <a:lnTo>
                      <a:pt x="220" y="1521"/>
                    </a:lnTo>
                    <a:lnTo>
                      <a:pt x="276" y="1319"/>
                    </a:lnTo>
                    <a:lnTo>
                      <a:pt x="332" y="1115"/>
                    </a:lnTo>
                    <a:lnTo>
                      <a:pt x="388" y="912"/>
                    </a:lnTo>
                    <a:lnTo>
                      <a:pt x="443" y="708"/>
                    </a:lnTo>
                    <a:lnTo>
                      <a:pt x="500" y="506"/>
                    </a:lnTo>
                    <a:lnTo>
                      <a:pt x="556" y="304"/>
                    </a:lnTo>
                    <a:lnTo>
                      <a:pt x="612" y="102"/>
                    </a:lnTo>
                    <a:lnTo>
                      <a:pt x="607" y="88"/>
                    </a:lnTo>
                    <a:lnTo>
                      <a:pt x="602" y="74"/>
                    </a:lnTo>
                    <a:lnTo>
                      <a:pt x="598" y="61"/>
                    </a:lnTo>
                    <a:lnTo>
                      <a:pt x="594" y="49"/>
                    </a:lnTo>
                    <a:lnTo>
                      <a:pt x="590" y="35"/>
                    </a:lnTo>
                    <a:lnTo>
                      <a:pt x="586" y="24"/>
                    </a:lnTo>
                    <a:lnTo>
                      <a:pt x="581" y="12"/>
                    </a:lnTo>
                    <a:lnTo>
                      <a:pt x="577" y="0"/>
                    </a:lnTo>
                    <a:lnTo>
                      <a:pt x="504" y="263"/>
                    </a:lnTo>
                    <a:lnTo>
                      <a:pt x="432" y="527"/>
                    </a:lnTo>
                    <a:lnTo>
                      <a:pt x="360" y="790"/>
                    </a:lnTo>
                    <a:lnTo>
                      <a:pt x="289" y="1054"/>
                    </a:lnTo>
                    <a:lnTo>
                      <a:pt x="215" y="1317"/>
                    </a:lnTo>
                    <a:lnTo>
                      <a:pt x="144" y="1581"/>
                    </a:lnTo>
                    <a:lnTo>
                      <a:pt x="72" y="1846"/>
                    </a:lnTo>
                    <a:lnTo>
                      <a:pt x="0" y="2110"/>
                    </a:lnTo>
                    <a:lnTo>
                      <a:pt x="20" y="2062"/>
                    </a:lnTo>
                    <a:lnTo>
                      <a:pt x="39" y="2013"/>
                    </a:lnTo>
                    <a:lnTo>
                      <a:pt x="61" y="1964"/>
                    </a:lnTo>
                    <a:lnTo>
                      <a:pt x="82" y="1918"/>
                    </a:lnTo>
                    <a:lnTo>
                      <a:pt x="101" y="1869"/>
                    </a:lnTo>
                    <a:lnTo>
                      <a:pt x="122" y="1820"/>
                    </a:lnTo>
                    <a:lnTo>
                      <a:pt x="144" y="1772"/>
                    </a:lnTo>
                    <a:lnTo>
                      <a:pt x="165" y="1725"/>
                    </a:lnTo>
                    <a:close/>
                  </a:path>
                </a:pathLst>
              </a:custGeom>
              <a:solidFill>
                <a:srgbClr val="A86E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59" name="Freeform 91"/>
              <p:cNvSpPr>
                <a:spLocks/>
              </p:cNvSpPr>
              <p:nvPr/>
            </p:nvSpPr>
            <p:spPr bwMode="auto">
              <a:xfrm>
                <a:off x="1651" y="2453"/>
                <a:ext cx="512" cy="885"/>
              </a:xfrm>
              <a:custGeom>
                <a:avLst/>
                <a:gdLst>
                  <a:gd name="T0" fmla="*/ 136 w 512"/>
                  <a:gd name="T1" fmla="*/ 1447 h 1770"/>
                  <a:gd name="T2" fmla="*/ 183 w 512"/>
                  <a:gd name="T3" fmla="*/ 1276 h 1770"/>
                  <a:gd name="T4" fmla="*/ 229 w 512"/>
                  <a:gd name="T5" fmla="*/ 1105 h 1770"/>
                  <a:gd name="T6" fmla="*/ 276 w 512"/>
                  <a:gd name="T7" fmla="*/ 936 h 1770"/>
                  <a:gd name="T8" fmla="*/ 323 w 512"/>
                  <a:gd name="T9" fmla="*/ 767 h 1770"/>
                  <a:gd name="T10" fmla="*/ 370 w 512"/>
                  <a:gd name="T11" fmla="*/ 595 h 1770"/>
                  <a:gd name="T12" fmla="*/ 416 w 512"/>
                  <a:gd name="T13" fmla="*/ 426 h 1770"/>
                  <a:gd name="T14" fmla="*/ 464 w 512"/>
                  <a:gd name="T15" fmla="*/ 255 h 1770"/>
                  <a:gd name="T16" fmla="*/ 512 w 512"/>
                  <a:gd name="T17" fmla="*/ 86 h 1770"/>
                  <a:gd name="T18" fmla="*/ 508 w 512"/>
                  <a:gd name="T19" fmla="*/ 74 h 1770"/>
                  <a:gd name="T20" fmla="*/ 504 w 512"/>
                  <a:gd name="T21" fmla="*/ 63 h 1770"/>
                  <a:gd name="T22" fmla="*/ 499 w 512"/>
                  <a:gd name="T23" fmla="*/ 53 h 1770"/>
                  <a:gd name="T24" fmla="*/ 497 w 512"/>
                  <a:gd name="T25" fmla="*/ 43 h 1770"/>
                  <a:gd name="T26" fmla="*/ 492 w 512"/>
                  <a:gd name="T27" fmla="*/ 32 h 1770"/>
                  <a:gd name="T28" fmla="*/ 490 w 512"/>
                  <a:gd name="T29" fmla="*/ 20 h 1770"/>
                  <a:gd name="T30" fmla="*/ 485 w 512"/>
                  <a:gd name="T31" fmla="*/ 10 h 1770"/>
                  <a:gd name="T32" fmla="*/ 482 w 512"/>
                  <a:gd name="T33" fmla="*/ 0 h 1770"/>
                  <a:gd name="T34" fmla="*/ 421 w 512"/>
                  <a:gd name="T35" fmla="*/ 220 h 1770"/>
                  <a:gd name="T36" fmla="*/ 360 w 512"/>
                  <a:gd name="T37" fmla="*/ 440 h 1770"/>
                  <a:gd name="T38" fmla="*/ 300 w 512"/>
                  <a:gd name="T39" fmla="*/ 662 h 1770"/>
                  <a:gd name="T40" fmla="*/ 240 w 512"/>
                  <a:gd name="T41" fmla="*/ 883 h 1770"/>
                  <a:gd name="T42" fmla="*/ 180 w 512"/>
                  <a:gd name="T43" fmla="*/ 1105 h 1770"/>
                  <a:gd name="T44" fmla="*/ 119 w 512"/>
                  <a:gd name="T45" fmla="*/ 1327 h 1770"/>
                  <a:gd name="T46" fmla="*/ 59 w 512"/>
                  <a:gd name="T47" fmla="*/ 1548 h 1770"/>
                  <a:gd name="T48" fmla="*/ 0 w 512"/>
                  <a:gd name="T49" fmla="*/ 1770 h 1770"/>
                  <a:gd name="T50" fmla="*/ 15 w 512"/>
                  <a:gd name="T51" fmla="*/ 1729 h 1770"/>
                  <a:gd name="T52" fmla="*/ 32 w 512"/>
                  <a:gd name="T53" fmla="*/ 1688 h 1770"/>
                  <a:gd name="T54" fmla="*/ 49 w 512"/>
                  <a:gd name="T55" fmla="*/ 1647 h 1770"/>
                  <a:gd name="T56" fmla="*/ 66 w 512"/>
                  <a:gd name="T57" fmla="*/ 1608 h 1770"/>
                  <a:gd name="T58" fmla="*/ 83 w 512"/>
                  <a:gd name="T59" fmla="*/ 1568 h 1770"/>
                  <a:gd name="T60" fmla="*/ 101 w 512"/>
                  <a:gd name="T61" fmla="*/ 1527 h 1770"/>
                  <a:gd name="T62" fmla="*/ 118 w 512"/>
                  <a:gd name="T63" fmla="*/ 1486 h 1770"/>
                  <a:gd name="T64" fmla="*/ 136 w 512"/>
                  <a:gd name="T65" fmla="*/ 144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2" h="1770">
                    <a:moveTo>
                      <a:pt x="136" y="1447"/>
                    </a:moveTo>
                    <a:lnTo>
                      <a:pt x="183" y="1276"/>
                    </a:lnTo>
                    <a:lnTo>
                      <a:pt x="229" y="1105"/>
                    </a:lnTo>
                    <a:lnTo>
                      <a:pt x="276" y="936"/>
                    </a:lnTo>
                    <a:lnTo>
                      <a:pt x="323" y="767"/>
                    </a:lnTo>
                    <a:lnTo>
                      <a:pt x="370" y="595"/>
                    </a:lnTo>
                    <a:lnTo>
                      <a:pt x="416" y="426"/>
                    </a:lnTo>
                    <a:lnTo>
                      <a:pt x="464" y="255"/>
                    </a:lnTo>
                    <a:lnTo>
                      <a:pt x="512" y="86"/>
                    </a:lnTo>
                    <a:lnTo>
                      <a:pt x="508" y="74"/>
                    </a:lnTo>
                    <a:lnTo>
                      <a:pt x="504" y="63"/>
                    </a:lnTo>
                    <a:lnTo>
                      <a:pt x="499" y="53"/>
                    </a:lnTo>
                    <a:lnTo>
                      <a:pt x="497" y="43"/>
                    </a:lnTo>
                    <a:lnTo>
                      <a:pt x="492" y="32"/>
                    </a:lnTo>
                    <a:lnTo>
                      <a:pt x="490" y="20"/>
                    </a:lnTo>
                    <a:lnTo>
                      <a:pt x="485" y="10"/>
                    </a:lnTo>
                    <a:lnTo>
                      <a:pt x="482" y="0"/>
                    </a:lnTo>
                    <a:lnTo>
                      <a:pt x="421" y="220"/>
                    </a:lnTo>
                    <a:lnTo>
                      <a:pt x="360" y="440"/>
                    </a:lnTo>
                    <a:lnTo>
                      <a:pt x="300" y="662"/>
                    </a:lnTo>
                    <a:lnTo>
                      <a:pt x="240" y="883"/>
                    </a:lnTo>
                    <a:lnTo>
                      <a:pt x="180" y="1105"/>
                    </a:lnTo>
                    <a:lnTo>
                      <a:pt x="119" y="1327"/>
                    </a:lnTo>
                    <a:lnTo>
                      <a:pt x="59" y="1548"/>
                    </a:lnTo>
                    <a:lnTo>
                      <a:pt x="0" y="1770"/>
                    </a:lnTo>
                    <a:lnTo>
                      <a:pt x="15" y="1729"/>
                    </a:lnTo>
                    <a:lnTo>
                      <a:pt x="32" y="1688"/>
                    </a:lnTo>
                    <a:lnTo>
                      <a:pt x="49" y="1647"/>
                    </a:lnTo>
                    <a:lnTo>
                      <a:pt x="66" y="1608"/>
                    </a:lnTo>
                    <a:lnTo>
                      <a:pt x="83" y="1568"/>
                    </a:lnTo>
                    <a:lnTo>
                      <a:pt x="101" y="1527"/>
                    </a:lnTo>
                    <a:lnTo>
                      <a:pt x="118" y="1486"/>
                    </a:lnTo>
                    <a:lnTo>
                      <a:pt x="136" y="1447"/>
                    </a:lnTo>
                    <a:close/>
                  </a:path>
                </a:pathLst>
              </a:custGeom>
              <a:solidFill>
                <a:srgbClr val="AD7A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60" name="Freeform 92"/>
              <p:cNvSpPr>
                <a:spLocks/>
              </p:cNvSpPr>
              <p:nvPr/>
            </p:nvSpPr>
            <p:spPr bwMode="auto">
              <a:xfrm>
                <a:off x="1745" y="2454"/>
                <a:ext cx="414" cy="715"/>
              </a:xfrm>
              <a:custGeom>
                <a:avLst/>
                <a:gdLst>
                  <a:gd name="T0" fmla="*/ 110 w 414"/>
                  <a:gd name="T1" fmla="*/ 1167 h 1430"/>
                  <a:gd name="T2" fmla="*/ 146 w 414"/>
                  <a:gd name="T3" fmla="*/ 1027 h 1430"/>
                  <a:gd name="T4" fmla="*/ 184 w 414"/>
                  <a:gd name="T5" fmla="*/ 891 h 1430"/>
                  <a:gd name="T6" fmla="*/ 222 w 414"/>
                  <a:gd name="T7" fmla="*/ 753 h 1430"/>
                  <a:gd name="T8" fmla="*/ 260 w 414"/>
                  <a:gd name="T9" fmla="*/ 617 h 1430"/>
                  <a:gd name="T10" fmla="*/ 298 w 414"/>
                  <a:gd name="T11" fmla="*/ 479 h 1430"/>
                  <a:gd name="T12" fmla="*/ 336 w 414"/>
                  <a:gd name="T13" fmla="*/ 343 h 1430"/>
                  <a:gd name="T14" fmla="*/ 374 w 414"/>
                  <a:gd name="T15" fmla="*/ 205 h 1430"/>
                  <a:gd name="T16" fmla="*/ 414 w 414"/>
                  <a:gd name="T17" fmla="*/ 68 h 1430"/>
                  <a:gd name="T18" fmla="*/ 405 w 414"/>
                  <a:gd name="T19" fmla="*/ 51 h 1430"/>
                  <a:gd name="T20" fmla="*/ 400 w 414"/>
                  <a:gd name="T21" fmla="*/ 33 h 1430"/>
                  <a:gd name="T22" fmla="*/ 394 w 414"/>
                  <a:gd name="T23" fmla="*/ 16 h 1430"/>
                  <a:gd name="T24" fmla="*/ 388 w 414"/>
                  <a:gd name="T25" fmla="*/ 0 h 1430"/>
                  <a:gd name="T26" fmla="*/ 339 w 414"/>
                  <a:gd name="T27" fmla="*/ 177 h 1430"/>
                  <a:gd name="T28" fmla="*/ 291 w 414"/>
                  <a:gd name="T29" fmla="*/ 356 h 1430"/>
                  <a:gd name="T30" fmla="*/ 242 w 414"/>
                  <a:gd name="T31" fmla="*/ 535 h 1430"/>
                  <a:gd name="T32" fmla="*/ 194 w 414"/>
                  <a:gd name="T33" fmla="*/ 714 h 1430"/>
                  <a:gd name="T34" fmla="*/ 145 w 414"/>
                  <a:gd name="T35" fmla="*/ 891 h 1430"/>
                  <a:gd name="T36" fmla="*/ 97 w 414"/>
                  <a:gd name="T37" fmla="*/ 1072 h 1430"/>
                  <a:gd name="T38" fmla="*/ 48 w 414"/>
                  <a:gd name="T39" fmla="*/ 1249 h 1430"/>
                  <a:gd name="T40" fmla="*/ 0 w 414"/>
                  <a:gd name="T41" fmla="*/ 1430 h 1430"/>
                  <a:gd name="T42" fmla="*/ 13 w 414"/>
                  <a:gd name="T43" fmla="*/ 1395 h 1430"/>
                  <a:gd name="T44" fmla="*/ 27 w 414"/>
                  <a:gd name="T45" fmla="*/ 1361 h 1430"/>
                  <a:gd name="T46" fmla="*/ 41 w 414"/>
                  <a:gd name="T47" fmla="*/ 1328 h 1430"/>
                  <a:gd name="T48" fmla="*/ 55 w 414"/>
                  <a:gd name="T49" fmla="*/ 1297 h 1430"/>
                  <a:gd name="T50" fmla="*/ 68 w 414"/>
                  <a:gd name="T51" fmla="*/ 1262 h 1430"/>
                  <a:gd name="T52" fmla="*/ 82 w 414"/>
                  <a:gd name="T53" fmla="*/ 1231 h 1430"/>
                  <a:gd name="T54" fmla="*/ 96 w 414"/>
                  <a:gd name="T55" fmla="*/ 1198 h 1430"/>
                  <a:gd name="T56" fmla="*/ 110 w 414"/>
                  <a:gd name="T57" fmla="*/ 1167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4" h="1430">
                    <a:moveTo>
                      <a:pt x="110" y="1167"/>
                    </a:moveTo>
                    <a:lnTo>
                      <a:pt x="146" y="1027"/>
                    </a:lnTo>
                    <a:lnTo>
                      <a:pt x="184" y="891"/>
                    </a:lnTo>
                    <a:lnTo>
                      <a:pt x="222" y="753"/>
                    </a:lnTo>
                    <a:lnTo>
                      <a:pt x="260" y="617"/>
                    </a:lnTo>
                    <a:lnTo>
                      <a:pt x="298" y="479"/>
                    </a:lnTo>
                    <a:lnTo>
                      <a:pt x="336" y="343"/>
                    </a:lnTo>
                    <a:lnTo>
                      <a:pt x="374" y="205"/>
                    </a:lnTo>
                    <a:lnTo>
                      <a:pt x="414" y="68"/>
                    </a:lnTo>
                    <a:lnTo>
                      <a:pt x="405" y="51"/>
                    </a:lnTo>
                    <a:lnTo>
                      <a:pt x="400" y="33"/>
                    </a:lnTo>
                    <a:lnTo>
                      <a:pt x="394" y="16"/>
                    </a:lnTo>
                    <a:lnTo>
                      <a:pt x="388" y="0"/>
                    </a:lnTo>
                    <a:lnTo>
                      <a:pt x="339" y="177"/>
                    </a:lnTo>
                    <a:lnTo>
                      <a:pt x="291" y="356"/>
                    </a:lnTo>
                    <a:lnTo>
                      <a:pt x="242" y="535"/>
                    </a:lnTo>
                    <a:lnTo>
                      <a:pt x="194" y="714"/>
                    </a:lnTo>
                    <a:lnTo>
                      <a:pt x="145" y="891"/>
                    </a:lnTo>
                    <a:lnTo>
                      <a:pt x="97" y="1072"/>
                    </a:lnTo>
                    <a:lnTo>
                      <a:pt x="48" y="1249"/>
                    </a:lnTo>
                    <a:lnTo>
                      <a:pt x="0" y="1430"/>
                    </a:lnTo>
                    <a:lnTo>
                      <a:pt x="13" y="1395"/>
                    </a:lnTo>
                    <a:lnTo>
                      <a:pt x="27" y="1361"/>
                    </a:lnTo>
                    <a:lnTo>
                      <a:pt x="41" y="1328"/>
                    </a:lnTo>
                    <a:lnTo>
                      <a:pt x="55" y="1297"/>
                    </a:lnTo>
                    <a:lnTo>
                      <a:pt x="68" y="1262"/>
                    </a:lnTo>
                    <a:lnTo>
                      <a:pt x="82" y="1231"/>
                    </a:lnTo>
                    <a:lnTo>
                      <a:pt x="96" y="1198"/>
                    </a:lnTo>
                    <a:lnTo>
                      <a:pt x="110" y="1167"/>
                    </a:lnTo>
                    <a:close/>
                  </a:path>
                </a:pathLst>
              </a:custGeom>
              <a:solidFill>
                <a:srgbClr val="B387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61" name="Freeform 93"/>
              <p:cNvSpPr>
                <a:spLocks/>
              </p:cNvSpPr>
              <p:nvPr/>
            </p:nvSpPr>
            <p:spPr bwMode="auto">
              <a:xfrm>
                <a:off x="1838" y="2454"/>
                <a:ext cx="315" cy="545"/>
              </a:xfrm>
              <a:custGeom>
                <a:avLst/>
                <a:gdLst>
                  <a:gd name="T0" fmla="*/ 86 w 315"/>
                  <a:gd name="T1" fmla="*/ 891 h 1089"/>
                  <a:gd name="T2" fmla="*/ 114 w 315"/>
                  <a:gd name="T3" fmla="*/ 786 h 1089"/>
                  <a:gd name="T4" fmla="*/ 142 w 315"/>
                  <a:gd name="T5" fmla="*/ 681 h 1089"/>
                  <a:gd name="T6" fmla="*/ 170 w 315"/>
                  <a:gd name="T7" fmla="*/ 576 h 1089"/>
                  <a:gd name="T8" fmla="*/ 200 w 315"/>
                  <a:gd name="T9" fmla="*/ 471 h 1089"/>
                  <a:gd name="T10" fmla="*/ 228 w 315"/>
                  <a:gd name="T11" fmla="*/ 366 h 1089"/>
                  <a:gd name="T12" fmla="*/ 256 w 315"/>
                  <a:gd name="T13" fmla="*/ 263 h 1089"/>
                  <a:gd name="T14" fmla="*/ 286 w 315"/>
                  <a:gd name="T15" fmla="*/ 158 h 1089"/>
                  <a:gd name="T16" fmla="*/ 315 w 315"/>
                  <a:gd name="T17" fmla="*/ 55 h 1089"/>
                  <a:gd name="T18" fmla="*/ 311 w 315"/>
                  <a:gd name="T19" fmla="*/ 39 h 1089"/>
                  <a:gd name="T20" fmla="*/ 307 w 315"/>
                  <a:gd name="T21" fmla="*/ 28 h 1089"/>
                  <a:gd name="T22" fmla="*/ 303 w 315"/>
                  <a:gd name="T23" fmla="*/ 14 h 1089"/>
                  <a:gd name="T24" fmla="*/ 298 w 315"/>
                  <a:gd name="T25" fmla="*/ 0 h 1089"/>
                  <a:gd name="T26" fmla="*/ 260 w 315"/>
                  <a:gd name="T27" fmla="*/ 135 h 1089"/>
                  <a:gd name="T28" fmla="*/ 224 w 315"/>
                  <a:gd name="T29" fmla="*/ 271 h 1089"/>
                  <a:gd name="T30" fmla="*/ 186 w 315"/>
                  <a:gd name="T31" fmla="*/ 407 h 1089"/>
                  <a:gd name="T32" fmla="*/ 149 w 315"/>
                  <a:gd name="T33" fmla="*/ 545 h 1089"/>
                  <a:gd name="T34" fmla="*/ 111 w 315"/>
                  <a:gd name="T35" fmla="*/ 679 h 1089"/>
                  <a:gd name="T36" fmla="*/ 73 w 315"/>
                  <a:gd name="T37" fmla="*/ 815 h 1089"/>
                  <a:gd name="T38" fmla="*/ 36 w 315"/>
                  <a:gd name="T39" fmla="*/ 951 h 1089"/>
                  <a:gd name="T40" fmla="*/ 0 w 315"/>
                  <a:gd name="T41" fmla="*/ 1089 h 1089"/>
                  <a:gd name="T42" fmla="*/ 10 w 315"/>
                  <a:gd name="T43" fmla="*/ 1062 h 1089"/>
                  <a:gd name="T44" fmla="*/ 21 w 315"/>
                  <a:gd name="T45" fmla="*/ 1039 h 1089"/>
                  <a:gd name="T46" fmla="*/ 31 w 315"/>
                  <a:gd name="T47" fmla="*/ 1011 h 1089"/>
                  <a:gd name="T48" fmla="*/ 42 w 315"/>
                  <a:gd name="T49" fmla="*/ 988 h 1089"/>
                  <a:gd name="T50" fmla="*/ 52 w 315"/>
                  <a:gd name="T51" fmla="*/ 963 h 1089"/>
                  <a:gd name="T52" fmla="*/ 63 w 315"/>
                  <a:gd name="T53" fmla="*/ 938 h 1089"/>
                  <a:gd name="T54" fmla="*/ 73 w 315"/>
                  <a:gd name="T55" fmla="*/ 914 h 1089"/>
                  <a:gd name="T56" fmla="*/ 86 w 315"/>
                  <a:gd name="T57" fmla="*/ 891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5" h="1089">
                    <a:moveTo>
                      <a:pt x="86" y="891"/>
                    </a:moveTo>
                    <a:lnTo>
                      <a:pt x="114" y="786"/>
                    </a:lnTo>
                    <a:lnTo>
                      <a:pt x="142" y="681"/>
                    </a:lnTo>
                    <a:lnTo>
                      <a:pt x="170" y="576"/>
                    </a:lnTo>
                    <a:lnTo>
                      <a:pt x="200" y="471"/>
                    </a:lnTo>
                    <a:lnTo>
                      <a:pt x="228" y="366"/>
                    </a:lnTo>
                    <a:lnTo>
                      <a:pt x="256" y="263"/>
                    </a:lnTo>
                    <a:lnTo>
                      <a:pt x="286" y="158"/>
                    </a:lnTo>
                    <a:lnTo>
                      <a:pt x="315" y="55"/>
                    </a:lnTo>
                    <a:lnTo>
                      <a:pt x="311" y="39"/>
                    </a:lnTo>
                    <a:lnTo>
                      <a:pt x="307" y="28"/>
                    </a:lnTo>
                    <a:lnTo>
                      <a:pt x="303" y="14"/>
                    </a:lnTo>
                    <a:lnTo>
                      <a:pt x="298" y="0"/>
                    </a:lnTo>
                    <a:lnTo>
                      <a:pt x="260" y="135"/>
                    </a:lnTo>
                    <a:lnTo>
                      <a:pt x="224" y="271"/>
                    </a:lnTo>
                    <a:lnTo>
                      <a:pt x="186" y="407"/>
                    </a:lnTo>
                    <a:lnTo>
                      <a:pt x="149" y="545"/>
                    </a:lnTo>
                    <a:lnTo>
                      <a:pt x="111" y="679"/>
                    </a:lnTo>
                    <a:lnTo>
                      <a:pt x="73" y="815"/>
                    </a:lnTo>
                    <a:lnTo>
                      <a:pt x="36" y="951"/>
                    </a:lnTo>
                    <a:lnTo>
                      <a:pt x="0" y="1089"/>
                    </a:lnTo>
                    <a:lnTo>
                      <a:pt x="10" y="1062"/>
                    </a:lnTo>
                    <a:lnTo>
                      <a:pt x="21" y="1039"/>
                    </a:lnTo>
                    <a:lnTo>
                      <a:pt x="31" y="1011"/>
                    </a:lnTo>
                    <a:lnTo>
                      <a:pt x="42" y="988"/>
                    </a:lnTo>
                    <a:lnTo>
                      <a:pt x="52" y="963"/>
                    </a:lnTo>
                    <a:lnTo>
                      <a:pt x="63" y="938"/>
                    </a:lnTo>
                    <a:lnTo>
                      <a:pt x="73" y="914"/>
                    </a:lnTo>
                    <a:lnTo>
                      <a:pt x="86" y="891"/>
                    </a:lnTo>
                    <a:close/>
                  </a:path>
                </a:pathLst>
              </a:custGeom>
              <a:solidFill>
                <a:srgbClr val="B59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62" name="Freeform 94"/>
              <p:cNvSpPr>
                <a:spLocks/>
              </p:cNvSpPr>
              <p:nvPr/>
            </p:nvSpPr>
            <p:spPr bwMode="auto">
              <a:xfrm>
                <a:off x="1932" y="2456"/>
                <a:ext cx="217" cy="372"/>
              </a:xfrm>
              <a:custGeom>
                <a:avLst/>
                <a:gdLst>
                  <a:gd name="T0" fmla="*/ 59 w 217"/>
                  <a:gd name="T1" fmla="*/ 609 h 745"/>
                  <a:gd name="T2" fmla="*/ 78 w 217"/>
                  <a:gd name="T3" fmla="*/ 535 h 745"/>
                  <a:gd name="T4" fmla="*/ 97 w 217"/>
                  <a:gd name="T5" fmla="*/ 463 h 745"/>
                  <a:gd name="T6" fmla="*/ 117 w 217"/>
                  <a:gd name="T7" fmla="*/ 391 h 745"/>
                  <a:gd name="T8" fmla="*/ 138 w 217"/>
                  <a:gd name="T9" fmla="*/ 321 h 745"/>
                  <a:gd name="T10" fmla="*/ 156 w 217"/>
                  <a:gd name="T11" fmla="*/ 249 h 745"/>
                  <a:gd name="T12" fmla="*/ 176 w 217"/>
                  <a:gd name="T13" fmla="*/ 177 h 745"/>
                  <a:gd name="T14" fmla="*/ 196 w 217"/>
                  <a:gd name="T15" fmla="*/ 105 h 745"/>
                  <a:gd name="T16" fmla="*/ 217 w 217"/>
                  <a:gd name="T17" fmla="*/ 35 h 745"/>
                  <a:gd name="T18" fmla="*/ 211 w 217"/>
                  <a:gd name="T19" fmla="*/ 16 h 745"/>
                  <a:gd name="T20" fmla="*/ 206 w 217"/>
                  <a:gd name="T21" fmla="*/ 0 h 745"/>
                  <a:gd name="T22" fmla="*/ 179 w 217"/>
                  <a:gd name="T23" fmla="*/ 92 h 745"/>
                  <a:gd name="T24" fmla="*/ 154 w 217"/>
                  <a:gd name="T25" fmla="*/ 185 h 745"/>
                  <a:gd name="T26" fmla="*/ 128 w 217"/>
                  <a:gd name="T27" fmla="*/ 278 h 745"/>
                  <a:gd name="T28" fmla="*/ 103 w 217"/>
                  <a:gd name="T29" fmla="*/ 372 h 745"/>
                  <a:gd name="T30" fmla="*/ 76 w 217"/>
                  <a:gd name="T31" fmla="*/ 465 h 745"/>
                  <a:gd name="T32" fmla="*/ 51 w 217"/>
                  <a:gd name="T33" fmla="*/ 558 h 745"/>
                  <a:gd name="T34" fmla="*/ 26 w 217"/>
                  <a:gd name="T35" fmla="*/ 652 h 745"/>
                  <a:gd name="T36" fmla="*/ 0 w 217"/>
                  <a:gd name="T37" fmla="*/ 745 h 745"/>
                  <a:gd name="T38" fmla="*/ 7 w 217"/>
                  <a:gd name="T39" fmla="*/ 727 h 745"/>
                  <a:gd name="T40" fmla="*/ 14 w 217"/>
                  <a:gd name="T41" fmla="*/ 710 h 745"/>
                  <a:gd name="T42" fmla="*/ 21 w 217"/>
                  <a:gd name="T43" fmla="*/ 692 h 745"/>
                  <a:gd name="T44" fmla="*/ 30 w 217"/>
                  <a:gd name="T45" fmla="*/ 677 h 745"/>
                  <a:gd name="T46" fmla="*/ 37 w 217"/>
                  <a:gd name="T47" fmla="*/ 659 h 745"/>
                  <a:gd name="T48" fmla="*/ 44 w 217"/>
                  <a:gd name="T49" fmla="*/ 642 h 745"/>
                  <a:gd name="T50" fmla="*/ 51 w 217"/>
                  <a:gd name="T51" fmla="*/ 624 h 745"/>
                  <a:gd name="T52" fmla="*/ 59 w 217"/>
                  <a:gd name="T53" fmla="*/ 609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7" h="745">
                    <a:moveTo>
                      <a:pt x="59" y="609"/>
                    </a:moveTo>
                    <a:lnTo>
                      <a:pt x="78" y="535"/>
                    </a:lnTo>
                    <a:lnTo>
                      <a:pt x="97" y="463"/>
                    </a:lnTo>
                    <a:lnTo>
                      <a:pt x="117" y="391"/>
                    </a:lnTo>
                    <a:lnTo>
                      <a:pt x="138" y="321"/>
                    </a:lnTo>
                    <a:lnTo>
                      <a:pt x="156" y="249"/>
                    </a:lnTo>
                    <a:lnTo>
                      <a:pt x="176" y="177"/>
                    </a:lnTo>
                    <a:lnTo>
                      <a:pt x="196" y="105"/>
                    </a:lnTo>
                    <a:lnTo>
                      <a:pt x="217" y="35"/>
                    </a:lnTo>
                    <a:lnTo>
                      <a:pt x="211" y="16"/>
                    </a:lnTo>
                    <a:lnTo>
                      <a:pt x="206" y="0"/>
                    </a:lnTo>
                    <a:lnTo>
                      <a:pt x="179" y="92"/>
                    </a:lnTo>
                    <a:lnTo>
                      <a:pt x="154" y="185"/>
                    </a:lnTo>
                    <a:lnTo>
                      <a:pt x="128" y="278"/>
                    </a:lnTo>
                    <a:lnTo>
                      <a:pt x="103" y="372"/>
                    </a:lnTo>
                    <a:lnTo>
                      <a:pt x="76" y="465"/>
                    </a:lnTo>
                    <a:lnTo>
                      <a:pt x="51" y="558"/>
                    </a:lnTo>
                    <a:lnTo>
                      <a:pt x="26" y="652"/>
                    </a:lnTo>
                    <a:lnTo>
                      <a:pt x="0" y="745"/>
                    </a:lnTo>
                    <a:lnTo>
                      <a:pt x="7" y="727"/>
                    </a:lnTo>
                    <a:lnTo>
                      <a:pt x="14" y="710"/>
                    </a:lnTo>
                    <a:lnTo>
                      <a:pt x="21" y="692"/>
                    </a:lnTo>
                    <a:lnTo>
                      <a:pt x="30" y="677"/>
                    </a:lnTo>
                    <a:lnTo>
                      <a:pt x="37" y="659"/>
                    </a:lnTo>
                    <a:lnTo>
                      <a:pt x="44" y="642"/>
                    </a:lnTo>
                    <a:lnTo>
                      <a:pt x="51" y="624"/>
                    </a:lnTo>
                    <a:lnTo>
                      <a:pt x="59" y="609"/>
                    </a:lnTo>
                    <a:close/>
                  </a:path>
                </a:pathLst>
              </a:custGeom>
              <a:solidFill>
                <a:srgbClr val="BA9E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63" name="Freeform 95"/>
              <p:cNvSpPr>
                <a:spLocks/>
              </p:cNvSpPr>
              <p:nvPr/>
            </p:nvSpPr>
            <p:spPr bwMode="auto">
              <a:xfrm>
                <a:off x="2028" y="2456"/>
                <a:ext cx="118" cy="203"/>
              </a:xfrm>
              <a:custGeom>
                <a:avLst/>
                <a:gdLst>
                  <a:gd name="T0" fmla="*/ 31 w 118"/>
                  <a:gd name="T1" fmla="*/ 331 h 407"/>
                  <a:gd name="T2" fmla="*/ 118 w 118"/>
                  <a:gd name="T3" fmla="*/ 18 h 407"/>
                  <a:gd name="T4" fmla="*/ 110 w 118"/>
                  <a:gd name="T5" fmla="*/ 0 h 407"/>
                  <a:gd name="T6" fmla="*/ 0 w 118"/>
                  <a:gd name="T7" fmla="*/ 407 h 407"/>
                  <a:gd name="T8" fmla="*/ 31 w 118"/>
                  <a:gd name="T9" fmla="*/ 331 h 407"/>
                </a:gdLst>
                <a:ahLst/>
                <a:cxnLst>
                  <a:cxn ang="0">
                    <a:pos x="T0" y="T1"/>
                  </a:cxn>
                  <a:cxn ang="0">
                    <a:pos x="T2" y="T3"/>
                  </a:cxn>
                  <a:cxn ang="0">
                    <a:pos x="T4" y="T5"/>
                  </a:cxn>
                  <a:cxn ang="0">
                    <a:pos x="T6" y="T7"/>
                  </a:cxn>
                  <a:cxn ang="0">
                    <a:pos x="T8" y="T9"/>
                  </a:cxn>
                </a:cxnLst>
                <a:rect l="0" t="0" r="r" b="b"/>
                <a:pathLst>
                  <a:path w="118" h="407">
                    <a:moveTo>
                      <a:pt x="31" y="331"/>
                    </a:moveTo>
                    <a:lnTo>
                      <a:pt x="118" y="18"/>
                    </a:lnTo>
                    <a:lnTo>
                      <a:pt x="110" y="0"/>
                    </a:lnTo>
                    <a:lnTo>
                      <a:pt x="0" y="407"/>
                    </a:lnTo>
                    <a:lnTo>
                      <a:pt x="31" y="331"/>
                    </a:lnTo>
                    <a:close/>
                  </a:path>
                </a:pathLst>
              </a:custGeom>
              <a:solidFill>
                <a:srgbClr val="BFAB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64" name="Freeform 96"/>
              <p:cNvSpPr>
                <a:spLocks/>
              </p:cNvSpPr>
              <p:nvPr/>
            </p:nvSpPr>
            <p:spPr bwMode="auto">
              <a:xfrm>
                <a:off x="2132" y="2456"/>
                <a:ext cx="960" cy="54"/>
              </a:xfrm>
              <a:custGeom>
                <a:avLst/>
                <a:gdLst>
                  <a:gd name="T0" fmla="*/ 35 w 960"/>
                  <a:gd name="T1" fmla="*/ 107 h 107"/>
                  <a:gd name="T2" fmla="*/ 764 w 960"/>
                  <a:gd name="T3" fmla="*/ 107 h 107"/>
                  <a:gd name="T4" fmla="*/ 960 w 960"/>
                  <a:gd name="T5" fmla="*/ 10 h 107"/>
                  <a:gd name="T6" fmla="*/ 0 w 960"/>
                  <a:gd name="T7" fmla="*/ 0 h 107"/>
                  <a:gd name="T8" fmla="*/ 35 w 960"/>
                  <a:gd name="T9" fmla="*/ 107 h 107"/>
                </a:gdLst>
                <a:ahLst/>
                <a:cxnLst>
                  <a:cxn ang="0">
                    <a:pos x="T0" y="T1"/>
                  </a:cxn>
                  <a:cxn ang="0">
                    <a:pos x="T2" y="T3"/>
                  </a:cxn>
                  <a:cxn ang="0">
                    <a:pos x="T4" y="T5"/>
                  </a:cxn>
                  <a:cxn ang="0">
                    <a:pos x="T6" y="T7"/>
                  </a:cxn>
                  <a:cxn ang="0">
                    <a:pos x="T8" y="T9"/>
                  </a:cxn>
                </a:cxnLst>
                <a:rect l="0" t="0" r="r" b="b"/>
                <a:pathLst>
                  <a:path w="960" h="107">
                    <a:moveTo>
                      <a:pt x="35" y="107"/>
                    </a:moveTo>
                    <a:lnTo>
                      <a:pt x="764" y="107"/>
                    </a:lnTo>
                    <a:lnTo>
                      <a:pt x="960" y="10"/>
                    </a:lnTo>
                    <a:lnTo>
                      <a:pt x="0" y="0"/>
                    </a:lnTo>
                    <a:lnTo>
                      <a:pt x="35" y="107"/>
                    </a:lnTo>
                    <a:close/>
                  </a:path>
                </a:pathLst>
              </a:custGeom>
              <a:solidFill>
                <a:srgbClr val="BF8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65" name="Freeform 97"/>
              <p:cNvSpPr>
                <a:spLocks/>
              </p:cNvSpPr>
              <p:nvPr/>
            </p:nvSpPr>
            <p:spPr bwMode="auto">
              <a:xfrm>
                <a:off x="2132" y="2456"/>
                <a:ext cx="835" cy="47"/>
              </a:xfrm>
              <a:custGeom>
                <a:avLst/>
                <a:gdLst>
                  <a:gd name="T0" fmla="*/ 31 w 835"/>
                  <a:gd name="T1" fmla="*/ 94 h 94"/>
                  <a:gd name="T2" fmla="*/ 110 w 835"/>
                  <a:gd name="T3" fmla="*/ 94 h 94"/>
                  <a:gd name="T4" fmla="*/ 189 w 835"/>
                  <a:gd name="T5" fmla="*/ 94 h 94"/>
                  <a:gd name="T6" fmla="*/ 268 w 835"/>
                  <a:gd name="T7" fmla="*/ 94 h 94"/>
                  <a:gd name="T8" fmla="*/ 348 w 835"/>
                  <a:gd name="T9" fmla="*/ 94 h 94"/>
                  <a:gd name="T10" fmla="*/ 427 w 835"/>
                  <a:gd name="T11" fmla="*/ 94 h 94"/>
                  <a:gd name="T12" fmla="*/ 505 w 835"/>
                  <a:gd name="T13" fmla="*/ 94 h 94"/>
                  <a:gd name="T14" fmla="*/ 586 w 835"/>
                  <a:gd name="T15" fmla="*/ 94 h 94"/>
                  <a:gd name="T16" fmla="*/ 666 w 835"/>
                  <a:gd name="T17" fmla="*/ 94 h 94"/>
                  <a:gd name="T18" fmla="*/ 687 w 835"/>
                  <a:gd name="T19" fmla="*/ 82 h 94"/>
                  <a:gd name="T20" fmla="*/ 708 w 835"/>
                  <a:gd name="T21" fmla="*/ 72 h 94"/>
                  <a:gd name="T22" fmla="*/ 729 w 835"/>
                  <a:gd name="T23" fmla="*/ 61 h 94"/>
                  <a:gd name="T24" fmla="*/ 750 w 835"/>
                  <a:gd name="T25" fmla="*/ 51 h 94"/>
                  <a:gd name="T26" fmla="*/ 771 w 835"/>
                  <a:gd name="T27" fmla="*/ 39 h 94"/>
                  <a:gd name="T28" fmla="*/ 793 w 835"/>
                  <a:gd name="T29" fmla="*/ 29 h 94"/>
                  <a:gd name="T30" fmla="*/ 814 w 835"/>
                  <a:gd name="T31" fmla="*/ 20 h 94"/>
                  <a:gd name="T32" fmla="*/ 835 w 835"/>
                  <a:gd name="T33" fmla="*/ 10 h 94"/>
                  <a:gd name="T34" fmla="*/ 729 w 835"/>
                  <a:gd name="T35" fmla="*/ 8 h 94"/>
                  <a:gd name="T36" fmla="*/ 625 w 835"/>
                  <a:gd name="T37" fmla="*/ 6 h 94"/>
                  <a:gd name="T38" fmla="*/ 521 w 835"/>
                  <a:gd name="T39" fmla="*/ 4 h 94"/>
                  <a:gd name="T40" fmla="*/ 417 w 835"/>
                  <a:gd name="T41" fmla="*/ 4 h 94"/>
                  <a:gd name="T42" fmla="*/ 311 w 835"/>
                  <a:gd name="T43" fmla="*/ 2 h 94"/>
                  <a:gd name="T44" fmla="*/ 208 w 835"/>
                  <a:gd name="T45" fmla="*/ 2 h 94"/>
                  <a:gd name="T46" fmla="*/ 103 w 835"/>
                  <a:gd name="T47" fmla="*/ 0 h 94"/>
                  <a:gd name="T48" fmla="*/ 0 w 835"/>
                  <a:gd name="T49" fmla="*/ 0 h 94"/>
                  <a:gd name="T50" fmla="*/ 3 w 835"/>
                  <a:gd name="T51" fmla="*/ 10 h 94"/>
                  <a:gd name="T52" fmla="*/ 7 w 835"/>
                  <a:gd name="T53" fmla="*/ 22 h 94"/>
                  <a:gd name="T54" fmla="*/ 10 w 835"/>
                  <a:gd name="T55" fmla="*/ 33 h 94"/>
                  <a:gd name="T56" fmla="*/ 14 w 835"/>
                  <a:gd name="T57" fmla="*/ 45 h 94"/>
                  <a:gd name="T58" fmla="*/ 18 w 835"/>
                  <a:gd name="T59" fmla="*/ 57 h 94"/>
                  <a:gd name="T60" fmla="*/ 23 w 835"/>
                  <a:gd name="T61" fmla="*/ 68 h 94"/>
                  <a:gd name="T62" fmla="*/ 27 w 835"/>
                  <a:gd name="T63" fmla="*/ 80 h 94"/>
                  <a:gd name="T64" fmla="*/ 31 w 835"/>
                  <a:gd name="T6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5" h="94">
                    <a:moveTo>
                      <a:pt x="31" y="94"/>
                    </a:moveTo>
                    <a:lnTo>
                      <a:pt x="110" y="94"/>
                    </a:lnTo>
                    <a:lnTo>
                      <a:pt x="189" y="94"/>
                    </a:lnTo>
                    <a:lnTo>
                      <a:pt x="268" y="94"/>
                    </a:lnTo>
                    <a:lnTo>
                      <a:pt x="348" y="94"/>
                    </a:lnTo>
                    <a:lnTo>
                      <a:pt x="427" y="94"/>
                    </a:lnTo>
                    <a:lnTo>
                      <a:pt x="505" y="94"/>
                    </a:lnTo>
                    <a:lnTo>
                      <a:pt x="586" y="94"/>
                    </a:lnTo>
                    <a:lnTo>
                      <a:pt x="666" y="94"/>
                    </a:lnTo>
                    <a:lnTo>
                      <a:pt x="687" y="82"/>
                    </a:lnTo>
                    <a:lnTo>
                      <a:pt x="708" y="72"/>
                    </a:lnTo>
                    <a:lnTo>
                      <a:pt x="729" y="61"/>
                    </a:lnTo>
                    <a:lnTo>
                      <a:pt x="750" y="51"/>
                    </a:lnTo>
                    <a:lnTo>
                      <a:pt x="771" y="39"/>
                    </a:lnTo>
                    <a:lnTo>
                      <a:pt x="793" y="29"/>
                    </a:lnTo>
                    <a:lnTo>
                      <a:pt x="814" y="20"/>
                    </a:lnTo>
                    <a:lnTo>
                      <a:pt x="835" y="10"/>
                    </a:lnTo>
                    <a:lnTo>
                      <a:pt x="729" y="8"/>
                    </a:lnTo>
                    <a:lnTo>
                      <a:pt x="625" y="6"/>
                    </a:lnTo>
                    <a:lnTo>
                      <a:pt x="521" y="4"/>
                    </a:lnTo>
                    <a:lnTo>
                      <a:pt x="417" y="4"/>
                    </a:lnTo>
                    <a:lnTo>
                      <a:pt x="311" y="2"/>
                    </a:lnTo>
                    <a:lnTo>
                      <a:pt x="208" y="2"/>
                    </a:lnTo>
                    <a:lnTo>
                      <a:pt x="103" y="0"/>
                    </a:lnTo>
                    <a:lnTo>
                      <a:pt x="0" y="0"/>
                    </a:lnTo>
                    <a:lnTo>
                      <a:pt x="3" y="10"/>
                    </a:lnTo>
                    <a:lnTo>
                      <a:pt x="7" y="22"/>
                    </a:lnTo>
                    <a:lnTo>
                      <a:pt x="10" y="33"/>
                    </a:lnTo>
                    <a:lnTo>
                      <a:pt x="14" y="45"/>
                    </a:lnTo>
                    <a:lnTo>
                      <a:pt x="18" y="57"/>
                    </a:lnTo>
                    <a:lnTo>
                      <a:pt x="23" y="68"/>
                    </a:lnTo>
                    <a:lnTo>
                      <a:pt x="27" y="80"/>
                    </a:lnTo>
                    <a:lnTo>
                      <a:pt x="31" y="94"/>
                    </a:lnTo>
                    <a:close/>
                  </a:path>
                </a:pathLst>
              </a:custGeom>
              <a:solidFill>
                <a:srgbClr val="BF85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66" name="Freeform 98"/>
              <p:cNvSpPr>
                <a:spLocks/>
              </p:cNvSpPr>
              <p:nvPr/>
            </p:nvSpPr>
            <p:spPr bwMode="auto">
              <a:xfrm>
                <a:off x="2132" y="2457"/>
                <a:ext cx="708" cy="39"/>
              </a:xfrm>
              <a:custGeom>
                <a:avLst/>
                <a:gdLst>
                  <a:gd name="T0" fmla="*/ 25 w 708"/>
                  <a:gd name="T1" fmla="*/ 78 h 78"/>
                  <a:gd name="T2" fmla="*/ 93 w 708"/>
                  <a:gd name="T3" fmla="*/ 78 h 78"/>
                  <a:gd name="T4" fmla="*/ 161 w 708"/>
                  <a:gd name="T5" fmla="*/ 78 h 78"/>
                  <a:gd name="T6" fmla="*/ 228 w 708"/>
                  <a:gd name="T7" fmla="*/ 78 h 78"/>
                  <a:gd name="T8" fmla="*/ 296 w 708"/>
                  <a:gd name="T9" fmla="*/ 78 h 78"/>
                  <a:gd name="T10" fmla="*/ 363 w 708"/>
                  <a:gd name="T11" fmla="*/ 78 h 78"/>
                  <a:gd name="T12" fmla="*/ 431 w 708"/>
                  <a:gd name="T13" fmla="*/ 78 h 78"/>
                  <a:gd name="T14" fmla="*/ 498 w 708"/>
                  <a:gd name="T15" fmla="*/ 78 h 78"/>
                  <a:gd name="T16" fmla="*/ 566 w 708"/>
                  <a:gd name="T17" fmla="*/ 78 h 78"/>
                  <a:gd name="T18" fmla="*/ 583 w 708"/>
                  <a:gd name="T19" fmla="*/ 68 h 78"/>
                  <a:gd name="T20" fmla="*/ 601 w 708"/>
                  <a:gd name="T21" fmla="*/ 60 h 78"/>
                  <a:gd name="T22" fmla="*/ 618 w 708"/>
                  <a:gd name="T23" fmla="*/ 51 h 78"/>
                  <a:gd name="T24" fmla="*/ 636 w 708"/>
                  <a:gd name="T25" fmla="*/ 43 h 78"/>
                  <a:gd name="T26" fmla="*/ 653 w 708"/>
                  <a:gd name="T27" fmla="*/ 33 h 78"/>
                  <a:gd name="T28" fmla="*/ 672 w 708"/>
                  <a:gd name="T29" fmla="*/ 25 h 78"/>
                  <a:gd name="T30" fmla="*/ 690 w 708"/>
                  <a:gd name="T31" fmla="*/ 16 h 78"/>
                  <a:gd name="T32" fmla="*/ 708 w 708"/>
                  <a:gd name="T33" fmla="*/ 8 h 78"/>
                  <a:gd name="T34" fmla="*/ 619 w 708"/>
                  <a:gd name="T35" fmla="*/ 6 h 78"/>
                  <a:gd name="T36" fmla="*/ 531 w 708"/>
                  <a:gd name="T37" fmla="*/ 4 h 78"/>
                  <a:gd name="T38" fmla="*/ 442 w 708"/>
                  <a:gd name="T39" fmla="*/ 4 h 78"/>
                  <a:gd name="T40" fmla="*/ 353 w 708"/>
                  <a:gd name="T41" fmla="*/ 4 h 78"/>
                  <a:gd name="T42" fmla="*/ 265 w 708"/>
                  <a:gd name="T43" fmla="*/ 2 h 78"/>
                  <a:gd name="T44" fmla="*/ 176 w 708"/>
                  <a:gd name="T45" fmla="*/ 0 h 78"/>
                  <a:gd name="T46" fmla="*/ 87 w 708"/>
                  <a:gd name="T47" fmla="*/ 0 h 78"/>
                  <a:gd name="T48" fmla="*/ 0 w 708"/>
                  <a:gd name="T49" fmla="*/ 0 h 78"/>
                  <a:gd name="T50" fmla="*/ 6 w 708"/>
                  <a:gd name="T51" fmla="*/ 20 h 78"/>
                  <a:gd name="T52" fmla="*/ 13 w 708"/>
                  <a:gd name="T53" fmla="*/ 39 h 78"/>
                  <a:gd name="T54" fmla="*/ 18 w 708"/>
                  <a:gd name="T55" fmla="*/ 57 h 78"/>
                  <a:gd name="T56" fmla="*/ 25 w 708"/>
                  <a:gd name="T5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8" h="78">
                    <a:moveTo>
                      <a:pt x="25" y="78"/>
                    </a:moveTo>
                    <a:lnTo>
                      <a:pt x="93" y="78"/>
                    </a:lnTo>
                    <a:lnTo>
                      <a:pt x="161" y="78"/>
                    </a:lnTo>
                    <a:lnTo>
                      <a:pt x="228" y="78"/>
                    </a:lnTo>
                    <a:lnTo>
                      <a:pt x="296" y="78"/>
                    </a:lnTo>
                    <a:lnTo>
                      <a:pt x="363" y="78"/>
                    </a:lnTo>
                    <a:lnTo>
                      <a:pt x="431" y="78"/>
                    </a:lnTo>
                    <a:lnTo>
                      <a:pt x="498" y="78"/>
                    </a:lnTo>
                    <a:lnTo>
                      <a:pt x="566" y="78"/>
                    </a:lnTo>
                    <a:lnTo>
                      <a:pt x="583" y="68"/>
                    </a:lnTo>
                    <a:lnTo>
                      <a:pt x="601" y="60"/>
                    </a:lnTo>
                    <a:lnTo>
                      <a:pt x="618" y="51"/>
                    </a:lnTo>
                    <a:lnTo>
                      <a:pt x="636" y="43"/>
                    </a:lnTo>
                    <a:lnTo>
                      <a:pt x="653" y="33"/>
                    </a:lnTo>
                    <a:lnTo>
                      <a:pt x="672" y="25"/>
                    </a:lnTo>
                    <a:lnTo>
                      <a:pt x="690" y="16"/>
                    </a:lnTo>
                    <a:lnTo>
                      <a:pt x="708" y="8"/>
                    </a:lnTo>
                    <a:lnTo>
                      <a:pt x="619" y="6"/>
                    </a:lnTo>
                    <a:lnTo>
                      <a:pt x="531" y="4"/>
                    </a:lnTo>
                    <a:lnTo>
                      <a:pt x="442" y="4"/>
                    </a:lnTo>
                    <a:lnTo>
                      <a:pt x="353" y="4"/>
                    </a:lnTo>
                    <a:lnTo>
                      <a:pt x="265" y="2"/>
                    </a:lnTo>
                    <a:lnTo>
                      <a:pt x="176" y="0"/>
                    </a:lnTo>
                    <a:lnTo>
                      <a:pt x="87" y="0"/>
                    </a:lnTo>
                    <a:lnTo>
                      <a:pt x="0" y="0"/>
                    </a:lnTo>
                    <a:lnTo>
                      <a:pt x="6" y="20"/>
                    </a:lnTo>
                    <a:lnTo>
                      <a:pt x="13" y="39"/>
                    </a:lnTo>
                    <a:lnTo>
                      <a:pt x="18" y="57"/>
                    </a:lnTo>
                    <a:lnTo>
                      <a:pt x="25" y="78"/>
                    </a:lnTo>
                    <a:close/>
                  </a:path>
                </a:pathLst>
              </a:custGeom>
              <a:solidFill>
                <a:srgbClr val="BF8C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67" name="Freeform 99"/>
              <p:cNvSpPr>
                <a:spLocks/>
              </p:cNvSpPr>
              <p:nvPr/>
            </p:nvSpPr>
            <p:spPr bwMode="auto">
              <a:xfrm>
                <a:off x="2132" y="2457"/>
                <a:ext cx="584" cy="33"/>
              </a:xfrm>
              <a:custGeom>
                <a:avLst/>
                <a:gdLst>
                  <a:gd name="T0" fmla="*/ 21 w 584"/>
                  <a:gd name="T1" fmla="*/ 64 h 66"/>
                  <a:gd name="T2" fmla="*/ 76 w 584"/>
                  <a:gd name="T3" fmla="*/ 64 h 66"/>
                  <a:gd name="T4" fmla="*/ 132 w 584"/>
                  <a:gd name="T5" fmla="*/ 64 h 66"/>
                  <a:gd name="T6" fmla="*/ 187 w 584"/>
                  <a:gd name="T7" fmla="*/ 64 h 66"/>
                  <a:gd name="T8" fmla="*/ 244 w 584"/>
                  <a:gd name="T9" fmla="*/ 64 h 66"/>
                  <a:gd name="T10" fmla="*/ 298 w 584"/>
                  <a:gd name="T11" fmla="*/ 64 h 66"/>
                  <a:gd name="T12" fmla="*/ 355 w 584"/>
                  <a:gd name="T13" fmla="*/ 64 h 66"/>
                  <a:gd name="T14" fmla="*/ 410 w 584"/>
                  <a:gd name="T15" fmla="*/ 64 h 66"/>
                  <a:gd name="T16" fmla="*/ 466 w 584"/>
                  <a:gd name="T17" fmla="*/ 66 h 66"/>
                  <a:gd name="T18" fmla="*/ 480 w 584"/>
                  <a:gd name="T19" fmla="*/ 57 h 66"/>
                  <a:gd name="T20" fmla="*/ 496 w 584"/>
                  <a:gd name="T21" fmla="*/ 49 h 66"/>
                  <a:gd name="T22" fmla="*/ 510 w 584"/>
                  <a:gd name="T23" fmla="*/ 41 h 66"/>
                  <a:gd name="T24" fmla="*/ 525 w 584"/>
                  <a:gd name="T25" fmla="*/ 35 h 66"/>
                  <a:gd name="T26" fmla="*/ 539 w 584"/>
                  <a:gd name="T27" fmla="*/ 27 h 66"/>
                  <a:gd name="T28" fmla="*/ 555 w 584"/>
                  <a:gd name="T29" fmla="*/ 20 h 66"/>
                  <a:gd name="T30" fmla="*/ 569 w 584"/>
                  <a:gd name="T31" fmla="*/ 12 h 66"/>
                  <a:gd name="T32" fmla="*/ 584 w 584"/>
                  <a:gd name="T33" fmla="*/ 6 h 66"/>
                  <a:gd name="T34" fmla="*/ 510 w 584"/>
                  <a:gd name="T35" fmla="*/ 4 h 66"/>
                  <a:gd name="T36" fmla="*/ 436 w 584"/>
                  <a:gd name="T37" fmla="*/ 4 h 66"/>
                  <a:gd name="T38" fmla="*/ 363 w 584"/>
                  <a:gd name="T39" fmla="*/ 2 h 66"/>
                  <a:gd name="T40" fmla="*/ 291 w 584"/>
                  <a:gd name="T41" fmla="*/ 2 h 66"/>
                  <a:gd name="T42" fmla="*/ 218 w 584"/>
                  <a:gd name="T43" fmla="*/ 0 h 66"/>
                  <a:gd name="T44" fmla="*/ 145 w 584"/>
                  <a:gd name="T45" fmla="*/ 0 h 66"/>
                  <a:gd name="T46" fmla="*/ 72 w 584"/>
                  <a:gd name="T47" fmla="*/ 0 h 66"/>
                  <a:gd name="T48" fmla="*/ 0 w 584"/>
                  <a:gd name="T49" fmla="*/ 0 h 66"/>
                  <a:gd name="T50" fmla="*/ 4 w 584"/>
                  <a:gd name="T51" fmla="*/ 16 h 66"/>
                  <a:gd name="T52" fmla="*/ 10 w 584"/>
                  <a:gd name="T53" fmla="*/ 31 h 66"/>
                  <a:gd name="T54" fmla="*/ 16 w 584"/>
                  <a:gd name="T55" fmla="*/ 47 h 66"/>
                  <a:gd name="T56" fmla="*/ 21 w 584"/>
                  <a:gd name="T57" fmla="*/ 6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4" h="66">
                    <a:moveTo>
                      <a:pt x="21" y="64"/>
                    </a:moveTo>
                    <a:lnTo>
                      <a:pt x="76" y="64"/>
                    </a:lnTo>
                    <a:lnTo>
                      <a:pt x="132" y="64"/>
                    </a:lnTo>
                    <a:lnTo>
                      <a:pt x="187" y="64"/>
                    </a:lnTo>
                    <a:lnTo>
                      <a:pt x="244" y="64"/>
                    </a:lnTo>
                    <a:lnTo>
                      <a:pt x="298" y="64"/>
                    </a:lnTo>
                    <a:lnTo>
                      <a:pt x="355" y="64"/>
                    </a:lnTo>
                    <a:lnTo>
                      <a:pt x="410" y="64"/>
                    </a:lnTo>
                    <a:lnTo>
                      <a:pt x="466" y="66"/>
                    </a:lnTo>
                    <a:lnTo>
                      <a:pt x="480" y="57"/>
                    </a:lnTo>
                    <a:lnTo>
                      <a:pt x="496" y="49"/>
                    </a:lnTo>
                    <a:lnTo>
                      <a:pt x="510" y="41"/>
                    </a:lnTo>
                    <a:lnTo>
                      <a:pt x="525" y="35"/>
                    </a:lnTo>
                    <a:lnTo>
                      <a:pt x="539" y="27"/>
                    </a:lnTo>
                    <a:lnTo>
                      <a:pt x="555" y="20"/>
                    </a:lnTo>
                    <a:lnTo>
                      <a:pt x="569" y="12"/>
                    </a:lnTo>
                    <a:lnTo>
                      <a:pt x="584" y="6"/>
                    </a:lnTo>
                    <a:lnTo>
                      <a:pt x="510" y="4"/>
                    </a:lnTo>
                    <a:lnTo>
                      <a:pt x="436" y="4"/>
                    </a:lnTo>
                    <a:lnTo>
                      <a:pt x="363" y="2"/>
                    </a:lnTo>
                    <a:lnTo>
                      <a:pt x="291" y="2"/>
                    </a:lnTo>
                    <a:lnTo>
                      <a:pt x="218" y="0"/>
                    </a:lnTo>
                    <a:lnTo>
                      <a:pt x="145" y="0"/>
                    </a:lnTo>
                    <a:lnTo>
                      <a:pt x="72" y="0"/>
                    </a:lnTo>
                    <a:lnTo>
                      <a:pt x="0" y="0"/>
                    </a:lnTo>
                    <a:lnTo>
                      <a:pt x="4" y="16"/>
                    </a:lnTo>
                    <a:lnTo>
                      <a:pt x="10" y="31"/>
                    </a:lnTo>
                    <a:lnTo>
                      <a:pt x="16" y="47"/>
                    </a:lnTo>
                    <a:lnTo>
                      <a:pt x="21" y="64"/>
                    </a:lnTo>
                    <a:close/>
                  </a:path>
                </a:pathLst>
              </a:custGeom>
              <a:solidFill>
                <a:srgbClr val="BF94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68" name="Freeform 100"/>
              <p:cNvSpPr>
                <a:spLocks/>
              </p:cNvSpPr>
              <p:nvPr/>
            </p:nvSpPr>
            <p:spPr bwMode="auto">
              <a:xfrm>
                <a:off x="2132" y="2457"/>
                <a:ext cx="460" cy="25"/>
              </a:xfrm>
              <a:custGeom>
                <a:avLst/>
                <a:gdLst>
                  <a:gd name="T0" fmla="*/ 17 w 460"/>
                  <a:gd name="T1" fmla="*/ 51 h 51"/>
                  <a:gd name="T2" fmla="*/ 59 w 460"/>
                  <a:gd name="T3" fmla="*/ 51 h 51"/>
                  <a:gd name="T4" fmla="*/ 103 w 460"/>
                  <a:gd name="T5" fmla="*/ 51 h 51"/>
                  <a:gd name="T6" fmla="*/ 146 w 460"/>
                  <a:gd name="T7" fmla="*/ 51 h 51"/>
                  <a:gd name="T8" fmla="*/ 192 w 460"/>
                  <a:gd name="T9" fmla="*/ 51 h 51"/>
                  <a:gd name="T10" fmla="*/ 234 w 460"/>
                  <a:gd name="T11" fmla="*/ 51 h 51"/>
                  <a:gd name="T12" fmla="*/ 277 w 460"/>
                  <a:gd name="T13" fmla="*/ 51 h 51"/>
                  <a:gd name="T14" fmla="*/ 321 w 460"/>
                  <a:gd name="T15" fmla="*/ 51 h 51"/>
                  <a:gd name="T16" fmla="*/ 366 w 460"/>
                  <a:gd name="T17" fmla="*/ 51 h 51"/>
                  <a:gd name="T18" fmla="*/ 377 w 460"/>
                  <a:gd name="T19" fmla="*/ 45 h 51"/>
                  <a:gd name="T20" fmla="*/ 389 w 460"/>
                  <a:gd name="T21" fmla="*/ 39 h 51"/>
                  <a:gd name="T22" fmla="*/ 400 w 460"/>
                  <a:gd name="T23" fmla="*/ 33 h 51"/>
                  <a:gd name="T24" fmla="*/ 413 w 460"/>
                  <a:gd name="T25" fmla="*/ 27 h 51"/>
                  <a:gd name="T26" fmla="*/ 424 w 460"/>
                  <a:gd name="T27" fmla="*/ 22 h 51"/>
                  <a:gd name="T28" fmla="*/ 435 w 460"/>
                  <a:gd name="T29" fmla="*/ 16 h 51"/>
                  <a:gd name="T30" fmla="*/ 448 w 460"/>
                  <a:gd name="T31" fmla="*/ 10 h 51"/>
                  <a:gd name="T32" fmla="*/ 460 w 460"/>
                  <a:gd name="T33" fmla="*/ 6 h 51"/>
                  <a:gd name="T34" fmla="*/ 401 w 460"/>
                  <a:gd name="T35" fmla="*/ 4 h 51"/>
                  <a:gd name="T36" fmla="*/ 344 w 460"/>
                  <a:gd name="T37" fmla="*/ 2 h 51"/>
                  <a:gd name="T38" fmla="*/ 286 w 460"/>
                  <a:gd name="T39" fmla="*/ 2 h 51"/>
                  <a:gd name="T40" fmla="*/ 230 w 460"/>
                  <a:gd name="T41" fmla="*/ 2 h 51"/>
                  <a:gd name="T42" fmla="*/ 170 w 460"/>
                  <a:gd name="T43" fmla="*/ 0 h 51"/>
                  <a:gd name="T44" fmla="*/ 114 w 460"/>
                  <a:gd name="T45" fmla="*/ 0 h 51"/>
                  <a:gd name="T46" fmla="*/ 56 w 460"/>
                  <a:gd name="T47" fmla="*/ 0 h 51"/>
                  <a:gd name="T48" fmla="*/ 0 w 460"/>
                  <a:gd name="T49" fmla="*/ 0 h 51"/>
                  <a:gd name="T50" fmla="*/ 4 w 460"/>
                  <a:gd name="T51" fmla="*/ 12 h 51"/>
                  <a:gd name="T52" fmla="*/ 9 w 460"/>
                  <a:gd name="T53" fmla="*/ 25 h 51"/>
                  <a:gd name="T54" fmla="*/ 13 w 460"/>
                  <a:gd name="T55" fmla="*/ 37 h 51"/>
                  <a:gd name="T56" fmla="*/ 17 w 460"/>
                  <a:gd name="T5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0" h="51">
                    <a:moveTo>
                      <a:pt x="17" y="51"/>
                    </a:moveTo>
                    <a:lnTo>
                      <a:pt x="59" y="51"/>
                    </a:lnTo>
                    <a:lnTo>
                      <a:pt x="103" y="51"/>
                    </a:lnTo>
                    <a:lnTo>
                      <a:pt x="146" y="51"/>
                    </a:lnTo>
                    <a:lnTo>
                      <a:pt x="192" y="51"/>
                    </a:lnTo>
                    <a:lnTo>
                      <a:pt x="234" y="51"/>
                    </a:lnTo>
                    <a:lnTo>
                      <a:pt x="277" y="51"/>
                    </a:lnTo>
                    <a:lnTo>
                      <a:pt x="321" y="51"/>
                    </a:lnTo>
                    <a:lnTo>
                      <a:pt x="366" y="51"/>
                    </a:lnTo>
                    <a:lnTo>
                      <a:pt x="377" y="45"/>
                    </a:lnTo>
                    <a:lnTo>
                      <a:pt x="389" y="39"/>
                    </a:lnTo>
                    <a:lnTo>
                      <a:pt x="400" y="33"/>
                    </a:lnTo>
                    <a:lnTo>
                      <a:pt x="413" y="27"/>
                    </a:lnTo>
                    <a:lnTo>
                      <a:pt x="424" y="22"/>
                    </a:lnTo>
                    <a:lnTo>
                      <a:pt x="435" y="16"/>
                    </a:lnTo>
                    <a:lnTo>
                      <a:pt x="448" y="10"/>
                    </a:lnTo>
                    <a:lnTo>
                      <a:pt x="460" y="6"/>
                    </a:lnTo>
                    <a:lnTo>
                      <a:pt x="401" y="4"/>
                    </a:lnTo>
                    <a:lnTo>
                      <a:pt x="344" y="2"/>
                    </a:lnTo>
                    <a:lnTo>
                      <a:pt x="286" y="2"/>
                    </a:lnTo>
                    <a:lnTo>
                      <a:pt x="230" y="2"/>
                    </a:lnTo>
                    <a:lnTo>
                      <a:pt x="170" y="0"/>
                    </a:lnTo>
                    <a:lnTo>
                      <a:pt x="114" y="0"/>
                    </a:lnTo>
                    <a:lnTo>
                      <a:pt x="56" y="0"/>
                    </a:lnTo>
                    <a:lnTo>
                      <a:pt x="0" y="0"/>
                    </a:lnTo>
                    <a:lnTo>
                      <a:pt x="4" y="12"/>
                    </a:lnTo>
                    <a:lnTo>
                      <a:pt x="9" y="25"/>
                    </a:lnTo>
                    <a:lnTo>
                      <a:pt x="13" y="37"/>
                    </a:lnTo>
                    <a:lnTo>
                      <a:pt x="17" y="51"/>
                    </a:lnTo>
                    <a:close/>
                  </a:path>
                </a:pathLst>
              </a:custGeom>
              <a:solidFill>
                <a:srgbClr val="BF9C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69" name="Freeform 101"/>
              <p:cNvSpPr>
                <a:spLocks/>
              </p:cNvSpPr>
              <p:nvPr/>
            </p:nvSpPr>
            <p:spPr bwMode="auto">
              <a:xfrm>
                <a:off x="2132" y="2458"/>
                <a:ext cx="335" cy="18"/>
              </a:xfrm>
              <a:custGeom>
                <a:avLst/>
                <a:gdLst>
                  <a:gd name="T0" fmla="*/ 11 w 335"/>
                  <a:gd name="T1" fmla="*/ 35 h 35"/>
                  <a:gd name="T2" fmla="*/ 42 w 335"/>
                  <a:gd name="T3" fmla="*/ 35 h 35"/>
                  <a:gd name="T4" fmla="*/ 75 w 335"/>
                  <a:gd name="T5" fmla="*/ 35 h 35"/>
                  <a:gd name="T6" fmla="*/ 106 w 335"/>
                  <a:gd name="T7" fmla="*/ 35 h 35"/>
                  <a:gd name="T8" fmla="*/ 139 w 335"/>
                  <a:gd name="T9" fmla="*/ 35 h 35"/>
                  <a:gd name="T10" fmla="*/ 170 w 335"/>
                  <a:gd name="T11" fmla="*/ 35 h 35"/>
                  <a:gd name="T12" fmla="*/ 203 w 335"/>
                  <a:gd name="T13" fmla="*/ 35 h 35"/>
                  <a:gd name="T14" fmla="*/ 234 w 335"/>
                  <a:gd name="T15" fmla="*/ 35 h 35"/>
                  <a:gd name="T16" fmla="*/ 268 w 335"/>
                  <a:gd name="T17" fmla="*/ 35 h 35"/>
                  <a:gd name="T18" fmla="*/ 275 w 335"/>
                  <a:gd name="T19" fmla="*/ 29 h 35"/>
                  <a:gd name="T20" fmla="*/ 283 w 335"/>
                  <a:gd name="T21" fmla="*/ 25 h 35"/>
                  <a:gd name="T22" fmla="*/ 291 w 335"/>
                  <a:gd name="T23" fmla="*/ 22 h 35"/>
                  <a:gd name="T24" fmla="*/ 300 w 335"/>
                  <a:gd name="T25" fmla="*/ 20 h 35"/>
                  <a:gd name="T26" fmla="*/ 308 w 335"/>
                  <a:gd name="T27" fmla="*/ 14 h 35"/>
                  <a:gd name="T28" fmla="*/ 317 w 335"/>
                  <a:gd name="T29" fmla="*/ 10 h 35"/>
                  <a:gd name="T30" fmla="*/ 325 w 335"/>
                  <a:gd name="T31" fmla="*/ 6 h 35"/>
                  <a:gd name="T32" fmla="*/ 335 w 335"/>
                  <a:gd name="T33" fmla="*/ 4 h 35"/>
                  <a:gd name="T34" fmla="*/ 293 w 335"/>
                  <a:gd name="T35" fmla="*/ 2 h 35"/>
                  <a:gd name="T36" fmla="*/ 251 w 335"/>
                  <a:gd name="T37" fmla="*/ 0 h 35"/>
                  <a:gd name="T38" fmla="*/ 208 w 335"/>
                  <a:gd name="T39" fmla="*/ 0 h 35"/>
                  <a:gd name="T40" fmla="*/ 168 w 335"/>
                  <a:gd name="T41" fmla="*/ 0 h 35"/>
                  <a:gd name="T42" fmla="*/ 125 w 335"/>
                  <a:gd name="T43" fmla="*/ 0 h 35"/>
                  <a:gd name="T44" fmla="*/ 83 w 335"/>
                  <a:gd name="T45" fmla="*/ 0 h 35"/>
                  <a:gd name="T46" fmla="*/ 41 w 335"/>
                  <a:gd name="T47" fmla="*/ 0 h 35"/>
                  <a:gd name="T48" fmla="*/ 0 w 335"/>
                  <a:gd name="T49" fmla="*/ 0 h 35"/>
                  <a:gd name="T50" fmla="*/ 6 w 335"/>
                  <a:gd name="T51" fmla="*/ 18 h 35"/>
                  <a:gd name="T52" fmla="*/ 11 w 335"/>
                  <a:gd name="T5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5" h="35">
                    <a:moveTo>
                      <a:pt x="11" y="35"/>
                    </a:moveTo>
                    <a:lnTo>
                      <a:pt x="42" y="35"/>
                    </a:lnTo>
                    <a:lnTo>
                      <a:pt x="75" y="35"/>
                    </a:lnTo>
                    <a:lnTo>
                      <a:pt x="106" y="35"/>
                    </a:lnTo>
                    <a:lnTo>
                      <a:pt x="139" y="35"/>
                    </a:lnTo>
                    <a:lnTo>
                      <a:pt x="170" y="35"/>
                    </a:lnTo>
                    <a:lnTo>
                      <a:pt x="203" y="35"/>
                    </a:lnTo>
                    <a:lnTo>
                      <a:pt x="234" y="35"/>
                    </a:lnTo>
                    <a:lnTo>
                      <a:pt x="268" y="35"/>
                    </a:lnTo>
                    <a:lnTo>
                      <a:pt x="275" y="29"/>
                    </a:lnTo>
                    <a:lnTo>
                      <a:pt x="283" y="25"/>
                    </a:lnTo>
                    <a:lnTo>
                      <a:pt x="291" y="22"/>
                    </a:lnTo>
                    <a:lnTo>
                      <a:pt x="300" y="20"/>
                    </a:lnTo>
                    <a:lnTo>
                      <a:pt x="308" y="14"/>
                    </a:lnTo>
                    <a:lnTo>
                      <a:pt x="317" y="10"/>
                    </a:lnTo>
                    <a:lnTo>
                      <a:pt x="325" y="6"/>
                    </a:lnTo>
                    <a:lnTo>
                      <a:pt x="335" y="4"/>
                    </a:lnTo>
                    <a:lnTo>
                      <a:pt x="293" y="2"/>
                    </a:lnTo>
                    <a:lnTo>
                      <a:pt x="251" y="0"/>
                    </a:lnTo>
                    <a:lnTo>
                      <a:pt x="208" y="0"/>
                    </a:lnTo>
                    <a:lnTo>
                      <a:pt x="168" y="0"/>
                    </a:lnTo>
                    <a:lnTo>
                      <a:pt x="125" y="0"/>
                    </a:lnTo>
                    <a:lnTo>
                      <a:pt x="83" y="0"/>
                    </a:lnTo>
                    <a:lnTo>
                      <a:pt x="41" y="0"/>
                    </a:lnTo>
                    <a:lnTo>
                      <a:pt x="0" y="0"/>
                    </a:lnTo>
                    <a:lnTo>
                      <a:pt x="6" y="18"/>
                    </a:lnTo>
                    <a:lnTo>
                      <a:pt x="11" y="35"/>
                    </a:lnTo>
                    <a:close/>
                  </a:path>
                </a:pathLst>
              </a:custGeom>
              <a:solidFill>
                <a:srgbClr val="BFA3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70" name="Freeform 102"/>
              <p:cNvSpPr>
                <a:spLocks/>
              </p:cNvSpPr>
              <p:nvPr/>
            </p:nvSpPr>
            <p:spPr bwMode="auto">
              <a:xfrm>
                <a:off x="2132" y="2458"/>
                <a:ext cx="210" cy="13"/>
              </a:xfrm>
              <a:custGeom>
                <a:avLst/>
                <a:gdLst>
                  <a:gd name="T0" fmla="*/ 9 w 210"/>
                  <a:gd name="T1" fmla="*/ 22 h 25"/>
                  <a:gd name="T2" fmla="*/ 166 w 210"/>
                  <a:gd name="T3" fmla="*/ 25 h 25"/>
                  <a:gd name="T4" fmla="*/ 210 w 210"/>
                  <a:gd name="T5" fmla="*/ 0 h 25"/>
                  <a:gd name="T6" fmla="*/ 0 w 210"/>
                  <a:gd name="T7" fmla="*/ 0 h 25"/>
                  <a:gd name="T8" fmla="*/ 9 w 210"/>
                  <a:gd name="T9" fmla="*/ 22 h 25"/>
                </a:gdLst>
                <a:ahLst/>
                <a:cxnLst>
                  <a:cxn ang="0">
                    <a:pos x="T0" y="T1"/>
                  </a:cxn>
                  <a:cxn ang="0">
                    <a:pos x="T2" y="T3"/>
                  </a:cxn>
                  <a:cxn ang="0">
                    <a:pos x="T4" y="T5"/>
                  </a:cxn>
                  <a:cxn ang="0">
                    <a:pos x="T6" y="T7"/>
                  </a:cxn>
                  <a:cxn ang="0">
                    <a:pos x="T8" y="T9"/>
                  </a:cxn>
                </a:cxnLst>
                <a:rect l="0" t="0" r="r" b="b"/>
                <a:pathLst>
                  <a:path w="210" h="25">
                    <a:moveTo>
                      <a:pt x="9" y="22"/>
                    </a:moveTo>
                    <a:lnTo>
                      <a:pt x="166" y="25"/>
                    </a:lnTo>
                    <a:lnTo>
                      <a:pt x="210" y="0"/>
                    </a:lnTo>
                    <a:lnTo>
                      <a:pt x="0" y="0"/>
                    </a:lnTo>
                    <a:lnTo>
                      <a:pt x="9" y="22"/>
                    </a:lnTo>
                    <a:close/>
                  </a:path>
                </a:pathLst>
              </a:custGeom>
              <a:solidFill>
                <a:srgbClr val="BFAB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71" name="Freeform 103"/>
              <p:cNvSpPr>
                <a:spLocks/>
              </p:cNvSpPr>
              <p:nvPr/>
            </p:nvSpPr>
            <p:spPr bwMode="auto">
              <a:xfrm>
                <a:off x="3181" y="2474"/>
                <a:ext cx="1409" cy="1219"/>
              </a:xfrm>
              <a:custGeom>
                <a:avLst/>
                <a:gdLst>
                  <a:gd name="T0" fmla="*/ 178 w 1409"/>
                  <a:gd name="T1" fmla="*/ 4 h 2439"/>
                  <a:gd name="T2" fmla="*/ 1133 w 1409"/>
                  <a:gd name="T3" fmla="*/ 0 h 2439"/>
                  <a:gd name="T4" fmla="*/ 1409 w 1409"/>
                  <a:gd name="T5" fmla="*/ 2439 h 2439"/>
                  <a:gd name="T6" fmla="*/ 0 w 1409"/>
                  <a:gd name="T7" fmla="*/ 2439 h 2439"/>
                  <a:gd name="T8" fmla="*/ 178 w 1409"/>
                  <a:gd name="T9" fmla="*/ 4 h 2439"/>
                </a:gdLst>
                <a:ahLst/>
                <a:cxnLst>
                  <a:cxn ang="0">
                    <a:pos x="T0" y="T1"/>
                  </a:cxn>
                  <a:cxn ang="0">
                    <a:pos x="T2" y="T3"/>
                  </a:cxn>
                  <a:cxn ang="0">
                    <a:pos x="T4" y="T5"/>
                  </a:cxn>
                  <a:cxn ang="0">
                    <a:pos x="T6" y="T7"/>
                  </a:cxn>
                  <a:cxn ang="0">
                    <a:pos x="T8" y="T9"/>
                  </a:cxn>
                </a:cxnLst>
                <a:rect l="0" t="0" r="r" b="b"/>
                <a:pathLst>
                  <a:path w="1409" h="2439">
                    <a:moveTo>
                      <a:pt x="178" y="4"/>
                    </a:moveTo>
                    <a:lnTo>
                      <a:pt x="1133" y="0"/>
                    </a:lnTo>
                    <a:lnTo>
                      <a:pt x="1409" y="2439"/>
                    </a:lnTo>
                    <a:lnTo>
                      <a:pt x="0" y="2439"/>
                    </a:lnTo>
                    <a:lnTo>
                      <a:pt x="178" y="4"/>
                    </a:lnTo>
                    <a:close/>
                  </a:path>
                </a:pathLst>
              </a:custGeom>
              <a:solidFill>
                <a:srgbClr val="BF3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72" name="Freeform 104"/>
              <p:cNvSpPr>
                <a:spLocks/>
              </p:cNvSpPr>
              <p:nvPr/>
            </p:nvSpPr>
            <p:spPr bwMode="auto">
              <a:xfrm>
                <a:off x="3272" y="2518"/>
                <a:ext cx="1094" cy="945"/>
              </a:xfrm>
              <a:custGeom>
                <a:avLst/>
                <a:gdLst>
                  <a:gd name="T0" fmla="*/ 138 w 1094"/>
                  <a:gd name="T1" fmla="*/ 4 h 1890"/>
                  <a:gd name="T2" fmla="*/ 879 w 1094"/>
                  <a:gd name="T3" fmla="*/ 0 h 1890"/>
                  <a:gd name="T4" fmla="*/ 1094 w 1094"/>
                  <a:gd name="T5" fmla="*/ 1890 h 1890"/>
                  <a:gd name="T6" fmla="*/ 0 w 1094"/>
                  <a:gd name="T7" fmla="*/ 1890 h 1890"/>
                  <a:gd name="T8" fmla="*/ 138 w 1094"/>
                  <a:gd name="T9" fmla="*/ 4 h 1890"/>
                </a:gdLst>
                <a:ahLst/>
                <a:cxnLst>
                  <a:cxn ang="0">
                    <a:pos x="T0" y="T1"/>
                  </a:cxn>
                  <a:cxn ang="0">
                    <a:pos x="T2" y="T3"/>
                  </a:cxn>
                  <a:cxn ang="0">
                    <a:pos x="T4" y="T5"/>
                  </a:cxn>
                  <a:cxn ang="0">
                    <a:pos x="T6" y="T7"/>
                  </a:cxn>
                  <a:cxn ang="0">
                    <a:pos x="T8" y="T9"/>
                  </a:cxn>
                </a:cxnLst>
                <a:rect l="0" t="0" r="r" b="b"/>
                <a:pathLst>
                  <a:path w="1094" h="1890">
                    <a:moveTo>
                      <a:pt x="138" y="4"/>
                    </a:moveTo>
                    <a:lnTo>
                      <a:pt x="879" y="0"/>
                    </a:lnTo>
                    <a:lnTo>
                      <a:pt x="1094" y="1890"/>
                    </a:lnTo>
                    <a:lnTo>
                      <a:pt x="0" y="1890"/>
                    </a:lnTo>
                    <a:lnTo>
                      <a:pt x="138" y="4"/>
                    </a:lnTo>
                    <a:close/>
                  </a:path>
                </a:pathLst>
              </a:custGeom>
              <a:solidFill>
                <a:srgbClr val="A147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73" name="Freeform 105"/>
              <p:cNvSpPr>
                <a:spLocks/>
              </p:cNvSpPr>
              <p:nvPr/>
            </p:nvSpPr>
            <p:spPr bwMode="auto">
              <a:xfrm>
                <a:off x="3279" y="2520"/>
                <a:ext cx="1004" cy="867"/>
              </a:xfrm>
              <a:custGeom>
                <a:avLst/>
                <a:gdLst>
                  <a:gd name="T0" fmla="*/ 128 w 1004"/>
                  <a:gd name="T1" fmla="*/ 2 h 1732"/>
                  <a:gd name="T2" fmla="*/ 213 w 1004"/>
                  <a:gd name="T3" fmla="*/ 0 h 1732"/>
                  <a:gd name="T4" fmla="*/ 297 w 1004"/>
                  <a:gd name="T5" fmla="*/ 0 h 1732"/>
                  <a:gd name="T6" fmla="*/ 382 w 1004"/>
                  <a:gd name="T7" fmla="*/ 0 h 1732"/>
                  <a:gd name="T8" fmla="*/ 466 w 1004"/>
                  <a:gd name="T9" fmla="*/ 0 h 1732"/>
                  <a:gd name="T10" fmla="*/ 551 w 1004"/>
                  <a:gd name="T11" fmla="*/ 0 h 1732"/>
                  <a:gd name="T12" fmla="*/ 635 w 1004"/>
                  <a:gd name="T13" fmla="*/ 0 h 1732"/>
                  <a:gd name="T14" fmla="*/ 720 w 1004"/>
                  <a:gd name="T15" fmla="*/ 0 h 1732"/>
                  <a:gd name="T16" fmla="*/ 805 w 1004"/>
                  <a:gd name="T17" fmla="*/ 0 h 1732"/>
                  <a:gd name="T18" fmla="*/ 829 w 1004"/>
                  <a:gd name="T19" fmla="*/ 213 h 1732"/>
                  <a:gd name="T20" fmla="*/ 855 w 1004"/>
                  <a:gd name="T21" fmla="*/ 429 h 1732"/>
                  <a:gd name="T22" fmla="*/ 879 w 1004"/>
                  <a:gd name="T23" fmla="*/ 645 h 1732"/>
                  <a:gd name="T24" fmla="*/ 904 w 1004"/>
                  <a:gd name="T25" fmla="*/ 863 h 1732"/>
                  <a:gd name="T26" fmla="*/ 928 w 1004"/>
                  <a:gd name="T27" fmla="*/ 1079 h 1732"/>
                  <a:gd name="T28" fmla="*/ 953 w 1004"/>
                  <a:gd name="T29" fmla="*/ 1297 h 1732"/>
                  <a:gd name="T30" fmla="*/ 979 w 1004"/>
                  <a:gd name="T31" fmla="*/ 1514 h 1732"/>
                  <a:gd name="T32" fmla="*/ 1004 w 1004"/>
                  <a:gd name="T33" fmla="*/ 1732 h 1732"/>
                  <a:gd name="T34" fmla="*/ 877 w 1004"/>
                  <a:gd name="T35" fmla="*/ 1732 h 1732"/>
                  <a:gd name="T36" fmla="*/ 752 w 1004"/>
                  <a:gd name="T37" fmla="*/ 1732 h 1732"/>
                  <a:gd name="T38" fmla="*/ 627 w 1004"/>
                  <a:gd name="T39" fmla="*/ 1732 h 1732"/>
                  <a:gd name="T40" fmla="*/ 501 w 1004"/>
                  <a:gd name="T41" fmla="*/ 1732 h 1732"/>
                  <a:gd name="T42" fmla="*/ 375 w 1004"/>
                  <a:gd name="T43" fmla="*/ 1732 h 1732"/>
                  <a:gd name="T44" fmla="*/ 251 w 1004"/>
                  <a:gd name="T45" fmla="*/ 1732 h 1732"/>
                  <a:gd name="T46" fmla="*/ 124 w 1004"/>
                  <a:gd name="T47" fmla="*/ 1732 h 1732"/>
                  <a:gd name="T48" fmla="*/ 0 w 1004"/>
                  <a:gd name="T49" fmla="*/ 1732 h 1732"/>
                  <a:gd name="T50" fmla="*/ 16 w 1004"/>
                  <a:gd name="T51" fmla="*/ 1514 h 1732"/>
                  <a:gd name="T52" fmla="*/ 31 w 1004"/>
                  <a:gd name="T53" fmla="*/ 1298 h 1732"/>
                  <a:gd name="T54" fmla="*/ 47 w 1004"/>
                  <a:gd name="T55" fmla="*/ 1083 h 1732"/>
                  <a:gd name="T56" fmla="*/ 64 w 1004"/>
                  <a:gd name="T57" fmla="*/ 867 h 1732"/>
                  <a:gd name="T58" fmla="*/ 79 w 1004"/>
                  <a:gd name="T59" fmla="*/ 649 h 1732"/>
                  <a:gd name="T60" fmla="*/ 96 w 1004"/>
                  <a:gd name="T61" fmla="*/ 433 h 1732"/>
                  <a:gd name="T62" fmla="*/ 111 w 1004"/>
                  <a:gd name="T63" fmla="*/ 217 h 1732"/>
                  <a:gd name="T64" fmla="*/ 128 w 1004"/>
                  <a:gd name="T65" fmla="*/ 2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4" h="1732">
                    <a:moveTo>
                      <a:pt x="128" y="2"/>
                    </a:moveTo>
                    <a:lnTo>
                      <a:pt x="213" y="0"/>
                    </a:lnTo>
                    <a:lnTo>
                      <a:pt x="297" y="0"/>
                    </a:lnTo>
                    <a:lnTo>
                      <a:pt x="382" y="0"/>
                    </a:lnTo>
                    <a:lnTo>
                      <a:pt x="466" y="0"/>
                    </a:lnTo>
                    <a:lnTo>
                      <a:pt x="551" y="0"/>
                    </a:lnTo>
                    <a:lnTo>
                      <a:pt x="635" y="0"/>
                    </a:lnTo>
                    <a:lnTo>
                      <a:pt x="720" y="0"/>
                    </a:lnTo>
                    <a:lnTo>
                      <a:pt x="805" y="0"/>
                    </a:lnTo>
                    <a:lnTo>
                      <a:pt x="829" y="213"/>
                    </a:lnTo>
                    <a:lnTo>
                      <a:pt x="855" y="429"/>
                    </a:lnTo>
                    <a:lnTo>
                      <a:pt x="879" y="645"/>
                    </a:lnTo>
                    <a:lnTo>
                      <a:pt x="904" y="863"/>
                    </a:lnTo>
                    <a:lnTo>
                      <a:pt x="928" y="1079"/>
                    </a:lnTo>
                    <a:lnTo>
                      <a:pt x="953" y="1297"/>
                    </a:lnTo>
                    <a:lnTo>
                      <a:pt x="979" y="1514"/>
                    </a:lnTo>
                    <a:lnTo>
                      <a:pt x="1004" y="1732"/>
                    </a:lnTo>
                    <a:lnTo>
                      <a:pt x="877" y="1732"/>
                    </a:lnTo>
                    <a:lnTo>
                      <a:pt x="752" y="1732"/>
                    </a:lnTo>
                    <a:lnTo>
                      <a:pt x="627" y="1732"/>
                    </a:lnTo>
                    <a:lnTo>
                      <a:pt x="501" y="1732"/>
                    </a:lnTo>
                    <a:lnTo>
                      <a:pt x="375" y="1732"/>
                    </a:lnTo>
                    <a:lnTo>
                      <a:pt x="251" y="1732"/>
                    </a:lnTo>
                    <a:lnTo>
                      <a:pt x="124" y="1732"/>
                    </a:lnTo>
                    <a:lnTo>
                      <a:pt x="0" y="1732"/>
                    </a:lnTo>
                    <a:lnTo>
                      <a:pt x="16" y="1514"/>
                    </a:lnTo>
                    <a:lnTo>
                      <a:pt x="31" y="1298"/>
                    </a:lnTo>
                    <a:lnTo>
                      <a:pt x="47" y="1083"/>
                    </a:lnTo>
                    <a:lnTo>
                      <a:pt x="64" y="867"/>
                    </a:lnTo>
                    <a:lnTo>
                      <a:pt x="79" y="649"/>
                    </a:lnTo>
                    <a:lnTo>
                      <a:pt x="96" y="433"/>
                    </a:lnTo>
                    <a:lnTo>
                      <a:pt x="111" y="217"/>
                    </a:lnTo>
                    <a:lnTo>
                      <a:pt x="128" y="2"/>
                    </a:lnTo>
                    <a:close/>
                  </a:path>
                </a:pathLst>
              </a:custGeom>
              <a:solidFill>
                <a:srgbClr val="9E4A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74" name="Freeform 106"/>
              <p:cNvSpPr>
                <a:spLocks/>
              </p:cNvSpPr>
              <p:nvPr/>
            </p:nvSpPr>
            <p:spPr bwMode="auto">
              <a:xfrm>
                <a:off x="3289" y="2521"/>
                <a:ext cx="911" cy="788"/>
              </a:xfrm>
              <a:custGeom>
                <a:avLst/>
                <a:gdLst>
                  <a:gd name="T0" fmla="*/ 114 w 911"/>
                  <a:gd name="T1" fmla="*/ 1 h 1575"/>
                  <a:gd name="T2" fmla="*/ 190 w 911"/>
                  <a:gd name="T3" fmla="*/ 0 h 1575"/>
                  <a:gd name="T4" fmla="*/ 268 w 911"/>
                  <a:gd name="T5" fmla="*/ 0 h 1575"/>
                  <a:gd name="T6" fmla="*/ 345 w 911"/>
                  <a:gd name="T7" fmla="*/ 0 h 1575"/>
                  <a:gd name="T8" fmla="*/ 422 w 911"/>
                  <a:gd name="T9" fmla="*/ 0 h 1575"/>
                  <a:gd name="T10" fmla="*/ 498 w 911"/>
                  <a:gd name="T11" fmla="*/ 0 h 1575"/>
                  <a:gd name="T12" fmla="*/ 577 w 911"/>
                  <a:gd name="T13" fmla="*/ 0 h 1575"/>
                  <a:gd name="T14" fmla="*/ 653 w 911"/>
                  <a:gd name="T15" fmla="*/ 0 h 1575"/>
                  <a:gd name="T16" fmla="*/ 732 w 911"/>
                  <a:gd name="T17" fmla="*/ 0 h 1575"/>
                  <a:gd name="T18" fmla="*/ 753 w 911"/>
                  <a:gd name="T19" fmla="*/ 194 h 1575"/>
                  <a:gd name="T20" fmla="*/ 776 w 911"/>
                  <a:gd name="T21" fmla="*/ 392 h 1575"/>
                  <a:gd name="T22" fmla="*/ 798 w 911"/>
                  <a:gd name="T23" fmla="*/ 587 h 1575"/>
                  <a:gd name="T24" fmla="*/ 821 w 911"/>
                  <a:gd name="T25" fmla="*/ 785 h 1575"/>
                  <a:gd name="T26" fmla="*/ 842 w 911"/>
                  <a:gd name="T27" fmla="*/ 981 h 1575"/>
                  <a:gd name="T28" fmla="*/ 864 w 911"/>
                  <a:gd name="T29" fmla="*/ 1178 h 1575"/>
                  <a:gd name="T30" fmla="*/ 887 w 911"/>
                  <a:gd name="T31" fmla="*/ 1376 h 1575"/>
                  <a:gd name="T32" fmla="*/ 911 w 911"/>
                  <a:gd name="T33" fmla="*/ 1575 h 1575"/>
                  <a:gd name="T34" fmla="*/ 797 w 911"/>
                  <a:gd name="T35" fmla="*/ 1575 h 1575"/>
                  <a:gd name="T36" fmla="*/ 683 w 911"/>
                  <a:gd name="T37" fmla="*/ 1575 h 1575"/>
                  <a:gd name="T38" fmla="*/ 569 w 911"/>
                  <a:gd name="T39" fmla="*/ 1575 h 1575"/>
                  <a:gd name="T40" fmla="*/ 455 w 911"/>
                  <a:gd name="T41" fmla="*/ 1575 h 1575"/>
                  <a:gd name="T42" fmla="*/ 341 w 911"/>
                  <a:gd name="T43" fmla="*/ 1575 h 1575"/>
                  <a:gd name="T44" fmla="*/ 227 w 911"/>
                  <a:gd name="T45" fmla="*/ 1575 h 1575"/>
                  <a:gd name="T46" fmla="*/ 113 w 911"/>
                  <a:gd name="T47" fmla="*/ 1575 h 1575"/>
                  <a:gd name="T48" fmla="*/ 0 w 911"/>
                  <a:gd name="T49" fmla="*/ 1575 h 1575"/>
                  <a:gd name="T50" fmla="*/ 14 w 911"/>
                  <a:gd name="T51" fmla="*/ 1376 h 1575"/>
                  <a:gd name="T52" fmla="*/ 28 w 911"/>
                  <a:gd name="T53" fmla="*/ 1180 h 1575"/>
                  <a:gd name="T54" fmla="*/ 42 w 911"/>
                  <a:gd name="T55" fmla="*/ 983 h 1575"/>
                  <a:gd name="T56" fmla="*/ 58 w 911"/>
                  <a:gd name="T57" fmla="*/ 787 h 1575"/>
                  <a:gd name="T58" fmla="*/ 70 w 911"/>
                  <a:gd name="T59" fmla="*/ 589 h 1575"/>
                  <a:gd name="T60" fmla="*/ 86 w 911"/>
                  <a:gd name="T61" fmla="*/ 394 h 1575"/>
                  <a:gd name="T62" fmla="*/ 99 w 911"/>
                  <a:gd name="T63" fmla="*/ 196 h 1575"/>
                  <a:gd name="T64" fmla="*/ 114 w 911"/>
                  <a:gd name="T65" fmla="*/ 1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1" h="1575">
                    <a:moveTo>
                      <a:pt x="114" y="1"/>
                    </a:moveTo>
                    <a:lnTo>
                      <a:pt x="190" y="0"/>
                    </a:lnTo>
                    <a:lnTo>
                      <a:pt x="268" y="0"/>
                    </a:lnTo>
                    <a:lnTo>
                      <a:pt x="345" y="0"/>
                    </a:lnTo>
                    <a:lnTo>
                      <a:pt x="422" y="0"/>
                    </a:lnTo>
                    <a:lnTo>
                      <a:pt x="498" y="0"/>
                    </a:lnTo>
                    <a:lnTo>
                      <a:pt x="577" y="0"/>
                    </a:lnTo>
                    <a:lnTo>
                      <a:pt x="653" y="0"/>
                    </a:lnTo>
                    <a:lnTo>
                      <a:pt x="732" y="0"/>
                    </a:lnTo>
                    <a:lnTo>
                      <a:pt x="753" y="194"/>
                    </a:lnTo>
                    <a:lnTo>
                      <a:pt x="776" y="392"/>
                    </a:lnTo>
                    <a:lnTo>
                      <a:pt x="798" y="587"/>
                    </a:lnTo>
                    <a:lnTo>
                      <a:pt x="821" y="785"/>
                    </a:lnTo>
                    <a:lnTo>
                      <a:pt x="842" y="981"/>
                    </a:lnTo>
                    <a:lnTo>
                      <a:pt x="864" y="1178"/>
                    </a:lnTo>
                    <a:lnTo>
                      <a:pt x="887" y="1376"/>
                    </a:lnTo>
                    <a:lnTo>
                      <a:pt x="911" y="1575"/>
                    </a:lnTo>
                    <a:lnTo>
                      <a:pt x="797" y="1575"/>
                    </a:lnTo>
                    <a:lnTo>
                      <a:pt x="683" y="1575"/>
                    </a:lnTo>
                    <a:lnTo>
                      <a:pt x="569" y="1575"/>
                    </a:lnTo>
                    <a:lnTo>
                      <a:pt x="455" y="1575"/>
                    </a:lnTo>
                    <a:lnTo>
                      <a:pt x="341" y="1575"/>
                    </a:lnTo>
                    <a:lnTo>
                      <a:pt x="227" y="1575"/>
                    </a:lnTo>
                    <a:lnTo>
                      <a:pt x="113" y="1575"/>
                    </a:lnTo>
                    <a:lnTo>
                      <a:pt x="0" y="1575"/>
                    </a:lnTo>
                    <a:lnTo>
                      <a:pt x="14" y="1376"/>
                    </a:lnTo>
                    <a:lnTo>
                      <a:pt x="28" y="1180"/>
                    </a:lnTo>
                    <a:lnTo>
                      <a:pt x="42" y="983"/>
                    </a:lnTo>
                    <a:lnTo>
                      <a:pt x="58" y="787"/>
                    </a:lnTo>
                    <a:lnTo>
                      <a:pt x="70" y="589"/>
                    </a:lnTo>
                    <a:lnTo>
                      <a:pt x="86" y="394"/>
                    </a:lnTo>
                    <a:lnTo>
                      <a:pt x="99" y="196"/>
                    </a:lnTo>
                    <a:lnTo>
                      <a:pt x="114" y="1"/>
                    </a:lnTo>
                    <a:close/>
                  </a:path>
                </a:pathLst>
              </a:custGeom>
              <a:solidFill>
                <a:srgbClr val="9E52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75" name="Freeform 107"/>
              <p:cNvSpPr>
                <a:spLocks/>
              </p:cNvSpPr>
              <p:nvPr/>
            </p:nvSpPr>
            <p:spPr bwMode="auto">
              <a:xfrm>
                <a:off x="3298" y="2522"/>
                <a:ext cx="820" cy="708"/>
              </a:xfrm>
              <a:custGeom>
                <a:avLst/>
                <a:gdLst>
                  <a:gd name="T0" fmla="*/ 104 w 820"/>
                  <a:gd name="T1" fmla="*/ 4 h 1416"/>
                  <a:gd name="T2" fmla="*/ 171 w 820"/>
                  <a:gd name="T3" fmla="*/ 2 h 1416"/>
                  <a:gd name="T4" fmla="*/ 242 w 820"/>
                  <a:gd name="T5" fmla="*/ 2 h 1416"/>
                  <a:gd name="T6" fmla="*/ 311 w 820"/>
                  <a:gd name="T7" fmla="*/ 2 h 1416"/>
                  <a:gd name="T8" fmla="*/ 381 w 820"/>
                  <a:gd name="T9" fmla="*/ 2 h 1416"/>
                  <a:gd name="T10" fmla="*/ 450 w 820"/>
                  <a:gd name="T11" fmla="*/ 0 h 1416"/>
                  <a:gd name="T12" fmla="*/ 520 w 820"/>
                  <a:gd name="T13" fmla="*/ 0 h 1416"/>
                  <a:gd name="T14" fmla="*/ 589 w 820"/>
                  <a:gd name="T15" fmla="*/ 0 h 1416"/>
                  <a:gd name="T16" fmla="*/ 660 w 820"/>
                  <a:gd name="T17" fmla="*/ 0 h 1416"/>
                  <a:gd name="T18" fmla="*/ 678 w 820"/>
                  <a:gd name="T19" fmla="*/ 175 h 1416"/>
                  <a:gd name="T20" fmla="*/ 698 w 820"/>
                  <a:gd name="T21" fmla="*/ 352 h 1416"/>
                  <a:gd name="T22" fmla="*/ 717 w 820"/>
                  <a:gd name="T23" fmla="*/ 529 h 1416"/>
                  <a:gd name="T24" fmla="*/ 739 w 820"/>
                  <a:gd name="T25" fmla="*/ 708 h 1416"/>
                  <a:gd name="T26" fmla="*/ 758 w 820"/>
                  <a:gd name="T27" fmla="*/ 883 h 1416"/>
                  <a:gd name="T28" fmla="*/ 778 w 820"/>
                  <a:gd name="T29" fmla="*/ 1062 h 1416"/>
                  <a:gd name="T30" fmla="*/ 799 w 820"/>
                  <a:gd name="T31" fmla="*/ 1237 h 1416"/>
                  <a:gd name="T32" fmla="*/ 820 w 820"/>
                  <a:gd name="T33" fmla="*/ 1416 h 1416"/>
                  <a:gd name="T34" fmla="*/ 716 w 820"/>
                  <a:gd name="T35" fmla="*/ 1416 h 1416"/>
                  <a:gd name="T36" fmla="*/ 613 w 820"/>
                  <a:gd name="T37" fmla="*/ 1416 h 1416"/>
                  <a:gd name="T38" fmla="*/ 511 w 820"/>
                  <a:gd name="T39" fmla="*/ 1416 h 1416"/>
                  <a:gd name="T40" fmla="*/ 409 w 820"/>
                  <a:gd name="T41" fmla="*/ 1416 h 1416"/>
                  <a:gd name="T42" fmla="*/ 306 w 820"/>
                  <a:gd name="T43" fmla="*/ 1416 h 1416"/>
                  <a:gd name="T44" fmla="*/ 204 w 820"/>
                  <a:gd name="T45" fmla="*/ 1416 h 1416"/>
                  <a:gd name="T46" fmla="*/ 101 w 820"/>
                  <a:gd name="T47" fmla="*/ 1416 h 1416"/>
                  <a:gd name="T48" fmla="*/ 0 w 820"/>
                  <a:gd name="T49" fmla="*/ 1416 h 1416"/>
                  <a:gd name="T50" fmla="*/ 12 w 820"/>
                  <a:gd name="T51" fmla="*/ 1239 h 1416"/>
                  <a:gd name="T52" fmla="*/ 25 w 820"/>
                  <a:gd name="T53" fmla="*/ 1062 h 1416"/>
                  <a:gd name="T54" fmla="*/ 38 w 820"/>
                  <a:gd name="T55" fmla="*/ 885 h 1416"/>
                  <a:gd name="T56" fmla="*/ 52 w 820"/>
                  <a:gd name="T57" fmla="*/ 710 h 1416"/>
                  <a:gd name="T58" fmla="*/ 64 w 820"/>
                  <a:gd name="T59" fmla="*/ 533 h 1416"/>
                  <a:gd name="T60" fmla="*/ 77 w 820"/>
                  <a:gd name="T61" fmla="*/ 356 h 1416"/>
                  <a:gd name="T62" fmla="*/ 90 w 820"/>
                  <a:gd name="T63" fmla="*/ 179 h 1416"/>
                  <a:gd name="T64" fmla="*/ 104 w 820"/>
                  <a:gd name="T65" fmla="*/ 4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0" h="1416">
                    <a:moveTo>
                      <a:pt x="104" y="4"/>
                    </a:moveTo>
                    <a:lnTo>
                      <a:pt x="171" y="2"/>
                    </a:lnTo>
                    <a:lnTo>
                      <a:pt x="242" y="2"/>
                    </a:lnTo>
                    <a:lnTo>
                      <a:pt x="311" y="2"/>
                    </a:lnTo>
                    <a:lnTo>
                      <a:pt x="381" y="2"/>
                    </a:lnTo>
                    <a:lnTo>
                      <a:pt x="450" y="0"/>
                    </a:lnTo>
                    <a:lnTo>
                      <a:pt x="520" y="0"/>
                    </a:lnTo>
                    <a:lnTo>
                      <a:pt x="589" y="0"/>
                    </a:lnTo>
                    <a:lnTo>
                      <a:pt x="660" y="0"/>
                    </a:lnTo>
                    <a:lnTo>
                      <a:pt x="678" y="175"/>
                    </a:lnTo>
                    <a:lnTo>
                      <a:pt x="698" y="352"/>
                    </a:lnTo>
                    <a:lnTo>
                      <a:pt x="717" y="529"/>
                    </a:lnTo>
                    <a:lnTo>
                      <a:pt x="739" y="708"/>
                    </a:lnTo>
                    <a:lnTo>
                      <a:pt x="758" y="883"/>
                    </a:lnTo>
                    <a:lnTo>
                      <a:pt x="778" y="1062"/>
                    </a:lnTo>
                    <a:lnTo>
                      <a:pt x="799" y="1237"/>
                    </a:lnTo>
                    <a:lnTo>
                      <a:pt x="820" y="1416"/>
                    </a:lnTo>
                    <a:lnTo>
                      <a:pt x="716" y="1416"/>
                    </a:lnTo>
                    <a:lnTo>
                      <a:pt x="613" y="1416"/>
                    </a:lnTo>
                    <a:lnTo>
                      <a:pt x="511" y="1416"/>
                    </a:lnTo>
                    <a:lnTo>
                      <a:pt x="409" y="1416"/>
                    </a:lnTo>
                    <a:lnTo>
                      <a:pt x="306" y="1416"/>
                    </a:lnTo>
                    <a:lnTo>
                      <a:pt x="204" y="1416"/>
                    </a:lnTo>
                    <a:lnTo>
                      <a:pt x="101" y="1416"/>
                    </a:lnTo>
                    <a:lnTo>
                      <a:pt x="0" y="1416"/>
                    </a:lnTo>
                    <a:lnTo>
                      <a:pt x="12" y="1239"/>
                    </a:lnTo>
                    <a:lnTo>
                      <a:pt x="25" y="1062"/>
                    </a:lnTo>
                    <a:lnTo>
                      <a:pt x="38" y="885"/>
                    </a:lnTo>
                    <a:lnTo>
                      <a:pt x="52" y="710"/>
                    </a:lnTo>
                    <a:lnTo>
                      <a:pt x="64" y="533"/>
                    </a:lnTo>
                    <a:lnTo>
                      <a:pt x="77" y="356"/>
                    </a:lnTo>
                    <a:lnTo>
                      <a:pt x="90" y="179"/>
                    </a:lnTo>
                    <a:lnTo>
                      <a:pt x="104" y="4"/>
                    </a:lnTo>
                    <a:close/>
                  </a:path>
                </a:pathLst>
              </a:custGeom>
              <a:solidFill>
                <a:srgbClr val="9C570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76" name="Freeform 108"/>
              <p:cNvSpPr>
                <a:spLocks/>
              </p:cNvSpPr>
              <p:nvPr/>
            </p:nvSpPr>
            <p:spPr bwMode="auto">
              <a:xfrm>
                <a:off x="3307" y="2524"/>
                <a:ext cx="728" cy="628"/>
              </a:xfrm>
              <a:custGeom>
                <a:avLst/>
                <a:gdLst>
                  <a:gd name="T0" fmla="*/ 93 w 728"/>
                  <a:gd name="T1" fmla="*/ 2 h 1256"/>
                  <a:gd name="T2" fmla="*/ 152 w 728"/>
                  <a:gd name="T3" fmla="*/ 0 h 1256"/>
                  <a:gd name="T4" fmla="*/ 214 w 728"/>
                  <a:gd name="T5" fmla="*/ 0 h 1256"/>
                  <a:gd name="T6" fmla="*/ 275 w 728"/>
                  <a:gd name="T7" fmla="*/ 0 h 1256"/>
                  <a:gd name="T8" fmla="*/ 337 w 728"/>
                  <a:gd name="T9" fmla="*/ 0 h 1256"/>
                  <a:gd name="T10" fmla="*/ 397 w 728"/>
                  <a:gd name="T11" fmla="*/ 0 h 1256"/>
                  <a:gd name="T12" fmla="*/ 461 w 728"/>
                  <a:gd name="T13" fmla="*/ 0 h 1256"/>
                  <a:gd name="T14" fmla="*/ 521 w 728"/>
                  <a:gd name="T15" fmla="*/ 0 h 1256"/>
                  <a:gd name="T16" fmla="*/ 585 w 728"/>
                  <a:gd name="T17" fmla="*/ 0 h 1256"/>
                  <a:gd name="T18" fmla="*/ 601 w 728"/>
                  <a:gd name="T19" fmla="*/ 156 h 1256"/>
                  <a:gd name="T20" fmla="*/ 620 w 728"/>
                  <a:gd name="T21" fmla="*/ 313 h 1256"/>
                  <a:gd name="T22" fmla="*/ 637 w 728"/>
                  <a:gd name="T23" fmla="*/ 471 h 1256"/>
                  <a:gd name="T24" fmla="*/ 655 w 728"/>
                  <a:gd name="T25" fmla="*/ 628 h 1256"/>
                  <a:gd name="T26" fmla="*/ 672 w 728"/>
                  <a:gd name="T27" fmla="*/ 784 h 1256"/>
                  <a:gd name="T28" fmla="*/ 690 w 728"/>
                  <a:gd name="T29" fmla="*/ 941 h 1256"/>
                  <a:gd name="T30" fmla="*/ 708 w 728"/>
                  <a:gd name="T31" fmla="*/ 1099 h 1256"/>
                  <a:gd name="T32" fmla="*/ 728 w 728"/>
                  <a:gd name="T33" fmla="*/ 1256 h 1256"/>
                  <a:gd name="T34" fmla="*/ 635 w 728"/>
                  <a:gd name="T35" fmla="*/ 1256 h 1256"/>
                  <a:gd name="T36" fmla="*/ 544 w 728"/>
                  <a:gd name="T37" fmla="*/ 1256 h 1256"/>
                  <a:gd name="T38" fmla="*/ 452 w 728"/>
                  <a:gd name="T39" fmla="*/ 1256 h 1256"/>
                  <a:gd name="T40" fmla="*/ 362 w 728"/>
                  <a:gd name="T41" fmla="*/ 1256 h 1256"/>
                  <a:gd name="T42" fmla="*/ 271 w 728"/>
                  <a:gd name="T43" fmla="*/ 1256 h 1256"/>
                  <a:gd name="T44" fmla="*/ 181 w 728"/>
                  <a:gd name="T45" fmla="*/ 1256 h 1256"/>
                  <a:gd name="T46" fmla="*/ 90 w 728"/>
                  <a:gd name="T47" fmla="*/ 1256 h 1256"/>
                  <a:gd name="T48" fmla="*/ 0 w 728"/>
                  <a:gd name="T49" fmla="*/ 1256 h 1256"/>
                  <a:gd name="T50" fmla="*/ 12 w 728"/>
                  <a:gd name="T51" fmla="*/ 1099 h 1256"/>
                  <a:gd name="T52" fmla="*/ 23 w 728"/>
                  <a:gd name="T53" fmla="*/ 941 h 1256"/>
                  <a:gd name="T54" fmla="*/ 34 w 728"/>
                  <a:gd name="T55" fmla="*/ 784 h 1256"/>
                  <a:gd name="T56" fmla="*/ 47 w 728"/>
                  <a:gd name="T57" fmla="*/ 628 h 1256"/>
                  <a:gd name="T58" fmla="*/ 58 w 728"/>
                  <a:gd name="T59" fmla="*/ 471 h 1256"/>
                  <a:gd name="T60" fmla="*/ 69 w 728"/>
                  <a:gd name="T61" fmla="*/ 315 h 1256"/>
                  <a:gd name="T62" fmla="*/ 81 w 728"/>
                  <a:gd name="T63" fmla="*/ 158 h 1256"/>
                  <a:gd name="T64" fmla="*/ 93 w 728"/>
                  <a:gd name="T65" fmla="*/ 2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8" h="1256">
                    <a:moveTo>
                      <a:pt x="93" y="2"/>
                    </a:moveTo>
                    <a:lnTo>
                      <a:pt x="152" y="0"/>
                    </a:lnTo>
                    <a:lnTo>
                      <a:pt x="214" y="0"/>
                    </a:lnTo>
                    <a:lnTo>
                      <a:pt x="275" y="0"/>
                    </a:lnTo>
                    <a:lnTo>
                      <a:pt x="337" y="0"/>
                    </a:lnTo>
                    <a:lnTo>
                      <a:pt x="397" y="0"/>
                    </a:lnTo>
                    <a:lnTo>
                      <a:pt x="461" y="0"/>
                    </a:lnTo>
                    <a:lnTo>
                      <a:pt x="521" y="0"/>
                    </a:lnTo>
                    <a:lnTo>
                      <a:pt x="585" y="0"/>
                    </a:lnTo>
                    <a:lnTo>
                      <a:pt x="601" y="156"/>
                    </a:lnTo>
                    <a:lnTo>
                      <a:pt x="620" y="313"/>
                    </a:lnTo>
                    <a:lnTo>
                      <a:pt x="637" y="471"/>
                    </a:lnTo>
                    <a:lnTo>
                      <a:pt x="655" y="628"/>
                    </a:lnTo>
                    <a:lnTo>
                      <a:pt x="672" y="784"/>
                    </a:lnTo>
                    <a:lnTo>
                      <a:pt x="690" y="941"/>
                    </a:lnTo>
                    <a:lnTo>
                      <a:pt x="708" y="1099"/>
                    </a:lnTo>
                    <a:lnTo>
                      <a:pt x="728" y="1256"/>
                    </a:lnTo>
                    <a:lnTo>
                      <a:pt x="635" y="1256"/>
                    </a:lnTo>
                    <a:lnTo>
                      <a:pt x="544" y="1256"/>
                    </a:lnTo>
                    <a:lnTo>
                      <a:pt x="452" y="1256"/>
                    </a:lnTo>
                    <a:lnTo>
                      <a:pt x="362" y="1256"/>
                    </a:lnTo>
                    <a:lnTo>
                      <a:pt x="271" y="1256"/>
                    </a:lnTo>
                    <a:lnTo>
                      <a:pt x="181" y="1256"/>
                    </a:lnTo>
                    <a:lnTo>
                      <a:pt x="90" y="1256"/>
                    </a:lnTo>
                    <a:lnTo>
                      <a:pt x="0" y="1256"/>
                    </a:lnTo>
                    <a:lnTo>
                      <a:pt x="12" y="1099"/>
                    </a:lnTo>
                    <a:lnTo>
                      <a:pt x="23" y="941"/>
                    </a:lnTo>
                    <a:lnTo>
                      <a:pt x="34" y="784"/>
                    </a:lnTo>
                    <a:lnTo>
                      <a:pt x="47" y="628"/>
                    </a:lnTo>
                    <a:lnTo>
                      <a:pt x="58" y="471"/>
                    </a:lnTo>
                    <a:lnTo>
                      <a:pt x="69" y="315"/>
                    </a:lnTo>
                    <a:lnTo>
                      <a:pt x="81" y="158"/>
                    </a:lnTo>
                    <a:lnTo>
                      <a:pt x="93" y="2"/>
                    </a:lnTo>
                    <a:close/>
                  </a:path>
                </a:pathLst>
              </a:custGeom>
              <a:solidFill>
                <a:srgbClr val="9C5C0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77" name="Freeform 109"/>
              <p:cNvSpPr>
                <a:spLocks/>
              </p:cNvSpPr>
              <p:nvPr/>
            </p:nvSpPr>
            <p:spPr bwMode="auto">
              <a:xfrm>
                <a:off x="3317" y="2525"/>
                <a:ext cx="635" cy="549"/>
              </a:xfrm>
              <a:custGeom>
                <a:avLst/>
                <a:gdLst>
                  <a:gd name="T0" fmla="*/ 79 w 635"/>
                  <a:gd name="T1" fmla="*/ 4 h 1099"/>
                  <a:gd name="T2" fmla="*/ 131 w 635"/>
                  <a:gd name="T3" fmla="*/ 2 h 1099"/>
                  <a:gd name="T4" fmla="*/ 186 w 635"/>
                  <a:gd name="T5" fmla="*/ 2 h 1099"/>
                  <a:gd name="T6" fmla="*/ 238 w 635"/>
                  <a:gd name="T7" fmla="*/ 2 h 1099"/>
                  <a:gd name="T8" fmla="*/ 293 w 635"/>
                  <a:gd name="T9" fmla="*/ 2 h 1099"/>
                  <a:gd name="T10" fmla="*/ 347 w 635"/>
                  <a:gd name="T11" fmla="*/ 0 h 1099"/>
                  <a:gd name="T12" fmla="*/ 400 w 635"/>
                  <a:gd name="T13" fmla="*/ 0 h 1099"/>
                  <a:gd name="T14" fmla="*/ 454 w 635"/>
                  <a:gd name="T15" fmla="*/ 0 h 1099"/>
                  <a:gd name="T16" fmla="*/ 508 w 635"/>
                  <a:gd name="T17" fmla="*/ 0 h 1099"/>
                  <a:gd name="T18" fmla="*/ 522 w 635"/>
                  <a:gd name="T19" fmla="*/ 136 h 1099"/>
                  <a:gd name="T20" fmla="*/ 539 w 635"/>
                  <a:gd name="T21" fmla="*/ 274 h 1099"/>
                  <a:gd name="T22" fmla="*/ 553 w 635"/>
                  <a:gd name="T23" fmla="*/ 411 h 1099"/>
                  <a:gd name="T24" fmla="*/ 570 w 635"/>
                  <a:gd name="T25" fmla="*/ 549 h 1099"/>
                  <a:gd name="T26" fmla="*/ 586 w 635"/>
                  <a:gd name="T27" fmla="*/ 685 h 1099"/>
                  <a:gd name="T28" fmla="*/ 601 w 635"/>
                  <a:gd name="T29" fmla="*/ 823 h 1099"/>
                  <a:gd name="T30" fmla="*/ 618 w 635"/>
                  <a:gd name="T31" fmla="*/ 961 h 1099"/>
                  <a:gd name="T32" fmla="*/ 635 w 635"/>
                  <a:gd name="T33" fmla="*/ 1099 h 1099"/>
                  <a:gd name="T34" fmla="*/ 555 w 635"/>
                  <a:gd name="T35" fmla="*/ 1099 h 1099"/>
                  <a:gd name="T36" fmla="*/ 476 w 635"/>
                  <a:gd name="T37" fmla="*/ 1099 h 1099"/>
                  <a:gd name="T38" fmla="*/ 396 w 635"/>
                  <a:gd name="T39" fmla="*/ 1099 h 1099"/>
                  <a:gd name="T40" fmla="*/ 317 w 635"/>
                  <a:gd name="T41" fmla="*/ 1099 h 1099"/>
                  <a:gd name="T42" fmla="*/ 237 w 635"/>
                  <a:gd name="T43" fmla="*/ 1099 h 1099"/>
                  <a:gd name="T44" fmla="*/ 157 w 635"/>
                  <a:gd name="T45" fmla="*/ 1099 h 1099"/>
                  <a:gd name="T46" fmla="*/ 78 w 635"/>
                  <a:gd name="T47" fmla="*/ 1099 h 1099"/>
                  <a:gd name="T48" fmla="*/ 0 w 635"/>
                  <a:gd name="T49" fmla="*/ 1099 h 1099"/>
                  <a:gd name="T50" fmla="*/ 9 w 635"/>
                  <a:gd name="T51" fmla="*/ 961 h 1099"/>
                  <a:gd name="T52" fmla="*/ 19 w 635"/>
                  <a:gd name="T53" fmla="*/ 825 h 1099"/>
                  <a:gd name="T54" fmla="*/ 28 w 635"/>
                  <a:gd name="T55" fmla="*/ 687 h 1099"/>
                  <a:gd name="T56" fmla="*/ 40 w 635"/>
                  <a:gd name="T57" fmla="*/ 551 h 1099"/>
                  <a:gd name="T58" fmla="*/ 48 w 635"/>
                  <a:gd name="T59" fmla="*/ 413 h 1099"/>
                  <a:gd name="T60" fmla="*/ 58 w 635"/>
                  <a:gd name="T61" fmla="*/ 276 h 1099"/>
                  <a:gd name="T62" fmla="*/ 68 w 635"/>
                  <a:gd name="T63" fmla="*/ 140 h 1099"/>
                  <a:gd name="T64" fmla="*/ 79 w 635"/>
                  <a:gd name="T65" fmla="*/ 4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5" h="1099">
                    <a:moveTo>
                      <a:pt x="79" y="4"/>
                    </a:moveTo>
                    <a:lnTo>
                      <a:pt x="131" y="2"/>
                    </a:lnTo>
                    <a:lnTo>
                      <a:pt x="186" y="2"/>
                    </a:lnTo>
                    <a:lnTo>
                      <a:pt x="238" y="2"/>
                    </a:lnTo>
                    <a:lnTo>
                      <a:pt x="293" y="2"/>
                    </a:lnTo>
                    <a:lnTo>
                      <a:pt x="347" y="0"/>
                    </a:lnTo>
                    <a:lnTo>
                      <a:pt x="400" y="0"/>
                    </a:lnTo>
                    <a:lnTo>
                      <a:pt x="454" y="0"/>
                    </a:lnTo>
                    <a:lnTo>
                      <a:pt x="508" y="0"/>
                    </a:lnTo>
                    <a:lnTo>
                      <a:pt x="522" y="136"/>
                    </a:lnTo>
                    <a:lnTo>
                      <a:pt x="539" y="274"/>
                    </a:lnTo>
                    <a:lnTo>
                      <a:pt x="553" y="411"/>
                    </a:lnTo>
                    <a:lnTo>
                      <a:pt x="570" y="549"/>
                    </a:lnTo>
                    <a:lnTo>
                      <a:pt x="586" y="685"/>
                    </a:lnTo>
                    <a:lnTo>
                      <a:pt x="601" y="823"/>
                    </a:lnTo>
                    <a:lnTo>
                      <a:pt x="618" y="961"/>
                    </a:lnTo>
                    <a:lnTo>
                      <a:pt x="635" y="1099"/>
                    </a:lnTo>
                    <a:lnTo>
                      <a:pt x="555" y="1099"/>
                    </a:lnTo>
                    <a:lnTo>
                      <a:pt x="476" y="1099"/>
                    </a:lnTo>
                    <a:lnTo>
                      <a:pt x="396" y="1099"/>
                    </a:lnTo>
                    <a:lnTo>
                      <a:pt x="317" y="1099"/>
                    </a:lnTo>
                    <a:lnTo>
                      <a:pt x="237" y="1099"/>
                    </a:lnTo>
                    <a:lnTo>
                      <a:pt x="157" y="1099"/>
                    </a:lnTo>
                    <a:lnTo>
                      <a:pt x="78" y="1099"/>
                    </a:lnTo>
                    <a:lnTo>
                      <a:pt x="0" y="1099"/>
                    </a:lnTo>
                    <a:lnTo>
                      <a:pt x="9" y="961"/>
                    </a:lnTo>
                    <a:lnTo>
                      <a:pt x="19" y="825"/>
                    </a:lnTo>
                    <a:lnTo>
                      <a:pt x="28" y="687"/>
                    </a:lnTo>
                    <a:lnTo>
                      <a:pt x="40" y="551"/>
                    </a:lnTo>
                    <a:lnTo>
                      <a:pt x="48" y="413"/>
                    </a:lnTo>
                    <a:lnTo>
                      <a:pt x="58" y="276"/>
                    </a:lnTo>
                    <a:lnTo>
                      <a:pt x="68" y="140"/>
                    </a:lnTo>
                    <a:lnTo>
                      <a:pt x="79" y="4"/>
                    </a:lnTo>
                    <a:close/>
                  </a:path>
                </a:pathLst>
              </a:custGeom>
              <a:solidFill>
                <a:srgbClr val="9961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78" name="Freeform 110"/>
              <p:cNvSpPr>
                <a:spLocks/>
              </p:cNvSpPr>
              <p:nvPr/>
            </p:nvSpPr>
            <p:spPr bwMode="auto">
              <a:xfrm>
                <a:off x="3324" y="2527"/>
                <a:ext cx="544" cy="471"/>
              </a:xfrm>
              <a:custGeom>
                <a:avLst/>
                <a:gdLst>
                  <a:gd name="T0" fmla="*/ 71 w 544"/>
                  <a:gd name="T1" fmla="*/ 2 h 941"/>
                  <a:gd name="T2" fmla="*/ 116 w 544"/>
                  <a:gd name="T3" fmla="*/ 0 h 941"/>
                  <a:gd name="T4" fmla="*/ 161 w 544"/>
                  <a:gd name="T5" fmla="*/ 0 h 941"/>
                  <a:gd name="T6" fmla="*/ 207 w 544"/>
                  <a:gd name="T7" fmla="*/ 0 h 941"/>
                  <a:gd name="T8" fmla="*/ 254 w 544"/>
                  <a:gd name="T9" fmla="*/ 0 h 941"/>
                  <a:gd name="T10" fmla="*/ 299 w 544"/>
                  <a:gd name="T11" fmla="*/ 0 h 941"/>
                  <a:gd name="T12" fmla="*/ 345 w 544"/>
                  <a:gd name="T13" fmla="*/ 0 h 941"/>
                  <a:gd name="T14" fmla="*/ 392 w 544"/>
                  <a:gd name="T15" fmla="*/ 0 h 941"/>
                  <a:gd name="T16" fmla="*/ 438 w 544"/>
                  <a:gd name="T17" fmla="*/ 0 h 941"/>
                  <a:gd name="T18" fmla="*/ 451 w 544"/>
                  <a:gd name="T19" fmla="*/ 117 h 941"/>
                  <a:gd name="T20" fmla="*/ 465 w 544"/>
                  <a:gd name="T21" fmla="*/ 235 h 941"/>
                  <a:gd name="T22" fmla="*/ 477 w 544"/>
                  <a:gd name="T23" fmla="*/ 352 h 941"/>
                  <a:gd name="T24" fmla="*/ 492 w 544"/>
                  <a:gd name="T25" fmla="*/ 471 h 941"/>
                  <a:gd name="T26" fmla="*/ 504 w 544"/>
                  <a:gd name="T27" fmla="*/ 587 h 941"/>
                  <a:gd name="T28" fmla="*/ 517 w 544"/>
                  <a:gd name="T29" fmla="*/ 706 h 941"/>
                  <a:gd name="T30" fmla="*/ 530 w 544"/>
                  <a:gd name="T31" fmla="*/ 823 h 941"/>
                  <a:gd name="T32" fmla="*/ 544 w 544"/>
                  <a:gd name="T33" fmla="*/ 941 h 941"/>
                  <a:gd name="T34" fmla="*/ 475 w 544"/>
                  <a:gd name="T35" fmla="*/ 941 h 941"/>
                  <a:gd name="T36" fmla="*/ 407 w 544"/>
                  <a:gd name="T37" fmla="*/ 941 h 941"/>
                  <a:gd name="T38" fmla="*/ 340 w 544"/>
                  <a:gd name="T39" fmla="*/ 941 h 941"/>
                  <a:gd name="T40" fmla="*/ 272 w 544"/>
                  <a:gd name="T41" fmla="*/ 941 h 941"/>
                  <a:gd name="T42" fmla="*/ 203 w 544"/>
                  <a:gd name="T43" fmla="*/ 941 h 941"/>
                  <a:gd name="T44" fmla="*/ 135 w 544"/>
                  <a:gd name="T45" fmla="*/ 941 h 941"/>
                  <a:gd name="T46" fmla="*/ 68 w 544"/>
                  <a:gd name="T47" fmla="*/ 941 h 941"/>
                  <a:gd name="T48" fmla="*/ 0 w 544"/>
                  <a:gd name="T49" fmla="*/ 941 h 941"/>
                  <a:gd name="T50" fmla="*/ 9 w 544"/>
                  <a:gd name="T51" fmla="*/ 823 h 941"/>
                  <a:gd name="T52" fmla="*/ 17 w 544"/>
                  <a:gd name="T53" fmla="*/ 706 h 941"/>
                  <a:gd name="T54" fmla="*/ 26 w 544"/>
                  <a:gd name="T55" fmla="*/ 587 h 941"/>
                  <a:gd name="T56" fmla="*/ 35 w 544"/>
                  <a:gd name="T57" fmla="*/ 471 h 941"/>
                  <a:gd name="T58" fmla="*/ 44 w 544"/>
                  <a:gd name="T59" fmla="*/ 352 h 941"/>
                  <a:gd name="T60" fmla="*/ 52 w 544"/>
                  <a:gd name="T61" fmla="*/ 235 h 941"/>
                  <a:gd name="T62" fmla="*/ 61 w 544"/>
                  <a:gd name="T63" fmla="*/ 119 h 941"/>
                  <a:gd name="T64" fmla="*/ 71 w 544"/>
                  <a:gd name="T65" fmla="*/ 2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4" h="941">
                    <a:moveTo>
                      <a:pt x="71" y="2"/>
                    </a:moveTo>
                    <a:lnTo>
                      <a:pt x="116" y="0"/>
                    </a:lnTo>
                    <a:lnTo>
                      <a:pt x="161" y="0"/>
                    </a:lnTo>
                    <a:lnTo>
                      <a:pt x="207" y="0"/>
                    </a:lnTo>
                    <a:lnTo>
                      <a:pt x="254" y="0"/>
                    </a:lnTo>
                    <a:lnTo>
                      <a:pt x="299" y="0"/>
                    </a:lnTo>
                    <a:lnTo>
                      <a:pt x="345" y="0"/>
                    </a:lnTo>
                    <a:lnTo>
                      <a:pt x="392" y="0"/>
                    </a:lnTo>
                    <a:lnTo>
                      <a:pt x="438" y="0"/>
                    </a:lnTo>
                    <a:lnTo>
                      <a:pt x="451" y="117"/>
                    </a:lnTo>
                    <a:lnTo>
                      <a:pt x="465" y="235"/>
                    </a:lnTo>
                    <a:lnTo>
                      <a:pt x="477" y="352"/>
                    </a:lnTo>
                    <a:lnTo>
                      <a:pt x="492" y="471"/>
                    </a:lnTo>
                    <a:lnTo>
                      <a:pt x="504" y="587"/>
                    </a:lnTo>
                    <a:lnTo>
                      <a:pt x="517" y="706"/>
                    </a:lnTo>
                    <a:lnTo>
                      <a:pt x="530" y="823"/>
                    </a:lnTo>
                    <a:lnTo>
                      <a:pt x="544" y="941"/>
                    </a:lnTo>
                    <a:lnTo>
                      <a:pt x="475" y="941"/>
                    </a:lnTo>
                    <a:lnTo>
                      <a:pt x="407" y="941"/>
                    </a:lnTo>
                    <a:lnTo>
                      <a:pt x="340" y="941"/>
                    </a:lnTo>
                    <a:lnTo>
                      <a:pt x="272" y="941"/>
                    </a:lnTo>
                    <a:lnTo>
                      <a:pt x="203" y="941"/>
                    </a:lnTo>
                    <a:lnTo>
                      <a:pt x="135" y="941"/>
                    </a:lnTo>
                    <a:lnTo>
                      <a:pt x="68" y="941"/>
                    </a:lnTo>
                    <a:lnTo>
                      <a:pt x="0" y="941"/>
                    </a:lnTo>
                    <a:lnTo>
                      <a:pt x="9" y="823"/>
                    </a:lnTo>
                    <a:lnTo>
                      <a:pt x="17" y="706"/>
                    </a:lnTo>
                    <a:lnTo>
                      <a:pt x="26" y="587"/>
                    </a:lnTo>
                    <a:lnTo>
                      <a:pt x="35" y="471"/>
                    </a:lnTo>
                    <a:lnTo>
                      <a:pt x="44" y="352"/>
                    </a:lnTo>
                    <a:lnTo>
                      <a:pt x="52" y="235"/>
                    </a:lnTo>
                    <a:lnTo>
                      <a:pt x="61" y="119"/>
                    </a:lnTo>
                    <a:lnTo>
                      <a:pt x="71" y="2"/>
                    </a:lnTo>
                    <a:close/>
                  </a:path>
                </a:pathLst>
              </a:custGeom>
              <a:solidFill>
                <a:srgbClr val="9969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79" name="Freeform 111"/>
              <p:cNvSpPr>
                <a:spLocks/>
              </p:cNvSpPr>
              <p:nvPr/>
            </p:nvSpPr>
            <p:spPr bwMode="auto">
              <a:xfrm>
                <a:off x="3334" y="2529"/>
                <a:ext cx="451" cy="391"/>
              </a:xfrm>
              <a:custGeom>
                <a:avLst/>
                <a:gdLst>
                  <a:gd name="T0" fmla="*/ 58 w 451"/>
                  <a:gd name="T1" fmla="*/ 0 h 782"/>
                  <a:gd name="T2" fmla="*/ 96 w 451"/>
                  <a:gd name="T3" fmla="*/ 0 h 782"/>
                  <a:gd name="T4" fmla="*/ 134 w 451"/>
                  <a:gd name="T5" fmla="*/ 0 h 782"/>
                  <a:gd name="T6" fmla="*/ 172 w 451"/>
                  <a:gd name="T7" fmla="*/ 0 h 782"/>
                  <a:gd name="T8" fmla="*/ 210 w 451"/>
                  <a:gd name="T9" fmla="*/ 0 h 782"/>
                  <a:gd name="T10" fmla="*/ 248 w 451"/>
                  <a:gd name="T11" fmla="*/ 0 h 782"/>
                  <a:gd name="T12" fmla="*/ 286 w 451"/>
                  <a:gd name="T13" fmla="*/ 0 h 782"/>
                  <a:gd name="T14" fmla="*/ 324 w 451"/>
                  <a:gd name="T15" fmla="*/ 0 h 782"/>
                  <a:gd name="T16" fmla="*/ 363 w 451"/>
                  <a:gd name="T17" fmla="*/ 0 h 782"/>
                  <a:gd name="T18" fmla="*/ 373 w 451"/>
                  <a:gd name="T19" fmla="*/ 95 h 782"/>
                  <a:gd name="T20" fmla="*/ 384 w 451"/>
                  <a:gd name="T21" fmla="*/ 195 h 782"/>
                  <a:gd name="T22" fmla="*/ 396 w 451"/>
                  <a:gd name="T23" fmla="*/ 290 h 782"/>
                  <a:gd name="T24" fmla="*/ 407 w 451"/>
                  <a:gd name="T25" fmla="*/ 389 h 782"/>
                  <a:gd name="T26" fmla="*/ 417 w 451"/>
                  <a:gd name="T27" fmla="*/ 486 h 782"/>
                  <a:gd name="T28" fmla="*/ 428 w 451"/>
                  <a:gd name="T29" fmla="*/ 583 h 782"/>
                  <a:gd name="T30" fmla="*/ 439 w 451"/>
                  <a:gd name="T31" fmla="*/ 683 h 782"/>
                  <a:gd name="T32" fmla="*/ 451 w 451"/>
                  <a:gd name="T33" fmla="*/ 782 h 782"/>
                  <a:gd name="T34" fmla="*/ 393 w 451"/>
                  <a:gd name="T35" fmla="*/ 782 h 782"/>
                  <a:gd name="T36" fmla="*/ 337 w 451"/>
                  <a:gd name="T37" fmla="*/ 782 h 782"/>
                  <a:gd name="T38" fmla="*/ 280 w 451"/>
                  <a:gd name="T39" fmla="*/ 782 h 782"/>
                  <a:gd name="T40" fmla="*/ 225 w 451"/>
                  <a:gd name="T41" fmla="*/ 782 h 782"/>
                  <a:gd name="T42" fmla="*/ 168 w 451"/>
                  <a:gd name="T43" fmla="*/ 782 h 782"/>
                  <a:gd name="T44" fmla="*/ 111 w 451"/>
                  <a:gd name="T45" fmla="*/ 782 h 782"/>
                  <a:gd name="T46" fmla="*/ 55 w 451"/>
                  <a:gd name="T47" fmla="*/ 782 h 782"/>
                  <a:gd name="T48" fmla="*/ 0 w 451"/>
                  <a:gd name="T49" fmla="*/ 782 h 782"/>
                  <a:gd name="T50" fmla="*/ 6 w 451"/>
                  <a:gd name="T51" fmla="*/ 683 h 782"/>
                  <a:gd name="T52" fmla="*/ 14 w 451"/>
                  <a:gd name="T53" fmla="*/ 583 h 782"/>
                  <a:gd name="T54" fmla="*/ 20 w 451"/>
                  <a:gd name="T55" fmla="*/ 486 h 782"/>
                  <a:gd name="T56" fmla="*/ 28 w 451"/>
                  <a:gd name="T57" fmla="*/ 389 h 782"/>
                  <a:gd name="T58" fmla="*/ 34 w 451"/>
                  <a:gd name="T59" fmla="*/ 290 h 782"/>
                  <a:gd name="T60" fmla="*/ 41 w 451"/>
                  <a:gd name="T61" fmla="*/ 195 h 782"/>
                  <a:gd name="T62" fmla="*/ 49 w 451"/>
                  <a:gd name="T63" fmla="*/ 95 h 782"/>
                  <a:gd name="T64" fmla="*/ 58 w 451"/>
                  <a:gd name="T65"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1" h="782">
                    <a:moveTo>
                      <a:pt x="58" y="0"/>
                    </a:moveTo>
                    <a:lnTo>
                      <a:pt x="96" y="0"/>
                    </a:lnTo>
                    <a:lnTo>
                      <a:pt x="134" y="0"/>
                    </a:lnTo>
                    <a:lnTo>
                      <a:pt x="172" y="0"/>
                    </a:lnTo>
                    <a:lnTo>
                      <a:pt x="210" y="0"/>
                    </a:lnTo>
                    <a:lnTo>
                      <a:pt x="248" y="0"/>
                    </a:lnTo>
                    <a:lnTo>
                      <a:pt x="286" y="0"/>
                    </a:lnTo>
                    <a:lnTo>
                      <a:pt x="324" y="0"/>
                    </a:lnTo>
                    <a:lnTo>
                      <a:pt x="363" y="0"/>
                    </a:lnTo>
                    <a:lnTo>
                      <a:pt x="373" y="95"/>
                    </a:lnTo>
                    <a:lnTo>
                      <a:pt x="384" y="195"/>
                    </a:lnTo>
                    <a:lnTo>
                      <a:pt x="396" y="290"/>
                    </a:lnTo>
                    <a:lnTo>
                      <a:pt x="407" y="389"/>
                    </a:lnTo>
                    <a:lnTo>
                      <a:pt x="417" y="486"/>
                    </a:lnTo>
                    <a:lnTo>
                      <a:pt x="428" y="583"/>
                    </a:lnTo>
                    <a:lnTo>
                      <a:pt x="439" y="683"/>
                    </a:lnTo>
                    <a:lnTo>
                      <a:pt x="451" y="782"/>
                    </a:lnTo>
                    <a:lnTo>
                      <a:pt x="393" y="782"/>
                    </a:lnTo>
                    <a:lnTo>
                      <a:pt x="337" y="782"/>
                    </a:lnTo>
                    <a:lnTo>
                      <a:pt x="280" y="782"/>
                    </a:lnTo>
                    <a:lnTo>
                      <a:pt x="225" y="782"/>
                    </a:lnTo>
                    <a:lnTo>
                      <a:pt x="168" y="782"/>
                    </a:lnTo>
                    <a:lnTo>
                      <a:pt x="111" y="782"/>
                    </a:lnTo>
                    <a:lnTo>
                      <a:pt x="55" y="782"/>
                    </a:lnTo>
                    <a:lnTo>
                      <a:pt x="0" y="782"/>
                    </a:lnTo>
                    <a:lnTo>
                      <a:pt x="6" y="683"/>
                    </a:lnTo>
                    <a:lnTo>
                      <a:pt x="14" y="583"/>
                    </a:lnTo>
                    <a:lnTo>
                      <a:pt x="20" y="486"/>
                    </a:lnTo>
                    <a:lnTo>
                      <a:pt x="28" y="389"/>
                    </a:lnTo>
                    <a:lnTo>
                      <a:pt x="34" y="290"/>
                    </a:lnTo>
                    <a:lnTo>
                      <a:pt x="41" y="195"/>
                    </a:lnTo>
                    <a:lnTo>
                      <a:pt x="49" y="95"/>
                    </a:lnTo>
                    <a:lnTo>
                      <a:pt x="58" y="0"/>
                    </a:lnTo>
                    <a:close/>
                  </a:path>
                </a:pathLst>
              </a:custGeom>
              <a:solidFill>
                <a:srgbClr val="966B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80" name="Freeform 112"/>
              <p:cNvSpPr>
                <a:spLocks/>
              </p:cNvSpPr>
              <p:nvPr/>
            </p:nvSpPr>
            <p:spPr bwMode="auto">
              <a:xfrm>
                <a:off x="3344" y="2529"/>
                <a:ext cx="360" cy="312"/>
              </a:xfrm>
              <a:custGeom>
                <a:avLst/>
                <a:gdLst>
                  <a:gd name="T0" fmla="*/ 44 w 360"/>
                  <a:gd name="T1" fmla="*/ 4 h 624"/>
                  <a:gd name="T2" fmla="*/ 73 w 360"/>
                  <a:gd name="T3" fmla="*/ 2 h 624"/>
                  <a:gd name="T4" fmla="*/ 104 w 360"/>
                  <a:gd name="T5" fmla="*/ 2 h 624"/>
                  <a:gd name="T6" fmla="*/ 135 w 360"/>
                  <a:gd name="T7" fmla="*/ 2 h 624"/>
                  <a:gd name="T8" fmla="*/ 166 w 360"/>
                  <a:gd name="T9" fmla="*/ 2 h 624"/>
                  <a:gd name="T10" fmla="*/ 196 w 360"/>
                  <a:gd name="T11" fmla="*/ 0 h 624"/>
                  <a:gd name="T12" fmla="*/ 227 w 360"/>
                  <a:gd name="T13" fmla="*/ 0 h 624"/>
                  <a:gd name="T14" fmla="*/ 258 w 360"/>
                  <a:gd name="T15" fmla="*/ 0 h 624"/>
                  <a:gd name="T16" fmla="*/ 289 w 360"/>
                  <a:gd name="T17" fmla="*/ 0 h 624"/>
                  <a:gd name="T18" fmla="*/ 297 w 360"/>
                  <a:gd name="T19" fmla="*/ 78 h 624"/>
                  <a:gd name="T20" fmla="*/ 305 w 360"/>
                  <a:gd name="T21" fmla="*/ 156 h 624"/>
                  <a:gd name="T22" fmla="*/ 314 w 360"/>
                  <a:gd name="T23" fmla="*/ 233 h 624"/>
                  <a:gd name="T24" fmla="*/ 322 w 360"/>
                  <a:gd name="T25" fmla="*/ 313 h 624"/>
                  <a:gd name="T26" fmla="*/ 331 w 360"/>
                  <a:gd name="T27" fmla="*/ 389 h 624"/>
                  <a:gd name="T28" fmla="*/ 341 w 360"/>
                  <a:gd name="T29" fmla="*/ 469 h 624"/>
                  <a:gd name="T30" fmla="*/ 350 w 360"/>
                  <a:gd name="T31" fmla="*/ 545 h 624"/>
                  <a:gd name="T32" fmla="*/ 360 w 360"/>
                  <a:gd name="T33" fmla="*/ 624 h 624"/>
                  <a:gd name="T34" fmla="*/ 314 w 360"/>
                  <a:gd name="T35" fmla="*/ 624 h 624"/>
                  <a:gd name="T36" fmla="*/ 269 w 360"/>
                  <a:gd name="T37" fmla="*/ 624 h 624"/>
                  <a:gd name="T38" fmla="*/ 224 w 360"/>
                  <a:gd name="T39" fmla="*/ 624 h 624"/>
                  <a:gd name="T40" fmla="*/ 179 w 360"/>
                  <a:gd name="T41" fmla="*/ 624 h 624"/>
                  <a:gd name="T42" fmla="*/ 132 w 360"/>
                  <a:gd name="T43" fmla="*/ 624 h 624"/>
                  <a:gd name="T44" fmla="*/ 89 w 360"/>
                  <a:gd name="T45" fmla="*/ 624 h 624"/>
                  <a:gd name="T46" fmla="*/ 44 w 360"/>
                  <a:gd name="T47" fmla="*/ 624 h 624"/>
                  <a:gd name="T48" fmla="*/ 0 w 360"/>
                  <a:gd name="T49" fmla="*/ 624 h 624"/>
                  <a:gd name="T50" fmla="*/ 4 w 360"/>
                  <a:gd name="T51" fmla="*/ 546 h 624"/>
                  <a:gd name="T52" fmla="*/ 8 w 360"/>
                  <a:gd name="T53" fmla="*/ 469 h 624"/>
                  <a:gd name="T54" fmla="*/ 14 w 360"/>
                  <a:gd name="T55" fmla="*/ 391 h 624"/>
                  <a:gd name="T56" fmla="*/ 20 w 360"/>
                  <a:gd name="T57" fmla="*/ 313 h 624"/>
                  <a:gd name="T58" fmla="*/ 25 w 360"/>
                  <a:gd name="T59" fmla="*/ 235 h 624"/>
                  <a:gd name="T60" fmla="*/ 31 w 360"/>
                  <a:gd name="T61" fmla="*/ 158 h 624"/>
                  <a:gd name="T62" fmla="*/ 37 w 360"/>
                  <a:gd name="T63" fmla="*/ 80 h 624"/>
                  <a:gd name="T64" fmla="*/ 44 w 360"/>
                  <a:gd name="T65" fmla="*/ 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0" h="624">
                    <a:moveTo>
                      <a:pt x="44" y="4"/>
                    </a:moveTo>
                    <a:lnTo>
                      <a:pt x="73" y="2"/>
                    </a:lnTo>
                    <a:lnTo>
                      <a:pt x="104" y="2"/>
                    </a:lnTo>
                    <a:lnTo>
                      <a:pt x="135" y="2"/>
                    </a:lnTo>
                    <a:lnTo>
                      <a:pt x="166" y="2"/>
                    </a:lnTo>
                    <a:lnTo>
                      <a:pt x="196" y="0"/>
                    </a:lnTo>
                    <a:lnTo>
                      <a:pt x="227" y="0"/>
                    </a:lnTo>
                    <a:lnTo>
                      <a:pt x="258" y="0"/>
                    </a:lnTo>
                    <a:lnTo>
                      <a:pt x="289" y="0"/>
                    </a:lnTo>
                    <a:lnTo>
                      <a:pt x="297" y="78"/>
                    </a:lnTo>
                    <a:lnTo>
                      <a:pt x="305" y="156"/>
                    </a:lnTo>
                    <a:lnTo>
                      <a:pt x="314" y="233"/>
                    </a:lnTo>
                    <a:lnTo>
                      <a:pt x="322" y="313"/>
                    </a:lnTo>
                    <a:lnTo>
                      <a:pt x="331" y="389"/>
                    </a:lnTo>
                    <a:lnTo>
                      <a:pt x="341" y="469"/>
                    </a:lnTo>
                    <a:lnTo>
                      <a:pt x="350" y="545"/>
                    </a:lnTo>
                    <a:lnTo>
                      <a:pt x="360" y="624"/>
                    </a:lnTo>
                    <a:lnTo>
                      <a:pt x="314" y="624"/>
                    </a:lnTo>
                    <a:lnTo>
                      <a:pt x="269" y="624"/>
                    </a:lnTo>
                    <a:lnTo>
                      <a:pt x="224" y="624"/>
                    </a:lnTo>
                    <a:lnTo>
                      <a:pt x="179" y="624"/>
                    </a:lnTo>
                    <a:lnTo>
                      <a:pt x="132" y="624"/>
                    </a:lnTo>
                    <a:lnTo>
                      <a:pt x="89" y="624"/>
                    </a:lnTo>
                    <a:lnTo>
                      <a:pt x="44" y="624"/>
                    </a:lnTo>
                    <a:lnTo>
                      <a:pt x="0" y="624"/>
                    </a:lnTo>
                    <a:lnTo>
                      <a:pt x="4" y="546"/>
                    </a:lnTo>
                    <a:lnTo>
                      <a:pt x="8" y="469"/>
                    </a:lnTo>
                    <a:lnTo>
                      <a:pt x="14" y="391"/>
                    </a:lnTo>
                    <a:lnTo>
                      <a:pt x="20" y="313"/>
                    </a:lnTo>
                    <a:lnTo>
                      <a:pt x="25" y="235"/>
                    </a:lnTo>
                    <a:lnTo>
                      <a:pt x="31" y="158"/>
                    </a:lnTo>
                    <a:lnTo>
                      <a:pt x="37" y="80"/>
                    </a:lnTo>
                    <a:lnTo>
                      <a:pt x="44" y="4"/>
                    </a:lnTo>
                    <a:close/>
                  </a:path>
                </a:pathLst>
              </a:custGeom>
              <a:solidFill>
                <a:srgbClr val="9673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81" name="Freeform 113"/>
              <p:cNvSpPr>
                <a:spLocks/>
              </p:cNvSpPr>
              <p:nvPr/>
            </p:nvSpPr>
            <p:spPr bwMode="auto">
              <a:xfrm>
                <a:off x="3351" y="2532"/>
                <a:ext cx="269" cy="231"/>
              </a:xfrm>
              <a:custGeom>
                <a:avLst/>
                <a:gdLst>
                  <a:gd name="T0" fmla="*/ 35 w 269"/>
                  <a:gd name="T1" fmla="*/ 0 h 463"/>
                  <a:gd name="T2" fmla="*/ 56 w 269"/>
                  <a:gd name="T3" fmla="*/ 0 h 463"/>
                  <a:gd name="T4" fmla="*/ 79 w 269"/>
                  <a:gd name="T5" fmla="*/ 0 h 463"/>
                  <a:gd name="T6" fmla="*/ 101 w 269"/>
                  <a:gd name="T7" fmla="*/ 0 h 463"/>
                  <a:gd name="T8" fmla="*/ 125 w 269"/>
                  <a:gd name="T9" fmla="*/ 0 h 463"/>
                  <a:gd name="T10" fmla="*/ 146 w 269"/>
                  <a:gd name="T11" fmla="*/ 0 h 463"/>
                  <a:gd name="T12" fmla="*/ 170 w 269"/>
                  <a:gd name="T13" fmla="*/ 0 h 463"/>
                  <a:gd name="T14" fmla="*/ 193 w 269"/>
                  <a:gd name="T15" fmla="*/ 0 h 463"/>
                  <a:gd name="T16" fmla="*/ 217 w 269"/>
                  <a:gd name="T17" fmla="*/ 0 h 463"/>
                  <a:gd name="T18" fmla="*/ 222 w 269"/>
                  <a:gd name="T19" fmla="*/ 56 h 463"/>
                  <a:gd name="T20" fmla="*/ 229 w 269"/>
                  <a:gd name="T21" fmla="*/ 115 h 463"/>
                  <a:gd name="T22" fmla="*/ 235 w 269"/>
                  <a:gd name="T23" fmla="*/ 173 h 463"/>
                  <a:gd name="T24" fmla="*/ 242 w 269"/>
                  <a:gd name="T25" fmla="*/ 231 h 463"/>
                  <a:gd name="T26" fmla="*/ 248 w 269"/>
                  <a:gd name="T27" fmla="*/ 288 h 463"/>
                  <a:gd name="T28" fmla="*/ 255 w 269"/>
                  <a:gd name="T29" fmla="*/ 346 h 463"/>
                  <a:gd name="T30" fmla="*/ 262 w 269"/>
                  <a:gd name="T31" fmla="*/ 404 h 463"/>
                  <a:gd name="T32" fmla="*/ 269 w 269"/>
                  <a:gd name="T33" fmla="*/ 463 h 463"/>
                  <a:gd name="T34" fmla="*/ 235 w 269"/>
                  <a:gd name="T35" fmla="*/ 463 h 463"/>
                  <a:gd name="T36" fmla="*/ 201 w 269"/>
                  <a:gd name="T37" fmla="*/ 463 h 463"/>
                  <a:gd name="T38" fmla="*/ 168 w 269"/>
                  <a:gd name="T39" fmla="*/ 463 h 463"/>
                  <a:gd name="T40" fmla="*/ 134 w 269"/>
                  <a:gd name="T41" fmla="*/ 463 h 463"/>
                  <a:gd name="T42" fmla="*/ 100 w 269"/>
                  <a:gd name="T43" fmla="*/ 463 h 463"/>
                  <a:gd name="T44" fmla="*/ 66 w 269"/>
                  <a:gd name="T45" fmla="*/ 463 h 463"/>
                  <a:gd name="T46" fmla="*/ 32 w 269"/>
                  <a:gd name="T47" fmla="*/ 463 h 463"/>
                  <a:gd name="T48" fmla="*/ 0 w 269"/>
                  <a:gd name="T49" fmla="*/ 463 h 463"/>
                  <a:gd name="T50" fmla="*/ 4 w 269"/>
                  <a:gd name="T51" fmla="*/ 404 h 463"/>
                  <a:gd name="T52" fmla="*/ 8 w 269"/>
                  <a:gd name="T53" fmla="*/ 346 h 463"/>
                  <a:gd name="T54" fmla="*/ 13 w 269"/>
                  <a:gd name="T55" fmla="*/ 288 h 463"/>
                  <a:gd name="T56" fmla="*/ 17 w 269"/>
                  <a:gd name="T57" fmla="*/ 231 h 463"/>
                  <a:gd name="T58" fmla="*/ 21 w 269"/>
                  <a:gd name="T59" fmla="*/ 173 h 463"/>
                  <a:gd name="T60" fmla="*/ 25 w 269"/>
                  <a:gd name="T61" fmla="*/ 115 h 463"/>
                  <a:gd name="T62" fmla="*/ 30 w 269"/>
                  <a:gd name="T63" fmla="*/ 56 h 463"/>
                  <a:gd name="T64" fmla="*/ 35 w 269"/>
                  <a:gd name="T65"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9" h="463">
                    <a:moveTo>
                      <a:pt x="35" y="0"/>
                    </a:moveTo>
                    <a:lnTo>
                      <a:pt x="56" y="0"/>
                    </a:lnTo>
                    <a:lnTo>
                      <a:pt x="79" y="0"/>
                    </a:lnTo>
                    <a:lnTo>
                      <a:pt x="101" y="0"/>
                    </a:lnTo>
                    <a:lnTo>
                      <a:pt x="125" y="0"/>
                    </a:lnTo>
                    <a:lnTo>
                      <a:pt x="146" y="0"/>
                    </a:lnTo>
                    <a:lnTo>
                      <a:pt x="170" y="0"/>
                    </a:lnTo>
                    <a:lnTo>
                      <a:pt x="193" y="0"/>
                    </a:lnTo>
                    <a:lnTo>
                      <a:pt x="217" y="0"/>
                    </a:lnTo>
                    <a:lnTo>
                      <a:pt x="222" y="56"/>
                    </a:lnTo>
                    <a:lnTo>
                      <a:pt x="229" y="115"/>
                    </a:lnTo>
                    <a:lnTo>
                      <a:pt x="235" y="173"/>
                    </a:lnTo>
                    <a:lnTo>
                      <a:pt x="242" y="231"/>
                    </a:lnTo>
                    <a:lnTo>
                      <a:pt x="248" y="288"/>
                    </a:lnTo>
                    <a:lnTo>
                      <a:pt x="255" y="346"/>
                    </a:lnTo>
                    <a:lnTo>
                      <a:pt x="262" y="404"/>
                    </a:lnTo>
                    <a:lnTo>
                      <a:pt x="269" y="463"/>
                    </a:lnTo>
                    <a:lnTo>
                      <a:pt x="235" y="463"/>
                    </a:lnTo>
                    <a:lnTo>
                      <a:pt x="201" y="463"/>
                    </a:lnTo>
                    <a:lnTo>
                      <a:pt x="168" y="463"/>
                    </a:lnTo>
                    <a:lnTo>
                      <a:pt x="134" y="463"/>
                    </a:lnTo>
                    <a:lnTo>
                      <a:pt x="100" y="463"/>
                    </a:lnTo>
                    <a:lnTo>
                      <a:pt x="66" y="463"/>
                    </a:lnTo>
                    <a:lnTo>
                      <a:pt x="32" y="463"/>
                    </a:lnTo>
                    <a:lnTo>
                      <a:pt x="0" y="463"/>
                    </a:lnTo>
                    <a:lnTo>
                      <a:pt x="4" y="404"/>
                    </a:lnTo>
                    <a:lnTo>
                      <a:pt x="8" y="346"/>
                    </a:lnTo>
                    <a:lnTo>
                      <a:pt x="13" y="288"/>
                    </a:lnTo>
                    <a:lnTo>
                      <a:pt x="17" y="231"/>
                    </a:lnTo>
                    <a:lnTo>
                      <a:pt x="21" y="173"/>
                    </a:lnTo>
                    <a:lnTo>
                      <a:pt x="25" y="115"/>
                    </a:lnTo>
                    <a:lnTo>
                      <a:pt x="30" y="56"/>
                    </a:lnTo>
                    <a:lnTo>
                      <a:pt x="35" y="0"/>
                    </a:lnTo>
                    <a:close/>
                  </a:path>
                </a:pathLst>
              </a:custGeom>
              <a:solidFill>
                <a:srgbClr val="9478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82" name="Freeform 114"/>
              <p:cNvSpPr>
                <a:spLocks/>
              </p:cNvSpPr>
              <p:nvPr/>
            </p:nvSpPr>
            <p:spPr bwMode="auto">
              <a:xfrm>
                <a:off x="3361" y="2533"/>
                <a:ext cx="176" cy="153"/>
              </a:xfrm>
              <a:custGeom>
                <a:avLst/>
                <a:gdLst>
                  <a:gd name="T0" fmla="*/ 21 w 176"/>
                  <a:gd name="T1" fmla="*/ 0 h 305"/>
                  <a:gd name="T2" fmla="*/ 142 w 176"/>
                  <a:gd name="T3" fmla="*/ 0 h 305"/>
                  <a:gd name="T4" fmla="*/ 176 w 176"/>
                  <a:gd name="T5" fmla="*/ 305 h 305"/>
                  <a:gd name="T6" fmla="*/ 0 w 176"/>
                  <a:gd name="T7" fmla="*/ 305 h 305"/>
                  <a:gd name="T8" fmla="*/ 21 w 176"/>
                  <a:gd name="T9" fmla="*/ 0 h 305"/>
                </a:gdLst>
                <a:ahLst/>
                <a:cxnLst>
                  <a:cxn ang="0">
                    <a:pos x="T0" y="T1"/>
                  </a:cxn>
                  <a:cxn ang="0">
                    <a:pos x="T2" y="T3"/>
                  </a:cxn>
                  <a:cxn ang="0">
                    <a:pos x="T4" y="T5"/>
                  </a:cxn>
                  <a:cxn ang="0">
                    <a:pos x="T6" y="T7"/>
                  </a:cxn>
                  <a:cxn ang="0">
                    <a:pos x="T8" y="T9"/>
                  </a:cxn>
                </a:cxnLst>
                <a:rect l="0" t="0" r="r" b="b"/>
                <a:pathLst>
                  <a:path w="176" h="305">
                    <a:moveTo>
                      <a:pt x="21" y="0"/>
                    </a:moveTo>
                    <a:lnTo>
                      <a:pt x="142" y="0"/>
                    </a:lnTo>
                    <a:lnTo>
                      <a:pt x="176" y="305"/>
                    </a:lnTo>
                    <a:lnTo>
                      <a:pt x="0" y="305"/>
                    </a:lnTo>
                    <a:lnTo>
                      <a:pt x="21" y="0"/>
                    </a:lnTo>
                    <a:close/>
                  </a:path>
                </a:pathLst>
              </a:custGeom>
              <a:solidFill>
                <a:srgbClr val="9480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83" name="Freeform 115"/>
              <p:cNvSpPr>
                <a:spLocks/>
              </p:cNvSpPr>
              <p:nvPr/>
            </p:nvSpPr>
            <p:spPr bwMode="auto">
              <a:xfrm>
                <a:off x="3168" y="3459"/>
                <a:ext cx="1432" cy="235"/>
              </a:xfrm>
              <a:custGeom>
                <a:avLst/>
                <a:gdLst>
                  <a:gd name="T0" fmla="*/ 0 w 1432"/>
                  <a:gd name="T1" fmla="*/ 469 h 469"/>
                  <a:gd name="T2" fmla="*/ 72 w 1432"/>
                  <a:gd name="T3" fmla="*/ 4 h 469"/>
                  <a:gd name="T4" fmla="*/ 1195 w 1432"/>
                  <a:gd name="T5" fmla="*/ 0 h 469"/>
                  <a:gd name="T6" fmla="*/ 1432 w 1432"/>
                  <a:gd name="T7" fmla="*/ 469 h 469"/>
                  <a:gd name="T8" fmla="*/ 0 w 1432"/>
                  <a:gd name="T9" fmla="*/ 469 h 469"/>
                </a:gdLst>
                <a:ahLst/>
                <a:cxnLst>
                  <a:cxn ang="0">
                    <a:pos x="T0" y="T1"/>
                  </a:cxn>
                  <a:cxn ang="0">
                    <a:pos x="T2" y="T3"/>
                  </a:cxn>
                  <a:cxn ang="0">
                    <a:pos x="T4" y="T5"/>
                  </a:cxn>
                  <a:cxn ang="0">
                    <a:pos x="T6" y="T7"/>
                  </a:cxn>
                  <a:cxn ang="0">
                    <a:pos x="T8" y="T9"/>
                  </a:cxn>
                </a:cxnLst>
                <a:rect l="0" t="0" r="r" b="b"/>
                <a:pathLst>
                  <a:path w="1432" h="469">
                    <a:moveTo>
                      <a:pt x="0" y="469"/>
                    </a:moveTo>
                    <a:lnTo>
                      <a:pt x="72" y="4"/>
                    </a:lnTo>
                    <a:lnTo>
                      <a:pt x="1195" y="0"/>
                    </a:lnTo>
                    <a:lnTo>
                      <a:pt x="1432" y="469"/>
                    </a:lnTo>
                    <a:lnTo>
                      <a:pt x="0" y="469"/>
                    </a:lnTo>
                    <a:close/>
                  </a:path>
                </a:pathLst>
              </a:custGeom>
              <a:solidFill>
                <a:srgbClr val="6B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84" name="Freeform 116"/>
              <p:cNvSpPr>
                <a:spLocks/>
              </p:cNvSpPr>
              <p:nvPr/>
            </p:nvSpPr>
            <p:spPr bwMode="auto">
              <a:xfrm>
                <a:off x="3184" y="3459"/>
                <a:ext cx="1290" cy="202"/>
              </a:xfrm>
              <a:custGeom>
                <a:avLst/>
                <a:gdLst>
                  <a:gd name="T0" fmla="*/ 0 w 1290"/>
                  <a:gd name="T1" fmla="*/ 402 h 402"/>
                  <a:gd name="T2" fmla="*/ 7 w 1290"/>
                  <a:gd name="T3" fmla="*/ 350 h 402"/>
                  <a:gd name="T4" fmla="*/ 15 w 1290"/>
                  <a:gd name="T5" fmla="*/ 301 h 402"/>
                  <a:gd name="T6" fmla="*/ 23 w 1290"/>
                  <a:gd name="T7" fmla="*/ 251 h 402"/>
                  <a:gd name="T8" fmla="*/ 32 w 1290"/>
                  <a:gd name="T9" fmla="*/ 202 h 402"/>
                  <a:gd name="T10" fmla="*/ 40 w 1290"/>
                  <a:gd name="T11" fmla="*/ 152 h 402"/>
                  <a:gd name="T12" fmla="*/ 49 w 1290"/>
                  <a:gd name="T13" fmla="*/ 103 h 402"/>
                  <a:gd name="T14" fmla="*/ 57 w 1290"/>
                  <a:gd name="T15" fmla="*/ 52 h 402"/>
                  <a:gd name="T16" fmla="*/ 67 w 1290"/>
                  <a:gd name="T17" fmla="*/ 4 h 402"/>
                  <a:gd name="T18" fmla="*/ 194 w 1290"/>
                  <a:gd name="T19" fmla="*/ 2 h 402"/>
                  <a:gd name="T20" fmla="*/ 320 w 1290"/>
                  <a:gd name="T21" fmla="*/ 2 h 402"/>
                  <a:gd name="T22" fmla="*/ 447 w 1290"/>
                  <a:gd name="T23" fmla="*/ 2 h 402"/>
                  <a:gd name="T24" fmla="*/ 574 w 1290"/>
                  <a:gd name="T25" fmla="*/ 2 h 402"/>
                  <a:gd name="T26" fmla="*/ 701 w 1290"/>
                  <a:gd name="T27" fmla="*/ 0 h 402"/>
                  <a:gd name="T28" fmla="*/ 829 w 1290"/>
                  <a:gd name="T29" fmla="*/ 0 h 402"/>
                  <a:gd name="T30" fmla="*/ 955 w 1290"/>
                  <a:gd name="T31" fmla="*/ 0 h 402"/>
                  <a:gd name="T32" fmla="*/ 1083 w 1290"/>
                  <a:gd name="T33" fmla="*/ 0 h 402"/>
                  <a:gd name="T34" fmla="*/ 1109 w 1290"/>
                  <a:gd name="T35" fmla="*/ 49 h 402"/>
                  <a:gd name="T36" fmla="*/ 1134 w 1290"/>
                  <a:gd name="T37" fmla="*/ 99 h 402"/>
                  <a:gd name="T38" fmla="*/ 1159 w 1290"/>
                  <a:gd name="T39" fmla="*/ 150 h 402"/>
                  <a:gd name="T40" fmla="*/ 1186 w 1290"/>
                  <a:gd name="T41" fmla="*/ 200 h 402"/>
                  <a:gd name="T42" fmla="*/ 1211 w 1290"/>
                  <a:gd name="T43" fmla="*/ 249 h 402"/>
                  <a:gd name="T44" fmla="*/ 1237 w 1290"/>
                  <a:gd name="T45" fmla="*/ 301 h 402"/>
                  <a:gd name="T46" fmla="*/ 1264 w 1290"/>
                  <a:gd name="T47" fmla="*/ 350 h 402"/>
                  <a:gd name="T48" fmla="*/ 1290 w 1290"/>
                  <a:gd name="T49" fmla="*/ 402 h 402"/>
                  <a:gd name="T50" fmla="*/ 1128 w 1290"/>
                  <a:gd name="T51" fmla="*/ 402 h 402"/>
                  <a:gd name="T52" fmla="*/ 967 w 1290"/>
                  <a:gd name="T53" fmla="*/ 402 h 402"/>
                  <a:gd name="T54" fmla="*/ 805 w 1290"/>
                  <a:gd name="T55" fmla="*/ 402 h 402"/>
                  <a:gd name="T56" fmla="*/ 644 w 1290"/>
                  <a:gd name="T57" fmla="*/ 402 h 402"/>
                  <a:gd name="T58" fmla="*/ 482 w 1290"/>
                  <a:gd name="T59" fmla="*/ 402 h 402"/>
                  <a:gd name="T60" fmla="*/ 320 w 1290"/>
                  <a:gd name="T61" fmla="*/ 402 h 402"/>
                  <a:gd name="T62" fmla="*/ 160 w 1290"/>
                  <a:gd name="T63" fmla="*/ 402 h 402"/>
                  <a:gd name="T64" fmla="*/ 0 w 1290"/>
                  <a:gd name="T65" fmla="*/ 40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0" h="402">
                    <a:moveTo>
                      <a:pt x="0" y="402"/>
                    </a:moveTo>
                    <a:lnTo>
                      <a:pt x="7" y="350"/>
                    </a:lnTo>
                    <a:lnTo>
                      <a:pt x="15" y="301"/>
                    </a:lnTo>
                    <a:lnTo>
                      <a:pt x="23" y="251"/>
                    </a:lnTo>
                    <a:lnTo>
                      <a:pt x="32" y="202"/>
                    </a:lnTo>
                    <a:lnTo>
                      <a:pt x="40" y="152"/>
                    </a:lnTo>
                    <a:lnTo>
                      <a:pt x="49" y="103"/>
                    </a:lnTo>
                    <a:lnTo>
                      <a:pt x="57" y="52"/>
                    </a:lnTo>
                    <a:lnTo>
                      <a:pt x="67" y="4"/>
                    </a:lnTo>
                    <a:lnTo>
                      <a:pt x="194" y="2"/>
                    </a:lnTo>
                    <a:lnTo>
                      <a:pt x="320" y="2"/>
                    </a:lnTo>
                    <a:lnTo>
                      <a:pt x="447" y="2"/>
                    </a:lnTo>
                    <a:lnTo>
                      <a:pt x="574" y="2"/>
                    </a:lnTo>
                    <a:lnTo>
                      <a:pt x="701" y="0"/>
                    </a:lnTo>
                    <a:lnTo>
                      <a:pt x="829" y="0"/>
                    </a:lnTo>
                    <a:lnTo>
                      <a:pt x="955" y="0"/>
                    </a:lnTo>
                    <a:lnTo>
                      <a:pt x="1083" y="0"/>
                    </a:lnTo>
                    <a:lnTo>
                      <a:pt x="1109" y="49"/>
                    </a:lnTo>
                    <a:lnTo>
                      <a:pt x="1134" y="99"/>
                    </a:lnTo>
                    <a:lnTo>
                      <a:pt x="1159" y="150"/>
                    </a:lnTo>
                    <a:lnTo>
                      <a:pt x="1186" y="200"/>
                    </a:lnTo>
                    <a:lnTo>
                      <a:pt x="1211" y="249"/>
                    </a:lnTo>
                    <a:lnTo>
                      <a:pt x="1237" y="301"/>
                    </a:lnTo>
                    <a:lnTo>
                      <a:pt x="1264" y="350"/>
                    </a:lnTo>
                    <a:lnTo>
                      <a:pt x="1290" y="402"/>
                    </a:lnTo>
                    <a:lnTo>
                      <a:pt x="1128" y="402"/>
                    </a:lnTo>
                    <a:lnTo>
                      <a:pt x="967" y="402"/>
                    </a:lnTo>
                    <a:lnTo>
                      <a:pt x="805" y="402"/>
                    </a:lnTo>
                    <a:lnTo>
                      <a:pt x="644" y="402"/>
                    </a:lnTo>
                    <a:lnTo>
                      <a:pt x="482" y="402"/>
                    </a:lnTo>
                    <a:lnTo>
                      <a:pt x="320" y="402"/>
                    </a:lnTo>
                    <a:lnTo>
                      <a:pt x="160" y="402"/>
                    </a:lnTo>
                    <a:lnTo>
                      <a:pt x="0" y="402"/>
                    </a:lnTo>
                    <a:close/>
                  </a:path>
                </a:pathLst>
              </a:custGeom>
              <a:solidFill>
                <a:srgbClr val="701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85" name="Freeform 117"/>
              <p:cNvSpPr>
                <a:spLocks/>
              </p:cNvSpPr>
              <p:nvPr/>
            </p:nvSpPr>
            <p:spPr bwMode="auto">
              <a:xfrm>
                <a:off x="3199" y="3461"/>
                <a:ext cx="1151" cy="166"/>
              </a:xfrm>
              <a:custGeom>
                <a:avLst/>
                <a:gdLst>
                  <a:gd name="T0" fmla="*/ 0 w 1151"/>
                  <a:gd name="T1" fmla="*/ 330 h 330"/>
                  <a:gd name="T2" fmla="*/ 7 w 1151"/>
                  <a:gd name="T3" fmla="*/ 288 h 330"/>
                  <a:gd name="T4" fmla="*/ 16 w 1151"/>
                  <a:gd name="T5" fmla="*/ 247 h 330"/>
                  <a:gd name="T6" fmla="*/ 24 w 1151"/>
                  <a:gd name="T7" fmla="*/ 206 h 330"/>
                  <a:gd name="T8" fmla="*/ 32 w 1151"/>
                  <a:gd name="T9" fmla="*/ 165 h 330"/>
                  <a:gd name="T10" fmla="*/ 39 w 1151"/>
                  <a:gd name="T11" fmla="*/ 122 h 330"/>
                  <a:gd name="T12" fmla="*/ 48 w 1151"/>
                  <a:gd name="T13" fmla="*/ 81 h 330"/>
                  <a:gd name="T14" fmla="*/ 56 w 1151"/>
                  <a:gd name="T15" fmla="*/ 41 h 330"/>
                  <a:gd name="T16" fmla="*/ 65 w 1151"/>
                  <a:gd name="T17" fmla="*/ 0 h 330"/>
                  <a:gd name="T18" fmla="*/ 177 w 1151"/>
                  <a:gd name="T19" fmla="*/ 0 h 330"/>
                  <a:gd name="T20" fmla="*/ 290 w 1151"/>
                  <a:gd name="T21" fmla="*/ 0 h 330"/>
                  <a:gd name="T22" fmla="*/ 404 w 1151"/>
                  <a:gd name="T23" fmla="*/ 0 h 330"/>
                  <a:gd name="T24" fmla="*/ 518 w 1151"/>
                  <a:gd name="T25" fmla="*/ 0 h 330"/>
                  <a:gd name="T26" fmla="*/ 631 w 1151"/>
                  <a:gd name="T27" fmla="*/ 0 h 330"/>
                  <a:gd name="T28" fmla="*/ 743 w 1151"/>
                  <a:gd name="T29" fmla="*/ 0 h 330"/>
                  <a:gd name="T30" fmla="*/ 857 w 1151"/>
                  <a:gd name="T31" fmla="*/ 0 h 330"/>
                  <a:gd name="T32" fmla="*/ 971 w 1151"/>
                  <a:gd name="T33" fmla="*/ 0 h 330"/>
                  <a:gd name="T34" fmla="*/ 992 w 1151"/>
                  <a:gd name="T35" fmla="*/ 41 h 330"/>
                  <a:gd name="T36" fmla="*/ 1015 w 1151"/>
                  <a:gd name="T37" fmla="*/ 81 h 330"/>
                  <a:gd name="T38" fmla="*/ 1037 w 1151"/>
                  <a:gd name="T39" fmla="*/ 122 h 330"/>
                  <a:gd name="T40" fmla="*/ 1061 w 1151"/>
                  <a:gd name="T41" fmla="*/ 165 h 330"/>
                  <a:gd name="T42" fmla="*/ 1082 w 1151"/>
                  <a:gd name="T43" fmla="*/ 206 h 330"/>
                  <a:gd name="T44" fmla="*/ 1105 w 1151"/>
                  <a:gd name="T45" fmla="*/ 247 h 330"/>
                  <a:gd name="T46" fmla="*/ 1128 w 1151"/>
                  <a:gd name="T47" fmla="*/ 288 h 330"/>
                  <a:gd name="T48" fmla="*/ 1151 w 1151"/>
                  <a:gd name="T49" fmla="*/ 330 h 330"/>
                  <a:gd name="T50" fmla="*/ 1006 w 1151"/>
                  <a:gd name="T51" fmla="*/ 330 h 330"/>
                  <a:gd name="T52" fmla="*/ 861 w 1151"/>
                  <a:gd name="T53" fmla="*/ 330 h 330"/>
                  <a:gd name="T54" fmla="*/ 718 w 1151"/>
                  <a:gd name="T55" fmla="*/ 330 h 330"/>
                  <a:gd name="T56" fmla="*/ 574 w 1151"/>
                  <a:gd name="T57" fmla="*/ 330 h 330"/>
                  <a:gd name="T58" fmla="*/ 431 w 1151"/>
                  <a:gd name="T59" fmla="*/ 330 h 330"/>
                  <a:gd name="T60" fmla="*/ 287 w 1151"/>
                  <a:gd name="T61" fmla="*/ 330 h 330"/>
                  <a:gd name="T62" fmla="*/ 144 w 1151"/>
                  <a:gd name="T63" fmla="*/ 330 h 330"/>
                  <a:gd name="T64" fmla="*/ 0 w 1151"/>
                  <a:gd name="T65" fmla="*/ 3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1" h="330">
                    <a:moveTo>
                      <a:pt x="0" y="330"/>
                    </a:moveTo>
                    <a:lnTo>
                      <a:pt x="7" y="288"/>
                    </a:lnTo>
                    <a:lnTo>
                      <a:pt x="16" y="247"/>
                    </a:lnTo>
                    <a:lnTo>
                      <a:pt x="24" y="206"/>
                    </a:lnTo>
                    <a:lnTo>
                      <a:pt x="32" y="165"/>
                    </a:lnTo>
                    <a:lnTo>
                      <a:pt x="39" y="122"/>
                    </a:lnTo>
                    <a:lnTo>
                      <a:pt x="48" y="81"/>
                    </a:lnTo>
                    <a:lnTo>
                      <a:pt x="56" y="41"/>
                    </a:lnTo>
                    <a:lnTo>
                      <a:pt x="65" y="0"/>
                    </a:lnTo>
                    <a:lnTo>
                      <a:pt x="177" y="0"/>
                    </a:lnTo>
                    <a:lnTo>
                      <a:pt x="290" y="0"/>
                    </a:lnTo>
                    <a:lnTo>
                      <a:pt x="404" y="0"/>
                    </a:lnTo>
                    <a:lnTo>
                      <a:pt x="518" y="0"/>
                    </a:lnTo>
                    <a:lnTo>
                      <a:pt x="631" y="0"/>
                    </a:lnTo>
                    <a:lnTo>
                      <a:pt x="743" y="0"/>
                    </a:lnTo>
                    <a:lnTo>
                      <a:pt x="857" y="0"/>
                    </a:lnTo>
                    <a:lnTo>
                      <a:pt x="971" y="0"/>
                    </a:lnTo>
                    <a:lnTo>
                      <a:pt x="992" y="41"/>
                    </a:lnTo>
                    <a:lnTo>
                      <a:pt x="1015" y="81"/>
                    </a:lnTo>
                    <a:lnTo>
                      <a:pt x="1037" y="122"/>
                    </a:lnTo>
                    <a:lnTo>
                      <a:pt x="1061" y="165"/>
                    </a:lnTo>
                    <a:lnTo>
                      <a:pt x="1082" y="206"/>
                    </a:lnTo>
                    <a:lnTo>
                      <a:pt x="1105" y="247"/>
                    </a:lnTo>
                    <a:lnTo>
                      <a:pt x="1128" y="288"/>
                    </a:lnTo>
                    <a:lnTo>
                      <a:pt x="1151" y="330"/>
                    </a:lnTo>
                    <a:lnTo>
                      <a:pt x="1006" y="330"/>
                    </a:lnTo>
                    <a:lnTo>
                      <a:pt x="861" y="330"/>
                    </a:lnTo>
                    <a:lnTo>
                      <a:pt x="718" y="330"/>
                    </a:lnTo>
                    <a:lnTo>
                      <a:pt x="574" y="330"/>
                    </a:lnTo>
                    <a:lnTo>
                      <a:pt x="431" y="330"/>
                    </a:lnTo>
                    <a:lnTo>
                      <a:pt x="287" y="330"/>
                    </a:lnTo>
                    <a:lnTo>
                      <a:pt x="144" y="330"/>
                    </a:lnTo>
                    <a:lnTo>
                      <a:pt x="0" y="330"/>
                    </a:lnTo>
                    <a:close/>
                  </a:path>
                </a:pathLst>
              </a:custGeom>
              <a:solidFill>
                <a:srgbClr val="781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86" name="Freeform 118"/>
              <p:cNvSpPr>
                <a:spLocks/>
              </p:cNvSpPr>
              <p:nvPr/>
            </p:nvSpPr>
            <p:spPr bwMode="auto">
              <a:xfrm>
                <a:off x="3215" y="3461"/>
                <a:ext cx="1009" cy="133"/>
              </a:xfrm>
              <a:custGeom>
                <a:avLst/>
                <a:gdLst>
                  <a:gd name="T0" fmla="*/ 0 w 1009"/>
                  <a:gd name="T1" fmla="*/ 264 h 264"/>
                  <a:gd name="T2" fmla="*/ 7 w 1009"/>
                  <a:gd name="T3" fmla="*/ 229 h 264"/>
                  <a:gd name="T4" fmla="*/ 15 w 1009"/>
                  <a:gd name="T5" fmla="*/ 196 h 264"/>
                  <a:gd name="T6" fmla="*/ 22 w 1009"/>
                  <a:gd name="T7" fmla="*/ 163 h 264"/>
                  <a:gd name="T8" fmla="*/ 30 w 1009"/>
                  <a:gd name="T9" fmla="*/ 132 h 264"/>
                  <a:gd name="T10" fmla="*/ 38 w 1009"/>
                  <a:gd name="T11" fmla="*/ 97 h 264"/>
                  <a:gd name="T12" fmla="*/ 46 w 1009"/>
                  <a:gd name="T13" fmla="*/ 66 h 264"/>
                  <a:gd name="T14" fmla="*/ 54 w 1009"/>
                  <a:gd name="T15" fmla="*/ 33 h 264"/>
                  <a:gd name="T16" fmla="*/ 63 w 1009"/>
                  <a:gd name="T17" fmla="*/ 2 h 264"/>
                  <a:gd name="T18" fmla="*/ 161 w 1009"/>
                  <a:gd name="T19" fmla="*/ 0 h 264"/>
                  <a:gd name="T20" fmla="*/ 260 w 1009"/>
                  <a:gd name="T21" fmla="*/ 0 h 264"/>
                  <a:gd name="T22" fmla="*/ 358 w 1009"/>
                  <a:gd name="T23" fmla="*/ 0 h 264"/>
                  <a:gd name="T24" fmla="*/ 458 w 1009"/>
                  <a:gd name="T25" fmla="*/ 0 h 264"/>
                  <a:gd name="T26" fmla="*/ 557 w 1009"/>
                  <a:gd name="T27" fmla="*/ 0 h 264"/>
                  <a:gd name="T28" fmla="*/ 657 w 1009"/>
                  <a:gd name="T29" fmla="*/ 0 h 264"/>
                  <a:gd name="T30" fmla="*/ 755 w 1009"/>
                  <a:gd name="T31" fmla="*/ 0 h 264"/>
                  <a:gd name="T32" fmla="*/ 857 w 1009"/>
                  <a:gd name="T33" fmla="*/ 0 h 264"/>
                  <a:gd name="T34" fmla="*/ 875 w 1009"/>
                  <a:gd name="T35" fmla="*/ 31 h 264"/>
                  <a:gd name="T36" fmla="*/ 895 w 1009"/>
                  <a:gd name="T37" fmla="*/ 64 h 264"/>
                  <a:gd name="T38" fmla="*/ 913 w 1009"/>
                  <a:gd name="T39" fmla="*/ 97 h 264"/>
                  <a:gd name="T40" fmla="*/ 933 w 1009"/>
                  <a:gd name="T41" fmla="*/ 130 h 264"/>
                  <a:gd name="T42" fmla="*/ 951 w 1009"/>
                  <a:gd name="T43" fmla="*/ 163 h 264"/>
                  <a:gd name="T44" fmla="*/ 971 w 1009"/>
                  <a:gd name="T45" fmla="*/ 196 h 264"/>
                  <a:gd name="T46" fmla="*/ 989 w 1009"/>
                  <a:gd name="T47" fmla="*/ 229 h 264"/>
                  <a:gd name="T48" fmla="*/ 1009 w 1009"/>
                  <a:gd name="T49" fmla="*/ 264 h 264"/>
                  <a:gd name="T50" fmla="*/ 882 w 1009"/>
                  <a:gd name="T51" fmla="*/ 264 h 264"/>
                  <a:gd name="T52" fmla="*/ 755 w 1009"/>
                  <a:gd name="T53" fmla="*/ 264 h 264"/>
                  <a:gd name="T54" fmla="*/ 629 w 1009"/>
                  <a:gd name="T55" fmla="*/ 264 h 264"/>
                  <a:gd name="T56" fmla="*/ 503 w 1009"/>
                  <a:gd name="T57" fmla="*/ 264 h 264"/>
                  <a:gd name="T58" fmla="*/ 377 w 1009"/>
                  <a:gd name="T59" fmla="*/ 264 h 264"/>
                  <a:gd name="T60" fmla="*/ 251 w 1009"/>
                  <a:gd name="T61" fmla="*/ 264 h 264"/>
                  <a:gd name="T62" fmla="*/ 125 w 1009"/>
                  <a:gd name="T63" fmla="*/ 264 h 264"/>
                  <a:gd name="T64" fmla="*/ 0 w 1009"/>
                  <a:gd name="T65"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9" h="264">
                    <a:moveTo>
                      <a:pt x="0" y="264"/>
                    </a:moveTo>
                    <a:lnTo>
                      <a:pt x="7" y="229"/>
                    </a:lnTo>
                    <a:lnTo>
                      <a:pt x="15" y="196"/>
                    </a:lnTo>
                    <a:lnTo>
                      <a:pt x="22" y="163"/>
                    </a:lnTo>
                    <a:lnTo>
                      <a:pt x="30" y="132"/>
                    </a:lnTo>
                    <a:lnTo>
                      <a:pt x="38" y="97"/>
                    </a:lnTo>
                    <a:lnTo>
                      <a:pt x="46" y="66"/>
                    </a:lnTo>
                    <a:lnTo>
                      <a:pt x="54" y="33"/>
                    </a:lnTo>
                    <a:lnTo>
                      <a:pt x="63" y="2"/>
                    </a:lnTo>
                    <a:lnTo>
                      <a:pt x="161" y="0"/>
                    </a:lnTo>
                    <a:lnTo>
                      <a:pt x="260" y="0"/>
                    </a:lnTo>
                    <a:lnTo>
                      <a:pt x="358" y="0"/>
                    </a:lnTo>
                    <a:lnTo>
                      <a:pt x="458" y="0"/>
                    </a:lnTo>
                    <a:lnTo>
                      <a:pt x="557" y="0"/>
                    </a:lnTo>
                    <a:lnTo>
                      <a:pt x="657" y="0"/>
                    </a:lnTo>
                    <a:lnTo>
                      <a:pt x="755" y="0"/>
                    </a:lnTo>
                    <a:lnTo>
                      <a:pt x="857" y="0"/>
                    </a:lnTo>
                    <a:lnTo>
                      <a:pt x="875" y="31"/>
                    </a:lnTo>
                    <a:lnTo>
                      <a:pt x="895" y="64"/>
                    </a:lnTo>
                    <a:lnTo>
                      <a:pt x="913" y="97"/>
                    </a:lnTo>
                    <a:lnTo>
                      <a:pt x="933" y="130"/>
                    </a:lnTo>
                    <a:lnTo>
                      <a:pt x="951" y="163"/>
                    </a:lnTo>
                    <a:lnTo>
                      <a:pt x="971" y="196"/>
                    </a:lnTo>
                    <a:lnTo>
                      <a:pt x="989" y="229"/>
                    </a:lnTo>
                    <a:lnTo>
                      <a:pt x="1009" y="264"/>
                    </a:lnTo>
                    <a:lnTo>
                      <a:pt x="882" y="264"/>
                    </a:lnTo>
                    <a:lnTo>
                      <a:pt x="755" y="264"/>
                    </a:lnTo>
                    <a:lnTo>
                      <a:pt x="629" y="264"/>
                    </a:lnTo>
                    <a:lnTo>
                      <a:pt x="503" y="264"/>
                    </a:lnTo>
                    <a:lnTo>
                      <a:pt x="377" y="264"/>
                    </a:lnTo>
                    <a:lnTo>
                      <a:pt x="251" y="264"/>
                    </a:lnTo>
                    <a:lnTo>
                      <a:pt x="125" y="264"/>
                    </a:lnTo>
                    <a:lnTo>
                      <a:pt x="0" y="264"/>
                    </a:lnTo>
                    <a:close/>
                  </a:path>
                </a:pathLst>
              </a:custGeom>
              <a:solidFill>
                <a:srgbClr val="802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87" name="Freeform 119"/>
              <p:cNvSpPr>
                <a:spLocks/>
              </p:cNvSpPr>
              <p:nvPr/>
            </p:nvSpPr>
            <p:spPr bwMode="auto">
              <a:xfrm>
                <a:off x="3230" y="3462"/>
                <a:ext cx="870" cy="98"/>
              </a:xfrm>
              <a:custGeom>
                <a:avLst/>
                <a:gdLst>
                  <a:gd name="T0" fmla="*/ 0 w 870"/>
                  <a:gd name="T1" fmla="*/ 194 h 194"/>
                  <a:gd name="T2" fmla="*/ 6 w 870"/>
                  <a:gd name="T3" fmla="*/ 169 h 194"/>
                  <a:gd name="T4" fmla="*/ 13 w 870"/>
                  <a:gd name="T5" fmla="*/ 144 h 194"/>
                  <a:gd name="T6" fmla="*/ 21 w 870"/>
                  <a:gd name="T7" fmla="*/ 120 h 194"/>
                  <a:gd name="T8" fmla="*/ 30 w 870"/>
                  <a:gd name="T9" fmla="*/ 97 h 194"/>
                  <a:gd name="T10" fmla="*/ 37 w 870"/>
                  <a:gd name="T11" fmla="*/ 72 h 194"/>
                  <a:gd name="T12" fmla="*/ 44 w 870"/>
                  <a:gd name="T13" fmla="*/ 46 h 194"/>
                  <a:gd name="T14" fmla="*/ 51 w 870"/>
                  <a:gd name="T15" fmla="*/ 23 h 194"/>
                  <a:gd name="T16" fmla="*/ 59 w 870"/>
                  <a:gd name="T17" fmla="*/ 0 h 194"/>
                  <a:gd name="T18" fmla="*/ 144 w 870"/>
                  <a:gd name="T19" fmla="*/ 0 h 194"/>
                  <a:gd name="T20" fmla="*/ 229 w 870"/>
                  <a:gd name="T21" fmla="*/ 0 h 194"/>
                  <a:gd name="T22" fmla="*/ 315 w 870"/>
                  <a:gd name="T23" fmla="*/ 0 h 194"/>
                  <a:gd name="T24" fmla="*/ 401 w 870"/>
                  <a:gd name="T25" fmla="*/ 0 h 194"/>
                  <a:gd name="T26" fmla="*/ 487 w 870"/>
                  <a:gd name="T27" fmla="*/ 0 h 194"/>
                  <a:gd name="T28" fmla="*/ 573 w 870"/>
                  <a:gd name="T29" fmla="*/ 0 h 194"/>
                  <a:gd name="T30" fmla="*/ 659 w 870"/>
                  <a:gd name="T31" fmla="*/ 0 h 194"/>
                  <a:gd name="T32" fmla="*/ 745 w 870"/>
                  <a:gd name="T33" fmla="*/ 0 h 194"/>
                  <a:gd name="T34" fmla="*/ 760 w 870"/>
                  <a:gd name="T35" fmla="*/ 23 h 194"/>
                  <a:gd name="T36" fmla="*/ 776 w 870"/>
                  <a:gd name="T37" fmla="*/ 46 h 194"/>
                  <a:gd name="T38" fmla="*/ 791 w 870"/>
                  <a:gd name="T39" fmla="*/ 72 h 194"/>
                  <a:gd name="T40" fmla="*/ 808 w 870"/>
                  <a:gd name="T41" fmla="*/ 97 h 194"/>
                  <a:gd name="T42" fmla="*/ 823 w 870"/>
                  <a:gd name="T43" fmla="*/ 120 h 194"/>
                  <a:gd name="T44" fmla="*/ 839 w 870"/>
                  <a:gd name="T45" fmla="*/ 144 h 194"/>
                  <a:gd name="T46" fmla="*/ 854 w 870"/>
                  <a:gd name="T47" fmla="*/ 169 h 194"/>
                  <a:gd name="T48" fmla="*/ 870 w 870"/>
                  <a:gd name="T49" fmla="*/ 194 h 194"/>
                  <a:gd name="T50" fmla="*/ 760 w 870"/>
                  <a:gd name="T51" fmla="*/ 194 h 194"/>
                  <a:gd name="T52" fmla="*/ 652 w 870"/>
                  <a:gd name="T53" fmla="*/ 194 h 194"/>
                  <a:gd name="T54" fmla="*/ 543 w 870"/>
                  <a:gd name="T55" fmla="*/ 194 h 194"/>
                  <a:gd name="T56" fmla="*/ 435 w 870"/>
                  <a:gd name="T57" fmla="*/ 194 h 194"/>
                  <a:gd name="T58" fmla="*/ 325 w 870"/>
                  <a:gd name="T59" fmla="*/ 194 h 194"/>
                  <a:gd name="T60" fmla="*/ 217 w 870"/>
                  <a:gd name="T61" fmla="*/ 194 h 194"/>
                  <a:gd name="T62" fmla="*/ 108 w 870"/>
                  <a:gd name="T63" fmla="*/ 194 h 194"/>
                  <a:gd name="T64" fmla="*/ 0 w 870"/>
                  <a:gd name="T65"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0" h="194">
                    <a:moveTo>
                      <a:pt x="0" y="194"/>
                    </a:moveTo>
                    <a:lnTo>
                      <a:pt x="6" y="169"/>
                    </a:lnTo>
                    <a:lnTo>
                      <a:pt x="13" y="144"/>
                    </a:lnTo>
                    <a:lnTo>
                      <a:pt x="21" y="120"/>
                    </a:lnTo>
                    <a:lnTo>
                      <a:pt x="30" y="97"/>
                    </a:lnTo>
                    <a:lnTo>
                      <a:pt x="37" y="72"/>
                    </a:lnTo>
                    <a:lnTo>
                      <a:pt x="44" y="46"/>
                    </a:lnTo>
                    <a:lnTo>
                      <a:pt x="51" y="23"/>
                    </a:lnTo>
                    <a:lnTo>
                      <a:pt x="59" y="0"/>
                    </a:lnTo>
                    <a:lnTo>
                      <a:pt x="144" y="0"/>
                    </a:lnTo>
                    <a:lnTo>
                      <a:pt x="229" y="0"/>
                    </a:lnTo>
                    <a:lnTo>
                      <a:pt x="315" y="0"/>
                    </a:lnTo>
                    <a:lnTo>
                      <a:pt x="401" y="0"/>
                    </a:lnTo>
                    <a:lnTo>
                      <a:pt x="487" y="0"/>
                    </a:lnTo>
                    <a:lnTo>
                      <a:pt x="573" y="0"/>
                    </a:lnTo>
                    <a:lnTo>
                      <a:pt x="659" y="0"/>
                    </a:lnTo>
                    <a:lnTo>
                      <a:pt x="745" y="0"/>
                    </a:lnTo>
                    <a:lnTo>
                      <a:pt x="760" y="23"/>
                    </a:lnTo>
                    <a:lnTo>
                      <a:pt x="776" y="46"/>
                    </a:lnTo>
                    <a:lnTo>
                      <a:pt x="791" y="72"/>
                    </a:lnTo>
                    <a:lnTo>
                      <a:pt x="808" y="97"/>
                    </a:lnTo>
                    <a:lnTo>
                      <a:pt x="823" y="120"/>
                    </a:lnTo>
                    <a:lnTo>
                      <a:pt x="839" y="144"/>
                    </a:lnTo>
                    <a:lnTo>
                      <a:pt x="854" y="169"/>
                    </a:lnTo>
                    <a:lnTo>
                      <a:pt x="870" y="194"/>
                    </a:lnTo>
                    <a:lnTo>
                      <a:pt x="760" y="194"/>
                    </a:lnTo>
                    <a:lnTo>
                      <a:pt x="652" y="194"/>
                    </a:lnTo>
                    <a:lnTo>
                      <a:pt x="543" y="194"/>
                    </a:lnTo>
                    <a:lnTo>
                      <a:pt x="435" y="194"/>
                    </a:lnTo>
                    <a:lnTo>
                      <a:pt x="325" y="194"/>
                    </a:lnTo>
                    <a:lnTo>
                      <a:pt x="217" y="194"/>
                    </a:lnTo>
                    <a:lnTo>
                      <a:pt x="108" y="194"/>
                    </a:lnTo>
                    <a:lnTo>
                      <a:pt x="0" y="194"/>
                    </a:lnTo>
                    <a:close/>
                  </a:path>
                </a:pathLst>
              </a:custGeom>
              <a:solidFill>
                <a:srgbClr val="872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88" name="Freeform 120"/>
              <p:cNvSpPr>
                <a:spLocks/>
              </p:cNvSpPr>
              <p:nvPr/>
            </p:nvSpPr>
            <p:spPr bwMode="auto">
              <a:xfrm>
                <a:off x="3245" y="3462"/>
                <a:ext cx="731" cy="65"/>
              </a:xfrm>
              <a:custGeom>
                <a:avLst/>
                <a:gdLst>
                  <a:gd name="T0" fmla="*/ 0 w 731"/>
                  <a:gd name="T1" fmla="*/ 128 h 128"/>
                  <a:gd name="T2" fmla="*/ 6 w 731"/>
                  <a:gd name="T3" fmla="*/ 111 h 128"/>
                  <a:gd name="T4" fmla="*/ 13 w 731"/>
                  <a:gd name="T5" fmla="*/ 95 h 128"/>
                  <a:gd name="T6" fmla="*/ 20 w 731"/>
                  <a:gd name="T7" fmla="*/ 79 h 128"/>
                  <a:gd name="T8" fmla="*/ 29 w 731"/>
                  <a:gd name="T9" fmla="*/ 64 h 128"/>
                  <a:gd name="T10" fmla="*/ 36 w 731"/>
                  <a:gd name="T11" fmla="*/ 46 h 128"/>
                  <a:gd name="T12" fmla="*/ 43 w 731"/>
                  <a:gd name="T13" fmla="*/ 31 h 128"/>
                  <a:gd name="T14" fmla="*/ 50 w 731"/>
                  <a:gd name="T15" fmla="*/ 15 h 128"/>
                  <a:gd name="T16" fmla="*/ 58 w 731"/>
                  <a:gd name="T17" fmla="*/ 0 h 128"/>
                  <a:gd name="T18" fmla="*/ 130 w 731"/>
                  <a:gd name="T19" fmla="*/ 0 h 128"/>
                  <a:gd name="T20" fmla="*/ 202 w 731"/>
                  <a:gd name="T21" fmla="*/ 0 h 128"/>
                  <a:gd name="T22" fmla="*/ 274 w 731"/>
                  <a:gd name="T23" fmla="*/ 0 h 128"/>
                  <a:gd name="T24" fmla="*/ 345 w 731"/>
                  <a:gd name="T25" fmla="*/ 0 h 128"/>
                  <a:gd name="T26" fmla="*/ 417 w 731"/>
                  <a:gd name="T27" fmla="*/ 0 h 128"/>
                  <a:gd name="T28" fmla="*/ 489 w 731"/>
                  <a:gd name="T29" fmla="*/ 0 h 128"/>
                  <a:gd name="T30" fmla="*/ 561 w 731"/>
                  <a:gd name="T31" fmla="*/ 0 h 128"/>
                  <a:gd name="T32" fmla="*/ 632 w 731"/>
                  <a:gd name="T33" fmla="*/ 0 h 128"/>
                  <a:gd name="T34" fmla="*/ 644 w 731"/>
                  <a:gd name="T35" fmla="*/ 15 h 128"/>
                  <a:gd name="T36" fmla="*/ 656 w 731"/>
                  <a:gd name="T37" fmla="*/ 31 h 128"/>
                  <a:gd name="T38" fmla="*/ 669 w 731"/>
                  <a:gd name="T39" fmla="*/ 46 h 128"/>
                  <a:gd name="T40" fmla="*/ 682 w 731"/>
                  <a:gd name="T41" fmla="*/ 64 h 128"/>
                  <a:gd name="T42" fmla="*/ 693 w 731"/>
                  <a:gd name="T43" fmla="*/ 79 h 128"/>
                  <a:gd name="T44" fmla="*/ 706 w 731"/>
                  <a:gd name="T45" fmla="*/ 95 h 128"/>
                  <a:gd name="T46" fmla="*/ 718 w 731"/>
                  <a:gd name="T47" fmla="*/ 111 h 128"/>
                  <a:gd name="T48" fmla="*/ 731 w 731"/>
                  <a:gd name="T49" fmla="*/ 128 h 128"/>
                  <a:gd name="T50" fmla="*/ 638 w 731"/>
                  <a:gd name="T51" fmla="*/ 128 h 128"/>
                  <a:gd name="T52" fmla="*/ 548 w 731"/>
                  <a:gd name="T53" fmla="*/ 128 h 128"/>
                  <a:gd name="T54" fmla="*/ 455 w 731"/>
                  <a:gd name="T55" fmla="*/ 128 h 128"/>
                  <a:gd name="T56" fmla="*/ 365 w 731"/>
                  <a:gd name="T57" fmla="*/ 128 h 128"/>
                  <a:gd name="T58" fmla="*/ 274 w 731"/>
                  <a:gd name="T59" fmla="*/ 128 h 128"/>
                  <a:gd name="T60" fmla="*/ 182 w 731"/>
                  <a:gd name="T61" fmla="*/ 128 h 128"/>
                  <a:gd name="T62" fmla="*/ 91 w 731"/>
                  <a:gd name="T63" fmla="*/ 128 h 128"/>
                  <a:gd name="T64" fmla="*/ 0 w 731"/>
                  <a:gd name="T65"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1" h="128">
                    <a:moveTo>
                      <a:pt x="0" y="128"/>
                    </a:moveTo>
                    <a:lnTo>
                      <a:pt x="6" y="111"/>
                    </a:lnTo>
                    <a:lnTo>
                      <a:pt x="13" y="95"/>
                    </a:lnTo>
                    <a:lnTo>
                      <a:pt x="20" y="79"/>
                    </a:lnTo>
                    <a:lnTo>
                      <a:pt x="29" y="64"/>
                    </a:lnTo>
                    <a:lnTo>
                      <a:pt x="36" y="46"/>
                    </a:lnTo>
                    <a:lnTo>
                      <a:pt x="43" y="31"/>
                    </a:lnTo>
                    <a:lnTo>
                      <a:pt x="50" y="15"/>
                    </a:lnTo>
                    <a:lnTo>
                      <a:pt x="58" y="0"/>
                    </a:lnTo>
                    <a:lnTo>
                      <a:pt x="130" y="0"/>
                    </a:lnTo>
                    <a:lnTo>
                      <a:pt x="202" y="0"/>
                    </a:lnTo>
                    <a:lnTo>
                      <a:pt x="274" y="0"/>
                    </a:lnTo>
                    <a:lnTo>
                      <a:pt x="345" y="0"/>
                    </a:lnTo>
                    <a:lnTo>
                      <a:pt x="417" y="0"/>
                    </a:lnTo>
                    <a:lnTo>
                      <a:pt x="489" y="0"/>
                    </a:lnTo>
                    <a:lnTo>
                      <a:pt x="561" y="0"/>
                    </a:lnTo>
                    <a:lnTo>
                      <a:pt x="632" y="0"/>
                    </a:lnTo>
                    <a:lnTo>
                      <a:pt x="644" y="15"/>
                    </a:lnTo>
                    <a:lnTo>
                      <a:pt x="656" y="31"/>
                    </a:lnTo>
                    <a:lnTo>
                      <a:pt x="669" y="46"/>
                    </a:lnTo>
                    <a:lnTo>
                      <a:pt x="682" y="64"/>
                    </a:lnTo>
                    <a:lnTo>
                      <a:pt x="693" y="79"/>
                    </a:lnTo>
                    <a:lnTo>
                      <a:pt x="706" y="95"/>
                    </a:lnTo>
                    <a:lnTo>
                      <a:pt x="718" y="111"/>
                    </a:lnTo>
                    <a:lnTo>
                      <a:pt x="731" y="128"/>
                    </a:lnTo>
                    <a:lnTo>
                      <a:pt x="638" y="128"/>
                    </a:lnTo>
                    <a:lnTo>
                      <a:pt x="548" y="128"/>
                    </a:lnTo>
                    <a:lnTo>
                      <a:pt x="455" y="128"/>
                    </a:lnTo>
                    <a:lnTo>
                      <a:pt x="365" y="128"/>
                    </a:lnTo>
                    <a:lnTo>
                      <a:pt x="274" y="128"/>
                    </a:lnTo>
                    <a:lnTo>
                      <a:pt x="182" y="128"/>
                    </a:lnTo>
                    <a:lnTo>
                      <a:pt x="91" y="128"/>
                    </a:lnTo>
                    <a:lnTo>
                      <a:pt x="0" y="128"/>
                    </a:lnTo>
                    <a:close/>
                  </a:path>
                </a:pathLst>
              </a:custGeom>
              <a:solidFill>
                <a:srgbClr val="8F3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89" name="Freeform 121"/>
              <p:cNvSpPr>
                <a:spLocks/>
              </p:cNvSpPr>
              <p:nvPr/>
            </p:nvSpPr>
            <p:spPr bwMode="auto">
              <a:xfrm>
                <a:off x="3261" y="3463"/>
                <a:ext cx="590" cy="30"/>
              </a:xfrm>
              <a:custGeom>
                <a:avLst/>
                <a:gdLst>
                  <a:gd name="T0" fmla="*/ 0 w 590"/>
                  <a:gd name="T1" fmla="*/ 60 h 60"/>
                  <a:gd name="T2" fmla="*/ 56 w 590"/>
                  <a:gd name="T3" fmla="*/ 0 h 60"/>
                  <a:gd name="T4" fmla="*/ 521 w 590"/>
                  <a:gd name="T5" fmla="*/ 0 h 60"/>
                  <a:gd name="T6" fmla="*/ 590 w 590"/>
                  <a:gd name="T7" fmla="*/ 60 h 60"/>
                  <a:gd name="T8" fmla="*/ 0 w 590"/>
                  <a:gd name="T9" fmla="*/ 60 h 60"/>
                </a:gdLst>
                <a:ahLst/>
                <a:cxnLst>
                  <a:cxn ang="0">
                    <a:pos x="T0" y="T1"/>
                  </a:cxn>
                  <a:cxn ang="0">
                    <a:pos x="T2" y="T3"/>
                  </a:cxn>
                  <a:cxn ang="0">
                    <a:pos x="T4" y="T5"/>
                  </a:cxn>
                  <a:cxn ang="0">
                    <a:pos x="T6" y="T7"/>
                  </a:cxn>
                  <a:cxn ang="0">
                    <a:pos x="T8" y="T9"/>
                  </a:cxn>
                </a:cxnLst>
                <a:rect l="0" t="0" r="r" b="b"/>
                <a:pathLst>
                  <a:path w="590" h="60">
                    <a:moveTo>
                      <a:pt x="0" y="60"/>
                    </a:moveTo>
                    <a:lnTo>
                      <a:pt x="56" y="0"/>
                    </a:lnTo>
                    <a:lnTo>
                      <a:pt x="521" y="0"/>
                    </a:lnTo>
                    <a:lnTo>
                      <a:pt x="590" y="60"/>
                    </a:lnTo>
                    <a:lnTo>
                      <a:pt x="0" y="60"/>
                    </a:lnTo>
                    <a:close/>
                  </a:path>
                </a:pathLst>
              </a:custGeom>
              <a:solidFill>
                <a:srgbClr val="963D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90" name="Freeform 122"/>
              <p:cNvSpPr>
                <a:spLocks/>
              </p:cNvSpPr>
              <p:nvPr/>
            </p:nvSpPr>
            <p:spPr bwMode="auto">
              <a:xfrm>
                <a:off x="4125" y="2474"/>
                <a:ext cx="453" cy="1225"/>
              </a:xfrm>
              <a:custGeom>
                <a:avLst/>
                <a:gdLst>
                  <a:gd name="T0" fmla="*/ 223 w 453"/>
                  <a:gd name="T1" fmla="*/ 1986 h 2450"/>
                  <a:gd name="T2" fmla="*/ 0 w 453"/>
                  <a:gd name="T3" fmla="*/ 82 h 2450"/>
                  <a:gd name="T4" fmla="*/ 173 w 453"/>
                  <a:gd name="T5" fmla="*/ 0 h 2450"/>
                  <a:gd name="T6" fmla="*/ 453 w 453"/>
                  <a:gd name="T7" fmla="*/ 2450 h 2450"/>
                  <a:gd name="T8" fmla="*/ 223 w 453"/>
                  <a:gd name="T9" fmla="*/ 1986 h 2450"/>
                </a:gdLst>
                <a:ahLst/>
                <a:cxnLst>
                  <a:cxn ang="0">
                    <a:pos x="T0" y="T1"/>
                  </a:cxn>
                  <a:cxn ang="0">
                    <a:pos x="T2" y="T3"/>
                  </a:cxn>
                  <a:cxn ang="0">
                    <a:pos x="T4" y="T5"/>
                  </a:cxn>
                  <a:cxn ang="0">
                    <a:pos x="T6" y="T7"/>
                  </a:cxn>
                  <a:cxn ang="0">
                    <a:pos x="T8" y="T9"/>
                  </a:cxn>
                </a:cxnLst>
                <a:rect l="0" t="0" r="r" b="b"/>
                <a:pathLst>
                  <a:path w="453" h="2450">
                    <a:moveTo>
                      <a:pt x="223" y="1986"/>
                    </a:moveTo>
                    <a:lnTo>
                      <a:pt x="0" y="82"/>
                    </a:lnTo>
                    <a:lnTo>
                      <a:pt x="173" y="0"/>
                    </a:lnTo>
                    <a:lnTo>
                      <a:pt x="453" y="2450"/>
                    </a:lnTo>
                    <a:lnTo>
                      <a:pt x="223" y="1986"/>
                    </a:lnTo>
                    <a:close/>
                  </a:path>
                </a:pathLst>
              </a:custGeom>
              <a:solidFill>
                <a:srgbClr val="8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91" name="Freeform 123"/>
              <p:cNvSpPr>
                <a:spLocks/>
              </p:cNvSpPr>
              <p:nvPr/>
            </p:nvSpPr>
            <p:spPr bwMode="auto">
              <a:xfrm>
                <a:off x="4128" y="2479"/>
                <a:ext cx="403" cy="1087"/>
              </a:xfrm>
              <a:custGeom>
                <a:avLst/>
                <a:gdLst>
                  <a:gd name="T0" fmla="*/ 197 w 403"/>
                  <a:gd name="T1" fmla="*/ 1765 h 2174"/>
                  <a:gd name="T2" fmla="*/ 172 w 403"/>
                  <a:gd name="T3" fmla="*/ 1554 h 2174"/>
                  <a:gd name="T4" fmla="*/ 146 w 403"/>
                  <a:gd name="T5" fmla="*/ 1342 h 2174"/>
                  <a:gd name="T6" fmla="*/ 121 w 403"/>
                  <a:gd name="T7" fmla="*/ 1130 h 2174"/>
                  <a:gd name="T8" fmla="*/ 97 w 403"/>
                  <a:gd name="T9" fmla="*/ 920 h 2174"/>
                  <a:gd name="T10" fmla="*/ 72 w 403"/>
                  <a:gd name="T11" fmla="*/ 708 h 2174"/>
                  <a:gd name="T12" fmla="*/ 48 w 403"/>
                  <a:gd name="T13" fmla="*/ 496 h 2174"/>
                  <a:gd name="T14" fmla="*/ 24 w 403"/>
                  <a:gd name="T15" fmla="*/ 286 h 2174"/>
                  <a:gd name="T16" fmla="*/ 0 w 403"/>
                  <a:gd name="T17" fmla="*/ 76 h 2174"/>
                  <a:gd name="T18" fmla="*/ 18 w 403"/>
                  <a:gd name="T19" fmla="*/ 66 h 2174"/>
                  <a:gd name="T20" fmla="*/ 38 w 403"/>
                  <a:gd name="T21" fmla="*/ 56 h 2174"/>
                  <a:gd name="T22" fmla="*/ 56 w 403"/>
                  <a:gd name="T23" fmla="*/ 47 h 2174"/>
                  <a:gd name="T24" fmla="*/ 76 w 403"/>
                  <a:gd name="T25" fmla="*/ 39 h 2174"/>
                  <a:gd name="T26" fmla="*/ 94 w 403"/>
                  <a:gd name="T27" fmla="*/ 27 h 2174"/>
                  <a:gd name="T28" fmla="*/ 114 w 403"/>
                  <a:gd name="T29" fmla="*/ 19 h 2174"/>
                  <a:gd name="T30" fmla="*/ 132 w 403"/>
                  <a:gd name="T31" fmla="*/ 8 h 2174"/>
                  <a:gd name="T32" fmla="*/ 152 w 403"/>
                  <a:gd name="T33" fmla="*/ 0 h 2174"/>
                  <a:gd name="T34" fmla="*/ 182 w 403"/>
                  <a:gd name="T35" fmla="*/ 270 h 2174"/>
                  <a:gd name="T36" fmla="*/ 214 w 403"/>
                  <a:gd name="T37" fmla="*/ 542 h 2174"/>
                  <a:gd name="T38" fmla="*/ 245 w 403"/>
                  <a:gd name="T39" fmla="*/ 815 h 2174"/>
                  <a:gd name="T40" fmla="*/ 277 w 403"/>
                  <a:gd name="T41" fmla="*/ 1087 h 2174"/>
                  <a:gd name="T42" fmla="*/ 307 w 403"/>
                  <a:gd name="T43" fmla="*/ 1357 h 2174"/>
                  <a:gd name="T44" fmla="*/ 339 w 403"/>
                  <a:gd name="T45" fmla="*/ 1629 h 2174"/>
                  <a:gd name="T46" fmla="*/ 370 w 403"/>
                  <a:gd name="T47" fmla="*/ 1902 h 2174"/>
                  <a:gd name="T48" fmla="*/ 403 w 403"/>
                  <a:gd name="T49" fmla="*/ 2174 h 2174"/>
                  <a:gd name="T50" fmla="*/ 376 w 403"/>
                  <a:gd name="T51" fmla="*/ 2121 h 2174"/>
                  <a:gd name="T52" fmla="*/ 351 w 403"/>
                  <a:gd name="T53" fmla="*/ 2071 h 2174"/>
                  <a:gd name="T54" fmla="*/ 325 w 403"/>
                  <a:gd name="T55" fmla="*/ 2020 h 2174"/>
                  <a:gd name="T56" fmla="*/ 300 w 403"/>
                  <a:gd name="T57" fmla="*/ 1970 h 2174"/>
                  <a:gd name="T58" fmla="*/ 273 w 403"/>
                  <a:gd name="T59" fmla="*/ 1917 h 2174"/>
                  <a:gd name="T60" fmla="*/ 248 w 403"/>
                  <a:gd name="T61" fmla="*/ 1867 h 2174"/>
                  <a:gd name="T62" fmla="*/ 222 w 403"/>
                  <a:gd name="T63" fmla="*/ 1816 h 2174"/>
                  <a:gd name="T64" fmla="*/ 197 w 403"/>
                  <a:gd name="T65" fmla="*/ 1765 h 2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3" h="2174">
                    <a:moveTo>
                      <a:pt x="197" y="1765"/>
                    </a:moveTo>
                    <a:lnTo>
                      <a:pt x="172" y="1554"/>
                    </a:lnTo>
                    <a:lnTo>
                      <a:pt x="146" y="1342"/>
                    </a:lnTo>
                    <a:lnTo>
                      <a:pt x="121" y="1130"/>
                    </a:lnTo>
                    <a:lnTo>
                      <a:pt x="97" y="920"/>
                    </a:lnTo>
                    <a:lnTo>
                      <a:pt x="72" y="708"/>
                    </a:lnTo>
                    <a:lnTo>
                      <a:pt x="48" y="496"/>
                    </a:lnTo>
                    <a:lnTo>
                      <a:pt x="24" y="286"/>
                    </a:lnTo>
                    <a:lnTo>
                      <a:pt x="0" y="76"/>
                    </a:lnTo>
                    <a:lnTo>
                      <a:pt x="18" y="66"/>
                    </a:lnTo>
                    <a:lnTo>
                      <a:pt x="38" y="56"/>
                    </a:lnTo>
                    <a:lnTo>
                      <a:pt x="56" y="47"/>
                    </a:lnTo>
                    <a:lnTo>
                      <a:pt x="76" y="39"/>
                    </a:lnTo>
                    <a:lnTo>
                      <a:pt x="94" y="27"/>
                    </a:lnTo>
                    <a:lnTo>
                      <a:pt x="114" y="19"/>
                    </a:lnTo>
                    <a:lnTo>
                      <a:pt x="132" y="8"/>
                    </a:lnTo>
                    <a:lnTo>
                      <a:pt x="152" y="0"/>
                    </a:lnTo>
                    <a:lnTo>
                      <a:pt x="182" y="270"/>
                    </a:lnTo>
                    <a:lnTo>
                      <a:pt x="214" y="542"/>
                    </a:lnTo>
                    <a:lnTo>
                      <a:pt x="245" y="815"/>
                    </a:lnTo>
                    <a:lnTo>
                      <a:pt x="277" y="1087"/>
                    </a:lnTo>
                    <a:lnTo>
                      <a:pt x="307" y="1357"/>
                    </a:lnTo>
                    <a:lnTo>
                      <a:pt x="339" y="1629"/>
                    </a:lnTo>
                    <a:lnTo>
                      <a:pt x="370" y="1902"/>
                    </a:lnTo>
                    <a:lnTo>
                      <a:pt x="403" y="2174"/>
                    </a:lnTo>
                    <a:lnTo>
                      <a:pt x="376" y="2121"/>
                    </a:lnTo>
                    <a:lnTo>
                      <a:pt x="351" y="2071"/>
                    </a:lnTo>
                    <a:lnTo>
                      <a:pt x="325" y="2020"/>
                    </a:lnTo>
                    <a:lnTo>
                      <a:pt x="300" y="1970"/>
                    </a:lnTo>
                    <a:lnTo>
                      <a:pt x="273" y="1917"/>
                    </a:lnTo>
                    <a:lnTo>
                      <a:pt x="248" y="1867"/>
                    </a:lnTo>
                    <a:lnTo>
                      <a:pt x="222" y="1816"/>
                    </a:lnTo>
                    <a:lnTo>
                      <a:pt x="197" y="1765"/>
                    </a:lnTo>
                    <a:close/>
                  </a:path>
                </a:pathLst>
              </a:custGeom>
              <a:solidFill>
                <a:srgbClr val="8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92" name="Freeform 124"/>
              <p:cNvSpPr>
                <a:spLocks/>
              </p:cNvSpPr>
              <p:nvPr/>
            </p:nvSpPr>
            <p:spPr bwMode="auto">
              <a:xfrm>
                <a:off x="4129" y="2486"/>
                <a:ext cx="352" cy="950"/>
              </a:xfrm>
              <a:custGeom>
                <a:avLst/>
                <a:gdLst>
                  <a:gd name="T0" fmla="*/ 175 w 352"/>
                  <a:gd name="T1" fmla="*/ 1540 h 1899"/>
                  <a:gd name="T2" fmla="*/ 152 w 352"/>
                  <a:gd name="T3" fmla="*/ 1353 h 1899"/>
                  <a:gd name="T4" fmla="*/ 130 w 352"/>
                  <a:gd name="T5" fmla="*/ 1170 h 1899"/>
                  <a:gd name="T6" fmla="*/ 109 w 352"/>
                  <a:gd name="T7" fmla="*/ 983 h 1899"/>
                  <a:gd name="T8" fmla="*/ 88 w 352"/>
                  <a:gd name="T9" fmla="*/ 801 h 1899"/>
                  <a:gd name="T10" fmla="*/ 65 w 352"/>
                  <a:gd name="T11" fmla="*/ 616 h 1899"/>
                  <a:gd name="T12" fmla="*/ 43 w 352"/>
                  <a:gd name="T13" fmla="*/ 431 h 1899"/>
                  <a:gd name="T14" fmla="*/ 22 w 352"/>
                  <a:gd name="T15" fmla="*/ 246 h 1899"/>
                  <a:gd name="T16" fmla="*/ 0 w 352"/>
                  <a:gd name="T17" fmla="*/ 64 h 1899"/>
                  <a:gd name="T18" fmla="*/ 17 w 352"/>
                  <a:gd name="T19" fmla="*/ 54 h 1899"/>
                  <a:gd name="T20" fmla="*/ 34 w 352"/>
                  <a:gd name="T21" fmla="*/ 46 h 1899"/>
                  <a:gd name="T22" fmla="*/ 51 w 352"/>
                  <a:gd name="T23" fmla="*/ 38 h 1899"/>
                  <a:gd name="T24" fmla="*/ 68 w 352"/>
                  <a:gd name="T25" fmla="*/ 31 h 1899"/>
                  <a:gd name="T26" fmla="*/ 85 w 352"/>
                  <a:gd name="T27" fmla="*/ 21 h 1899"/>
                  <a:gd name="T28" fmla="*/ 102 w 352"/>
                  <a:gd name="T29" fmla="*/ 15 h 1899"/>
                  <a:gd name="T30" fmla="*/ 119 w 352"/>
                  <a:gd name="T31" fmla="*/ 5 h 1899"/>
                  <a:gd name="T32" fmla="*/ 136 w 352"/>
                  <a:gd name="T33" fmla="*/ 0 h 1899"/>
                  <a:gd name="T34" fmla="*/ 161 w 352"/>
                  <a:gd name="T35" fmla="*/ 235 h 1899"/>
                  <a:gd name="T36" fmla="*/ 189 w 352"/>
                  <a:gd name="T37" fmla="*/ 474 h 1899"/>
                  <a:gd name="T38" fmla="*/ 216 w 352"/>
                  <a:gd name="T39" fmla="*/ 709 h 1899"/>
                  <a:gd name="T40" fmla="*/ 244 w 352"/>
                  <a:gd name="T41" fmla="*/ 948 h 1899"/>
                  <a:gd name="T42" fmla="*/ 269 w 352"/>
                  <a:gd name="T43" fmla="*/ 1186 h 1899"/>
                  <a:gd name="T44" fmla="*/ 297 w 352"/>
                  <a:gd name="T45" fmla="*/ 1423 h 1899"/>
                  <a:gd name="T46" fmla="*/ 324 w 352"/>
                  <a:gd name="T47" fmla="*/ 1660 h 1899"/>
                  <a:gd name="T48" fmla="*/ 352 w 352"/>
                  <a:gd name="T49" fmla="*/ 1899 h 1899"/>
                  <a:gd name="T50" fmla="*/ 330 w 352"/>
                  <a:gd name="T51" fmla="*/ 1853 h 1899"/>
                  <a:gd name="T52" fmla="*/ 307 w 352"/>
                  <a:gd name="T53" fmla="*/ 1808 h 1899"/>
                  <a:gd name="T54" fmla="*/ 285 w 352"/>
                  <a:gd name="T55" fmla="*/ 1763 h 1899"/>
                  <a:gd name="T56" fmla="*/ 264 w 352"/>
                  <a:gd name="T57" fmla="*/ 1718 h 1899"/>
                  <a:gd name="T58" fmla="*/ 241 w 352"/>
                  <a:gd name="T59" fmla="*/ 1672 h 1899"/>
                  <a:gd name="T60" fmla="*/ 219 w 352"/>
                  <a:gd name="T61" fmla="*/ 1627 h 1899"/>
                  <a:gd name="T62" fmla="*/ 196 w 352"/>
                  <a:gd name="T63" fmla="*/ 1582 h 1899"/>
                  <a:gd name="T64" fmla="*/ 175 w 352"/>
                  <a:gd name="T65" fmla="*/ 154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2" h="1899">
                    <a:moveTo>
                      <a:pt x="175" y="1540"/>
                    </a:moveTo>
                    <a:lnTo>
                      <a:pt x="152" y="1353"/>
                    </a:lnTo>
                    <a:lnTo>
                      <a:pt x="130" y="1170"/>
                    </a:lnTo>
                    <a:lnTo>
                      <a:pt x="109" y="983"/>
                    </a:lnTo>
                    <a:lnTo>
                      <a:pt x="88" y="801"/>
                    </a:lnTo>
                    <a:lnTo>
                      <a:pt x="65" y="616"/>
                    </a:lnTo>
                    <a:lnTo>
                      <a:pt x="43" y="431"/>
                    </a:lnTo>
                    <a:lnTo>
                      <a:pt x="22" y="246"/>
                    </a:lnTo>
                    <a:lnTo>
                      <a:pt x="0" y="64"/>
                    </a:lnTo>
                    <a:lnTo>
                      <a:pt x="17" y="54"/>
                    </a:lnTo>
                    <a:lnTo>
                      <a:pt x="34" y="46"/>
                    </a:lnTo>
                    <a:lnTo>
                      <a:pt x="51" y="38"/>
                    </a:lnTo>
                    <a:lnTo>
                      <a:pt x="68" y="31"/>
                    </a:lnTo>
                    <a:lnTo>
                      <a:pt x="85" y="21"/>
                    </a:lnTo>
                    <a:lnTo>
                      <a:pt x="102" y="15"/>
                    </a:lnTo>
                    <a:lnTo>
                      <a:pt x="119" y="5"/>
                    </a:lnTo>
                    <a:lnTo>
                      <a:pt x="136" y="0"/>
                    </a:lnTo>
                    <a:lnTo>
                      <a:pt x="161" y="235"/>
                    </a:lnTo>
                    <a:lnTo>
                      <a:pt x="189" y="474"/>
                    </a:lnTo>
                    <a:lnTo>
                      <a:pt x="216" y="709"/>
                    </a:lnTo>
                    <a:lnTo>
                      <a:pt x="244" y="948"/>
                    </a:lnTo>
                    <a:lnTo>
                      <a:pt x="269" y="1186"/>
                    </a:lnTo>
                    <a:lnTo>
                      <a:pt x="297" y="1423"/>
                    </a:lnTo>
                    <a:lnTo>
                      <a:pt x="324" y="1660"/>
                    </a:lnTo>
                    <a:lnTo>
                      <a:pt x="352" y="1899"/>
                    </a:lnTo>
                    <a:lnTo>
                      <a:pt x="330" y="1853"/>
                    </a:lnTo>
                    <a:lnTo>
                      <a:pt x="307" y="1808"/>
                    </a:lnTo>
                    <a:lnTo>
                      <a:pt x="285" y="1763"/>
                    </a:lnTo>
                    <a:lnTo>
                      <a:pt x="264" y="1718"/>
                    </a:lnTo>
                    <a:lnTo>
                      <a:pt x="241" y="1672"/>
                    </a:lnTo>
                    <a:lnTo>
                      <a:pt x="219" y="1627"/>
                    </a:lnTo>
                    <a:lnTo>
                      <a:pt x="196" y="1582"/>
                    </a:lnTo>
                    <a:lnTo>
                      <a:pt x="175" y="1540"/>
                    </a:lnTo>
                    <a:close/>
                  </a:path>
                </a:pathLst>
              </a:custGeom>
              <a:solidFill>
                <a:srgbClr val="8F3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93" name="Freeform 125"/>
              <p:cNvSpPr>
                <a:spLocks/>
              </p:cNvSpPr>
              <p:nvPr/>
            </p:nvSpPr>
            <p:spPr bwMode="auto">
              <a:xfrm>
                <a:off x="4134" y="2493"/>
                <a:ext cx="299" cy="810"/>
              </a:xfrm>
              <a:custGeom>
                <a:avLst/>
                <a:gdLst>
                  <a:gd name="T0" fmla="*/ 146 w 299"/>
                  <a:gd name="T1" fmla="*/ 1317 h 1620"/>
                  <a:gd name="T2" fmla="*/ 126 w 299"/>
                  <a:gd name="T3" fmla="*/ 1159 h 1620"/>
                  <a:gd name="T4" fmla="*/ 109 w 299"/>
                  <a:gd name="T5" fmla="*/ 1002 h 1620"/>
                  <a:gd name="T6" fmla="*/ 90 w 299"/>
                  <a:gd name="T7" fmla="*/ 844 h 1620"/>
                  <a:gd name="T8" fmla="*/ 73 w 299"/>
                  <a:gd name="T9" fmla="*/ 687 h 1620"/>
                  <a:gd name="T10" fmla="*/ 53 w 299"/>
                  <a:gd name="T11" fmla="*/ 529 h 1620"/>
                  <a:gd name="T12" fmla="*/ 35 w 299"/>
                  <a:gd name="T13" fmla="*/ 372 h 1620"/>
                  <a:gd name="T14" fmla="*/ 17 w 299"/>
                  <a:gd name="T15" fmla="*/ 214 h 1620"/>
                  <a:gd name="T16" fmla="*/ 0 w 299"/>
                  <a:gd name="T17" fmla="*/ 57 h 1620"/>
                  <a:gd name="T18" fmla="*/ 12 w 299"/>
                  <a:gd name="T19" fmla="*/ 49 h 1620"/>
                  <a:gd name="T20" fmla="*/ 26 w 299"/>
                  <a:gd name="T21" fmla="*/ 41 h 1620"/>
                  <a:gd name="T22" fmla="*/ 40 w 299"/>
                  <a:gd name="T23" fmla="*/ 33 h 1620"/>
                  <a:gd name="T24" fmla="*/ 55 w 299"/>
                  <a:gd name="T25" fmla="*/ 27 h 1620"/>
                  <a:gd name="T26" fmla="*/ 69 w 299"/>
                  <a:gd name="T27" fmla="*/ 20 h 1620"/>
                  <a:gd name="T28" fmla="*/ 84 w 299"/>
                  <a:gd name="T29" fmla="*/ 14 h 1620"/>
                  <a:gd name="T30" fmla="*/ 98 w 299"/>
                  <a:gd name="T31" fmla="*/ 6 h 1620"/>
                  <a:gd name="T32" fmla="*/ 114 w 299"/>
                  <a:gd name="T33" fmla="*/ 0 h 1620"/>
                  <a:gd name="T34" fmla="*/ 136 w 299"/>
                  <a:gd name="T35" fmla="*/ 202 h 1620"/>
                  <a:gd name="T36" fmla="*/ 160 w 299"/>
                  <a:gd name="T37" fmla="*/ 405 h 1620"/>
                  <a:gd name="T38" fmla="*/ 183 w 299"/>
                  <a:gd name="T39" fmla="*/ 607 h 1620"/>
                  <a:gd name="T40" fmla="*/ 207 w 299"/>
                  <a:gd name="T41" fmla="*/ 809 h 1620"/>
                  <a:gd name="T42" fmla="*/ 229 w 299"/>
                  <a:gd name="T43" fmla="*/ 1011 h 1620"/>
                  <a:gd name="T44" fmla="*/ 253 w 299"/>
                  <a:gd name="T45" fmla="*/ 1213 h 1620"/>
                  <a:gd name="T46" fmla="*/ 276 w 299"/>
                  <a:gd name="T47" fmla="*/ 1416 h 1620"/>
                  <a:gd name="T48" fmla="*/ 299 w 299"/>
                  <a:gd name="T49" fmla="*/ 1620 h 1620"/>
                  <a:gd name="T50" fmla="*/ 280 w 299"/>
                  <a:gd name="T51" fmla="*/ 1581 h 1620"/>
                  <a:gd name="T52" fmla="*/ 260 w 299"/>
                  <a:gd name="T53" fmla="*/ 1544 h 1620"/>
                  <a:gd name="T54" fmla="*/ 240 w 299"/>
                  <a:gd name="T55" fmla="*/ 1505 h 1620"/>
                  <a:gd name="T56" fmla="*/ 222 w 299"/>
                  <a:gd name="T57" fmla="*/ 1468 h 1620"/>
                  <a:gd name="T58" fmla="*/ 202 w 299"/>
                  <a:gd name="T59" fmla="*/ 1429 h 1620"/>
                  <a:gd name="T60" fmla="*/ 184 w 299"/>
                  <a:gd name="T61" fmla="*/ 1392 h 1620"/>
                  <a:gd name="T62" fmla="*/ 164 w 299"/>
                  <a:gd name="T63" fmla="*/ 1353 h 1620"/>
                  <a:gd name="T64" fmla="*/ 146 w 299"/>
                  <a:gd name="T65" fmla="*/ 131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9" h="1620">
                    <a:moveTo>
                      <a:pt x="146" y="1317"/>
                    </a:moveTo>
                    <a:lnTo>
                      <a:pt x="126" y="1159"/>
                    </a:lnTo>
                    <a:lnTo>
                      <a:pt x="109" y="1002"/>
                    </a:lnTo>
                    <a:lnTo>
                      <a:pt x="90" y="844"/>
                    </a:lnTo>
                    <a:lnTo>
                      <a:pt x="73" y="687"/>
                    </a:lnTo>
                    <a:lnTo>
                      <a:pt x="53" y="529"/>
                    </a:lnTo>
                    <a:lnTo>
                      <a:pt x="35" y="372"/>
                    </a:lnTo>
                    <a:lnTo>
                      <a:pt x="17" y="214"/>
                    </a:lnTo>
                    <a:lnTo>
                      <a:pt x="0" y="57"/>
                    </a:lnTo>
                    <a:lnTo>
                      <a:pt x="12" y="49"/>
                    </a:lnTo>
                    <a:lnTo>
                      <a:pt x="26" y="41"/>
                    </a:lnTo>
                    <a:lnTo>
                      <a:pt x="40" y="33"/>
                    </a:lnTo>
                    <a:lnTo>
                      <a:pt x="55" y="27"/>
                    </a:lnTo>
                    <a:lnTo>
                      <a:pt x="69" y="20"/>
                    </a:lnTo>
                    <a:lnTo>
                      <a:pt x="84" y="14"/>
                    </a:lnTo>
                    <a:lnTo>
                      <a:pt x="98" y="6"/>
                    </a:lnTo>
                    <a:lnTo>
                      <a:pt x="114" y="0"/>
                    </a:lnTo>
                    <a:lnTo>
                      <a:pt x="136" y="202"/>
                    </a:lnTo>
                    <a:lnTo>
                      <a:pt x="160" y="405"/>
                    </a:lnTo>
                    <a:lnTo>
                      <a:pt x="183" y="607"/>
                    </a:lnTo>
                    <a:lnTo>
                      <a:pt x="207" y="809"/>
                    </a:lnTo>
                    <a:lnTo>
                      <a:pt x="229" y="1011"/>
                    </a:lnTo>
                    <a:lnTo>
                      <a:pt x="253" y="1213"/>
                    </a:lnTo>
                    <a:lnTo>
                      <a:pt x="276" y="1416"/>
                    </a:lnTo>
                    <a:lnTo>
                      <a:pt x="299" y="1620"/>
                    </a:lnTo>
                    <a:lnTo>
                      <a:pt x="280" y="1581"/>
                    </a:lnTo>
                    <a:lnTo>
                      <a:pt x="260" y="1544"/>
                    </a:lnTo>
                    <a:lnTo>
                      <a:pt x="240" y="1505"/>
                    </a:lnTo>
                    <a:lnTo>
                      <a:pt x="222" y="1468"/>
                    </a:lnTo>
                    <a:lnTo>
                      <a:pt x="202" y="1429"/>
                    </a:lnTo>
                    <a:lnTo>
                      <a:pt x="184" y="1392"/>
                    </a:lnTo>
                    <a:lnTo>
                      <a:pt x="164" y="1353"/>
                    </a:lnTo>
                    <a:lnTo>
                      <a:pt x="146" y="1317"/>
                    </a:lnTo>
                    <a:close/>
                  </a:path>
                </a:pathLst>
              </a:custGeom>
              <a:solidFill>
                <a:srgbClr val="9138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94" name="Freeform 126"/>
              <p:cNvSpPr>
                <a:spLocks/>
              </p:cNvSpPr>
              <p:nvPr/>
            </p:nvSpPr>
            <p:spPr bwMode="auto">
              <a:xfrm>
                <a:off x="4135" y="2501"/>
                <a:ext cx="251" cy="672"/>
              </a:xfrm>
              <a:custGeom>
                <a:avLst/>
                <a:gdLst>
                  <a:gd name="T0" fmla="*/ 123 w 251"/>
                  <a:gd name="T1" fmla="*/ 1089 h 1343"/>
                  <a:gd name="T2" fmla="*/ 106 w 251"/>
                  <a:gd name="T3" fmla="*/ 956 h 1343"/>
                  <a:gd name="T4" fmla="*/ 92 w 251"/>
                  <a:gd name="T5" fmla="*/ 826 h 1343"/>
                  <a:gd name="T6" fmla="*/ 75 w 251"/>
                  <a:gd name="T7" fmla="*/ 696 h 1343"/>
                  <a:gd name="T8" fmla="*/ 61 w 251"/>
                  <a:gd name="T9" fmla="*/ 567 h 1343"/>
                  <a:gd name="T10" fmla="*/ 45 w 251"/>
                  <a:gd name="T11" fmla="*/ 435 h 1343"/>
                  <a:gd name="T12" fmla="*/ 30 w 251"/>
                  <a:gd name="T13" fmla="*/ 305 h 1343"/>
                  <a:gd name="T14" fmla="*/ 14 w 251"/>
                  <a:gd name="T15" fmla="*/ 175 h 1343"/>
                  <a:gd name="T16" fmla="*/ 0 w 251"/>
                  <a:gd name="T17" fmla="*/ 46 h 1343"/>
                  <a:gd name="T18" fmla="*/ 11 w 251"/>
                  <a:gd name="T19" fmla="*/ 39 h 1343"/>
                  <a:gd name="T20" fmla="*/ 23 w 251"/>
                  <a:gd name="T21" fmla="*/ 33 h 1343"/>
                  <a:gd name="T22" fmla="*/ 35 w 251"/>
                  <a:gd name="T23" fmla="*/ 27 h 1343"/>
                  <a:gd name="T24" fmla="*/ 48 w 251"/>
                  <a:gd name="T25" fmla="*/ 21 h 1343"/>
                  <a:gd name="T26" fmla="*/ 59 w 251"/>
                  <a:gd name="T27" fmla="*/ 15 h 1343"/>
                  <a:gd name="T28" fmla="*/ 72 w 251"/>
                  <a:gd name="T29" fmla="*/ 9 h 1343"/>
                  <a:gd name="T30" fmla="*/ 83 w 251"/>
                  <a:gd name="T31" fmla="*/ 4 h 1343"/>
                  <a:gd name="T32" fmla="*/ 96 w 251"/>
                  <a:gd name="T33" fmla="*/ 0 h 1343"/>
                  <a:gd name="T34" fmla="*/ 114 w 251"/>
                  <a:gd name="T35" fmla="*/ 167 h 1343"/>
                  <a:gd name="T36" fmla="*/ 134 w 251"/>
                  <a:gd name="T37" fmla="*/ 334 h 1343"/>
                  <a:gd name="T38" fmla="*/ 152 w 251"/>
                  <a:gd name="T39" fmla="*/ 501 h 1343"/>
                  <a:gd name="T40" fmla="*/ 172 w 251"/>
                  <a:gd name="T41" fmla="*/ 671 h 1343"/>
                  <a:gd name="T42" fmla="*/ 190 w 251"/>
                  <a:gd name="T43" fmla="*/ 838 h 1343"/>
                  <a:gd name="T44" fmla="*/ 210 w 251"/>
                  <a:gd name="T45" fmla="*/ 1005 h 1343"/>
                  <a:gd name="T46" fmla="*/ 230 w 251"/>
                  <a:gd name="T47" fmla="*/ 1174 h 1343"/>
                  <a:gd name="T48" fmla="*/ 251 w 251"/>
                  <a:gd name="T49" fmla="*/ 1343 h 1343"/>
                  <a:gd name="T50" fmla="*/ 234 w 251"/>
                  <a:gd name="T51" fmla="*/ 1310 h 1343"/>
                  <a:gd name="T52" fmla="*/ 217 w 251"/>
                  <a:gd name="T53" fmla="*/ 1279 h 1343"/>
                  <a:gd name="T54" fmla="*/ 201 w 251"/>
                  <a:gd name="T55" fmla="*/ 1246 h 1343"/>
                  <a:gd name="T56" fmla="*/ 186 w 251"/>
                  <a:gd name="T57" fmla="*/ 1215 h 1343"/>
                  <a:gd name="T58" fmla="*/ 169 w 251"/>
                  <a:gd name="T59" fmla="*/ 1182 h 1343"/>
                  <a:gd name="T60" fmla="*/ 153 w 251"/>
                  <a:gd name="T61" fmla="*/ 1151 h 1343"/>
                  <a:gd name="T62" fmla="*/ 138 w 251"/>
                  <a:gd name="T63" fmla="*/ 1118 h 1343"/>
                  <a:gd name="T64" fmla="*/ 123 w 251"/>
                  <a:gd name="T65" fmla="*/ 1089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1" h="1343">
                    <a:moveTo>
                      <a:pt x="123" y="1089"/>
                    </a:moveTo>
                    <a:lnTo>
                      <a:pt x="106" y="956"/>
                    </a:lnTo>
                    <a:lnTo>
                      <a:pt x="92" y="826"/>
                    </a:lnTo>
                    <a:lnTo>
                      <a:pt x="75" y="696"/>
                    </a:lnTo>
                    <a:lnTo>
                      <a:pt x="61" y="567"/>
                    </a:lnTo>
                    <a:lnTo>
                      <a:pt x="45" y="435"/>
                    </a:lnTo>
                    <a:lnTo>
                      <a:pt x="30" y="305"/>
                    </a:lnTo>
                    <a:lnTo>
                      <a:pt x="14" y="175"/>
                    </a:lnTo>
                    <a:lnTo>
                      <a:pt x="0" y="46"/>
                    </a:lnTo>
                    <a:lnTo>
                      <a:pt x="11" y="39"/>
                    </a:lnTo>
                    <a:lnTo>
                      <a:pt x="23" y="33"/>
                    </a:lnTo>
                    <a:lnTo>
                      <a:pt x="35" y="27"/>
                    </a:lnTo>
                    <a:lnTo>
                      <a:pt x="48" y="21"/>
                    </a:lnTo>
                    <a:lnTo>
                      <a:pt x="59" y="15"/>
                    </a:lnTo>
                    <a:lnTo>
                      <a:pt x="72" y="9"/>
                    </a:lnTo>
                    <a:lnTo>
                      <a:pt x="83" y="4"/>
                    </a:lnTo>
                    <a:lnTo>
                      <a:pt x="96" y="0"/>
                    </a:lnTo>
                    <a:lnTo>
                      <a:pt x="114" y="167"/>
                    </a:lnTo>
                    <a:lnTo>
                      <a:pt x="134" y="334"/>
                    </a:lnTo>
                    <a:lnTo>
                      <a:pt x="152" y="501"/>
                    </a:lnTo>
                    <a:lnTo>
                      <a:pt x="172" y="671"/>
                    </a:lnTo>
                    <a:lnTo>
                      <a:pt x="190" y="838"/>
                    </a:lnTo>
                    <a:lnTo>
                      <a:pt x="210" y="1005"/>
                    </a:lnTo>
                    <a:lnTo>
                      <a:pt x="230" y="1174"/>
                    </a:lnTo>
                    <a:lnTo>
                      <a:pt x="251" y="1343"/>
                    </a:lnTo>
                    <a:lnTo>
                      <a:pt x="234" y="1310"/>
                    </a:lnTo>
                    <a:lnTo>
                      <a:pt x="217" y="1279"/>
                    </a:lnTo>
                    <a:lnTo>
                      <a:pt x="201" y="1246"/>
                    </a:lnTo>
                    <a:lnTo>
                      <a:pt x="186" y="1215"/>
                    </a:lnTo>
                    <a:lnTo>
                      <a:pt x="169" y="1182"/>
                    </a:lnTo>
                    <a:lnTo>
                      <a:pt x="153" y="1151"/>
                    </a:lnTo>
                    <a:lnTo>
                      <a:pt x="138" y="1118"/>
                    </a:lnTo>
                    <a:lnTo>
                      <a:pt x="123" y="1089"/>
                    </a:lnTo>
                    <a:close/>
                  </a:path>
                </a:pathLst>
              </a:custGeom>
              <a:solidFill>
                <a:srgbClr val="9138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95" name="Freeform 127"/>
              <p:cNvSpPr>
                <a:spLocks/>
              </p:cNvSpPr>
              <p:nvPr/>
            </p:nvSpPr>
            <p:spPr bwMode="auto">
              <a:xfrm>
                <a:off x="4138" y="2507"/>
                <a:ext cx="198" cy="533"/>
              </a:xfrm>
              <a:custGeom>
                <a:avLst/>
                <a:gdLst>
                  <a:gd name="T0" fmla="*/ 98 w 198"/>
                  <a:gd name="T1" fmla="*/ 866 h 1068"/>
                  <a:gd name="T2" fmla="*/ 86 w 198"/>
                  <a:gd name="T3" fmla="*/ 761 h 1068"/>
                  <a:gd name="T4" fmla="*/ 73 w 198"/>
                  <a:gd name="T5" fmla="*/ 658 h 1068"/>
                  <a:gd name="T6" fmla="*/ 60 w 198"/>
                  <a:gd name="T7" fmla="*/ 555 h 1068"/>
                  <a:gd name="T8" fmla="*/ 48 w 198"/>
                  <a:gd name="T9" fmla="*/ 451 h 1068"/>
                  <a:gd name="T10" fmla="*/ 35 w 198"/>
                  <a:gd name="T11" fmla="*/ 346 h 1068"/>
                  <a:gd name="T12" fmla="*/ 24 w 198"/>
                  <a:gd name="T13" fmla="*/ 243 h 1068"/>
                  <a:gd name="T14" fmla="*/ 11 w 198"/>
                  <a:gd name="T15" fmla="*/ 140 h 1068"/>
                  <a:gd name="T16" fmla="*/ 0 w 198"/>
                  <a:gd name="T17" fmla="*/ 37 h 1068"/>
                  <a:gd name="T18" fmla="*/ 8 w 198"/>
                  <a:gd name="T19" fmla="*/ 31 h 1068"/>
                  <a:gd name="T20" fmla="*/ 17 w 198"/>
                  <a:gd name="T21" fmla="*/ 28 h 1068"/>
                  <a:gd name="T22" fmla="*/ 27 w 198"/>
                  <a:gd name="T23" fmla="*/ 24 h 1068"/>
                  <a:gd name="T24" fmla="*/ 38 w 198"/>
                  <a:gd name="T25" fmla="*/ 20 h 1068"/>
                  <a:gd name="T26" fmla="*/ 46 w 198"/>
                  <a:gd name="T27" fmla="*/ 14 h 1068"/>
                  <a:gd name="T28" fmla="*/ 58 w 198"/>
                  <a:gd name="T29" fmla="*/ 10 h 1068"/>
                  <a:gd name="T30" fmla="*/ 66 w 198"/>
                  <a:gd name="T31" fmla="*/ 4 h 1068"/>
                  <a:gd name="T32" fmla="*/ 77 w 198"/>
                  <a:gd name="T33" fmla="*/ 0 h 1068"/>
                  <a:gd name="T34" fmla="*/ 91 w 198"/>
                  <a:gd name="T35" fmla="*/ 133 h 1068"/>
                  <a:gd name="T36" fmla="*/ 107 w 198"/>
                  <a:gd name="T37" fmla="*/ 267 h 1068"/>
                  <a:gd name="T38" fmla="*/ 121 w 198"/>
                  <a:gd name="T39" fmla="*/ 399 h 1068"/>
                  <a:gd name="T40" fmla="*/ 136 w 198"/>
                  <a:gd name="T41" fmla="*/ 533 h 1068"/>
                  <a:gd name="T42" fmla="*/ 150 w 198"/>
                  <a:gd name="T43" fmla="*/ 665 h 1068"/>
                  <a:gd name="T44" fmla="*/ 167 w 198"/>
                  <a:gd name="T45" fmla="*/ 800 h 1068"/>
                  <a:gd name="T46" fmla="*/ 181 w 198"/>
                  <a:gd name="T47" fmla="*/ 934 h 1068"/>
                  <a:gd name="T48" fmla="*/ 198 w 198"/>
                  <a:gd name="T49" fmla="*/ 1068 h 1068"/>
                  <a:gd name="T50" fmla="*/ 184 w 198"/>
                  <a:gd name="T51" fmla="*/ 1041 h 1068"/>
                  <a:gd name="T52" fmla="*/ 172 w 198"/>
                  <a:gd name="T53" fmla="*/ 1015 h 1068"/>
                  <a:gd name="T54" fmla="*/ 159 w 198"/>
                  <a:gd name="T55" fmla="*/ 990 h 1068"/>
                  <a:gd name="T56" fmla="*/ 146 w 198"/>
                  <a:gd name="T57" fmla="*/ 967 h 1068"/>
                  <a:gd name="T58" fmla="*/ 134 w 198"/>
                  <a:gd name="T59" fmla="*/ 940 h 1068"/>
                  <a:gd name="T60" fmla="*/ 122 w 198"/>
                  <a:gd name="T61" fmla="*/ 914 h 1068"/>
                  <a:gd name="T62" fmla="*/ 110 w 198"/>
                  <a:gd name="T63" fmla="*/ 889 h 1068"/>
                  <a:gd name="T64" fmla="*/ 98 w 198"/>
                  <a:gd name="T65" fmla="*/ 866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8" h="1068">
                    <a:moveTo>
                      <a:pt x="98" y="866"/>
                    </a:moveTo>
                    <a:lnTo>
                      <a:pt x="86" y="761"/>
                    </a:lnTo>
                    <a:lnTo>
                      <a:pt x="73" y="658"/>
                    </a:lnTo>
                    <a:lnTo>
                      <a:pt x="60" y="555"/>
                    </a:lnTo>
                    <a:lnTo>
                      <a:pt x="48" y="451"/>
                    </a:lnTo>
                    <a:lnTo>
                      <a:pt x="35" y="346"/>
                    </a:lnTo>
                    <a:lnTo>
                      <a:pt x="24" y="243"/>
                    </a:lnTo>
                    <a:lnTo>
                      <a:pt x="11" y="140"/>
                    </a:lnTo>
                    <a:lnTo>
                      <a:pt x="0" y="37"/>
                    </a:lnTo>
                    <a:lnTo>
                      <a:pt x="8" y="31"/>
                    </a:lnTo>
                    <a:lnTo>
                      <a:pt x="17" y="28"/>
                    </a:lnTo>
                    <a:lnTo>
                      <a:pt x="27" y="24"/>
                    </a:lnTo>
                    <a:lnTo>
                      <a:pt x="38" y="20"/>
                    </a:lnTo>
                    <a:lnTo>
                      <a:pt x="46" y="14"/>
                    </a:lnTo>
                    <a:lnTo>
                      <a:pt x="58" y="10"/>
                    </a:lnTo>
                    <a:lnTo>
                      <a:pt x="66" y="4"/>
                    </a:lnTo>
                    <a:lnTo>
                      <a:pt x="77" y="0"/>
                    </a:lnTo>
                    <a:lnTo>
                      <a:pt x="91" y="133"/>
                    </a:lnTo>
                    <a:lnTo>
                      <a:pt x="107" y="267"/>
                    </a:lnTo>
                    <a:lnTo>
                      <a:pt x="121" y="399"/>
                    </a:lnTo>
                    <a:lnTo>
                      <a:pt x="136" y="533"/>
                    </a:lnTo>
                    <a:lnTo>
                      <a:pt x="150" y="665"/>
                    </a:lnTo>
                    <a:lnTo>
                      <a:pt x="167" y="800"/>
                    </a:lnTo>
                    <a:lnTo>
                      <a:pt x="181" y="934"/>
                    </a:lnTo>
                    <a:lnTo>
                      <a:pt x="198" y="1068"/>
                    </a:lnTo>
                    <a:lnTo>
                      <a:pt x="184" y="1041"/>
                    </a:lnTo>
                    <a:lnTo>
                      <a:pt x="172" y="1015"/>
                    </a:lnTo>
                    <a:lnTo>
                      <a:pt x="159" y="990"/>
                    </a:lnTo>
                    <a:lnTo>
                      <a:pt x="146" y="967"/>
                    </a:lnTo>
                    <a:lnTo>
                      <a:pt x="134" y="940"/>
                    </a:lnTo>
                    <a:lnTo>
                      <a:pt x="122" y="914"/>
                    </a:lnTo>
                    <a:lnTo>
                      <a:pt x="110" y="889"/>
                    </a:lnTo>
                    <a:lnTo>
                      <a:pt x="98" y="866"/>
                    </a:lnTo>
                    <a:close/>
                  </a:path>
                </a:pathLst>
              </a:custGeom>
              <a:solidFill>
                <a:srgbClr val="943B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96" name="Freeform 128"/>
              <p:cNvSpPr>
                <a:spLocks/>
              </p:cNvSpPr>
              <p:nvPr/>
            </p:nvSpPr>
            <p:spPr bwMode="auto">
              <a:xfrm>
                <a:off x="4141" y="2514"/>
                <a:ext cx="147" cy="395"/>
              </a:xfrm>
              <a:custGeom>
                <a:avLst/>
                <a:gdLst>
                  <a:gd name="T0" fmla="*/ 71 w 147"/>
                  <a:gd name="T1" fmla="*/ 640 h 789"/>
                  <a:gd name="T2" fmla="*/ 0 w 147"/>
                  <a:gd name="T3" fmla="*/ 27 h 789"/>
                  <a:gd name="T4" fmla="*/ 56 w 147"/>
                  <a:gd name="T5" fmla="*/ 0 h 789"/>
                  <a:gd name="T6" fmla="*/ 147 w 147"/>
                  <a:gd name="T7" fmla="*/ 789 h 789"/>
                  <a:gd name="T8" fmla="*/ 71 w 147"/>
                  <a:gd name="T9" fmla="*/ 640 h 789"/>
                </a:gdLst>
                <a:ahLst/>
                <a:cxnLst>
                  <a:cxn ang="0">
                    <a:pos x="T0" y="T1"/>
                  </a:cxn>
                  <a:cxn ang="0">
                    <a:pos x="T2" y="T3"/>
                  </a:cxn>
                  <a:cxn ang="0">
                    <a:pos x="T4" y="T5"/>
                  </a:cxn>
                  <a:cxn ang="0">
                    <a:pos x="T6" y="T7"/>
                  </a:cxn>
                  <a:cxn ang="0">
                    <a:pos x="T8" y="T9"/>
                  </a:cxn>
                </a:cxnLst>
                <a:rect l="0" t="0" r="r" b="b"/>
                <a:pathLst>
                  <a:path w="147" h="789">
                    <a:moveTo>
                      <a:pt x="71" y="640"/>
                    </a:moveTo>
                    <a:lnTo>
                      <a:pt x="0" y="27"/>
                    </a:lnTo>
                    <a:lnTo>
                      <a:pt x="56" y="0"/>
                    </a:lnTo>
                    <a:lnTo>
                      <a:pt x="147" y="789"/>
                    </a:lnTo>
                    <a:lnTo>
                      <a:pt x="71" y="640"/>
                    </a:lnTo>
                    <a:close/>
                  </a:path>
                </a:pathLst>
              </a:custGeom>
              <a:solidFill>
                <a:srgbClr val="963D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97" name="Freeform 129"/>
              <p:cNvSpPr>
                <a:spLocks/>
              </p:cNvSpPr>
              <p:nvPr/>
            </p:nvSpPr>
            <p:spPr bwMode="auto">
              <a:xfrm>
                <a:off x="3171" y="2465"/>
                <a:ext cx="246" cy="1226"/>
              </a:xfrm>
              <a:custGeom>
                <a:avLst/>
                <a:gdLst>
                  <a:gd name="T0" fmla="*/ 101 w 246"/>
                  <a:gd name="T1" fmla="*/ 2006 h 2452"/>
                  <a:gd name="T2" fmla="*/ 246 w 246"/>
                  <a:gd name="T3" fmla="*/ 118 h 2452"/>
                  <a:gd name="T4" fmla="*/ 183 w 246"/>
                  <a:gd name="T5" fmla="*/ 0 h 2452"/>
                  <a:gd name="T6" fmla="*/ 0 w 246"/>
                  <a:gd name="T7" fmla="*/ 2452 h 2452"/>
                  <a:gd name="T8" fmla="*/ 101 w 246"/>
                  <a:gd name="T9" fmla="*/ 2006 h 2452"/>
                </a:gdLst>
                <a:ahLst/>
                <a:cxnLst>
                  <a:cxn ang="0">
                    <a:pos x="T0" y="T1"/>
                  </a:cxn>
                  <a:cxn ang="0">
                    <a:pos x="T2" y="T3"/>
                  </a:cxn>
                  <a:cxn ang="0">
                    <a:pos x="T4" y="T5"/>
                  </a:cxn>
                  <a:cxn ang="0">
                    <a:pos x="T6" y="T7"/>
                  </a:cxn>
                  <a:cxn ang="0">
                    <a:pos x="T8" y="T9"/>
                  </a:cxn>
                </a:cxnLst>
                <a:rect l="0" t="0" r="r" b="b"/>
                <a:pathLst>
                  <a:path w="246" h="2452">
                    <a:moveTo>
                      <a:pt x="101" y="2006"/>
                    </a:moveTo>
                    <a:lnTo>
                      <a:pt x="246" y="118"/>
                    </a:lnTo>
                    <a:lnTo>
                      <a:pt x="183" y="0"/>
                    </a:lnTo>
                    <a:lnTo>
                      <a:pt x="0" y="2452"/>
                    </a:lnTo>
                    <a:lnTo>
                      <a:pt x="101" y="2006"/>
                    </a:lnTo>
                    <a:close/>
                  </a:path>
                </a:pathLst>
              </a:custGeom>
              <a:solidFill>
                <a:srgbClr val="A666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98" name="Freeform 130"/>
              <p:cNvSpPr>
                <a:spLocks/>
              </p:cNvSpPr>
              <p:nvPr/>
            </p:nvSpPr>
            <p:spPr bwMode="auto">
              <a:xfrm>
                <a:off x="3196" y="2467"/>
                <a:ext cx="214" cy="1055"/>
              </a:xfrm>
              <a:custGeom>
                <a:avLst/>
                <a:gdLst>
                  <a:gd name="T0" fmla="*/ 90 w 214"/>
                  <a:gd name="T1" fmla="*/ 1724 h 2109"/>
                  <a:gd name="T2" fmla="*/ 104 w 214"/>
                  <a:gd name="T3" fmla="*/ 1520 h 2109"/>
                  <a:gd name="T4" fmla="*/ 120 w 214"/>
                  <a:gd name="T5" fmla="*/ 1318 h 2109"/>
                  <a:gd name="T6" fmla="*/ 134 w 214"/>
                  <a:gd name="T7" fmla="*/ 1114 h 2109"/>
                  <a:gd name="T8" fmla="*/ 149 w 214"/>
                  <a:gd name="T9" fmla="*/ 912 h 2109"/>
                  <a:gd name="T10" fmla="*/ 165 w 214"/>
                  <a:gd name="T11" fmla="*/ 707 h 2109"/>
                  <a:gd name="T12" fmla="*/ 180 w 214"/>
                  <a:gd name="T13" fmla="*/ 505 h 2109"/>
                  <a:gd name="T14" fmla="*/ 197 w 214"/>
                  <a:gd name="T15" fmla="*/ 303 h 2109"/>
                  <a:gd name="T16" fmla="*/ 214 w 214"/>
                  <a:gd name="T17" fmla="*/ 101 h 2109"/>
                  <a:gd name="T18" fmla="*/ 206 w 214"/>
                  <a:gd name="T19" fmla="*/ 87 h 2109"/>
                  <a:gd name="T20" fmla="*/ 199 w 214"/>
                  <a:gd name="T21" fmla="*/ 74 h 2109"/>
                  <a:gd name="T22" fmla="*/ 192 w 214"/>
                  <a:gd name="T23" fmla="*/ 60 h 2109"/>
                  <a:gd name="T24" fmla="*/ 186 w 214"/>
                  <a:gd name="T25" fmla="*/ 48 h 2109"/>
                  <a:gd name="T26" fmla="*/ 178 w 214"/>
                  <a:gd name="T27" fmla="*/ 35 h 2109"/>
                  <a:gd name="T28" fmla="*/ 172 w 214"/>
                  <a:gd name="T29" fmla="*/ 23 h 2109"/>
                  <a:gd name="T30" fmla="*/ 165 w 214"/>
                  <a:gd name="T31" fmla="*/ 11 h 2109"/>
                  <a:gd name="T32" fmla="*/ 159 w 214"/>
                  <a:gd name="T33" fmla="*/ 0 h 2109"/>
                  <a:gd name="T34" fmla="*/ 138 w 214"/>
                  <a:gd name="T35" fmla="*/ 262 h 2109"/>
                  <a:gd name="T36" fmla="*/ 118 w 214"/>
                  <a:gd name="T37" fmla="*/ 525 h 2109"/>
                  <a:gd name="T38" fmla="*/ 99 w 214"/>
                  <a:gd name="T39" fmla="*/ 789 h 2109"/>
                  <a:gd name="T40" fmla="*/ 79 w 214"/>
                  <a:gd name="T41" fmla="*/ 1054 h 2109"/>
                  <a:gd name="T42" fmla="*/ 58 w 214"/>
                  <a:gd name="T43" fmla="*/ 1316 h 2109"/>
                  <a:gd name="T44" fmla="*/ 38 w 214"/>
                  <a:gd name="T45" fmla="*/ 1580 h 2109"/>
                  <a:gd name="T46" fmla="*/ 19 w 214"/>
                  <a:gd name="T47" fmla="*/ 1845 h 2109"/>
                  <a:gd name="T48" fmla="*/ 0 w 214"/>
                  <a:gd name="T49" fmla="*/ 2109 h 2109"/>
                  <a:gd name="T50" fmla="*/ 10 w 214"/>
                  <a:gd name="T51" fmla="*/ 2061 h 2109"/>
                  <a:gd name="T52" fmla="*/ 23 w 214"/>
                  <a:gd name="T53" fmla="*/ 2012 h 2109"/>
                  <a:gd name="T54" fmla="*/ 33 w 214"/>
                  <a:gd name="T55" fmla="*/ 1964 h 2109"/>
                  <a:gd name="T56" fmla="*/ 45 w 214"/>
                  <a:gd name="T57" fmla="*/ 1917 h 2109"/>
                  <a:gd name="T58" fmla="*/ 55 w 214"/>
                  <a:gd name="T59" fmla="*/ 1868 h 2109"/>
                  <a:gd name="T60" fmla="*/ 68 w 214"/>
                  <a:gd name="T61" fmla="*/ 1820 h 2109"/>
                  <a:gd name="T62" fmla="*/ 78 w 214"/>
                  <a:gd name="T63" fmla="*/ 1771 h 2109"/>
                  <a:gd name="T64" fmla="*/ 90 w 214"/>
                  <a:gd name="T65" fmla="*/ 1724 h 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2109">
                    <a:moveTo>
                      <a:pt x="90" y="1724"/>
                    </a:moveTo>
                    <a:lnTo>
                      <a:pt x="104" y="1520"/>
                    </a:lnTo>
                    <a:lnTo>
                      <a:pt x="120" y="1318"/>
                    </a:lnTo>
                    <a:lnTo>
                      <a:pt x="134" y="1114"/>
                    </a:lnTo>
                    <a:lnTo>
                      <a:pt x="149" y="912"/>
                    </a:lnTo>
                    <a:lnTo>
                      <a:pt x="165" y="707"/>
                    </a:lnTo>
                    <a:lnTo>
                      <a:pt x="180" y="505"/>
                    </a:lnTo>
                    <a:lnTo>
                      <a:pt x="197" y="303"/>
                    </a:lnTo>
                    <a:lnTo>
                      <a:pt x="214" y="101"/>
                    </a:lnTo>
                    <a:lnTo>
                      <a:pt x="206" y="87"/>
                    </a:lnTo>
                    <a:lnTo>
                      <a:pt x="199" y="74"/>
                    </a:lnTo>
                    <a:lnTo>
                      <a:pt x="192" y="60"/>
                    </a:lnTo>
                    <a:lnTo>
                      <a:pt x="186" y="48"/>
                    </a:lnTo>
                    <a:lnTo>
                      <a:pt x="178" y="35"/>
                    </a:lnTo>
                    <a:lnTo>
                      <a:pt x="172" y="23"/>
                    </a:lnTo>
                    <a:lnTo>
                      <a:pt x="165" y="11"/>
                    </a:lnTo>
                    <a:lnTo>
                      <a:pt x="159" y="0"/>
                    </a:lnTo>
                    <a:lnTo>
                      <a:pt x="138" y="262"/>
                    </a:lnTo>
                    <a:lnTo>
                      <a:pt x="118" y="525"/>
                    </a:lnTo>
                    <a:lnTo>
                      <a:pt x="99" y="789"/>
                    </a:lnTo>
                    <a:lnTo>
                      <a:pt x="79" y="1054"/>
                    </a:lnTo>
                    <a:lnTo>
                      <a:pt x="58" y="1316"/>
                    </a:lnTo>
                    <a:lnTo>
                      <a:pt x="38" y="1580"/>
                    </a:lnTo>
                    <a:lnTo>
                      <a:pt x="19" y="1845"/>
                    </a:lnTo>
                    <a:lnTo>
                      <a:pt x="0" y="2109"/>
                    </a:lnTo>
                    <a:lnTo>
                      <a:pt x="10" y="2061"/>
                    </a:lnTo>
                    <a:lnTo>
                      <a:pt x="23" y="2012"/>
                    </a:lnTo>
                    <a:lnTo>
                      <a:pt x="33" y="1964"/>
                    </a:lnTo>
                    <a:lnTo>
                      <a:pt x="45" y="1917"/>
                    </a:lnTo>
                    <a:lnTo>
                      <a:pt x="55" y="1868"/>
                    </a:lnTo>
                    <a:lnTo>
                      <a:pt x="68" y="1820"/>
                    </a:lnTo>
                    <a:lnTo>
                      <a:pt x="78" y="1771"/>
                    </a:lnTo>
                    <a:lnTo>
                      <a:pt x="90" y="1724"/>
                    </a:lnTo>
                    <a:close/>
                  </a:path>
                </a:pathLst>
              </a:custGeom>
              <a:solidFill>
                <a:srgbClr val="A86E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299" name="Freeform 131"/>
              <p:cNvSpPr>
                <a:spLocks/>
              </p:cNvSpPr>
              <p:nvPr/>
            </p:nvSpPr>
            <p:spPr bwMode="auto">
              <a:xfrm>
                <a:off x="3224" y="2467"/>
                <a:ext cx="178" cy="885"/>
              </a:xfrm>
              <a:custGeom>
                <a:avLst/>
                <a:gdLst>
                  <a:gd name="T0" fmla="*/ 74 w 178"/>
                  <a:gd name="T1" fmla="*/ 1446 h 1769"/>
                  <a:gd name="T2" fmla="*/ 86 w 178"/>
                  <a:gd name="T3" fmla="*/ 1275 h 1769"/>
                  <a:gd name="T4" fmla="*/ 99 w 178"/>
                  <a:gd name="T5" fmla="*/ 1104 h 1769"/>
                  <a:gd name="T6" fmla="*/ 112 w 178"/>
                  <a:gd name="T7" fmla="*/ 933 h 1769"/>
                  <a:gd name="T8" fmla="*/ 126 w 178"/>
                  <a:gd name="T9" fmla="*/ 764 h 1769"/>
                  <a:gd name="T10" fmla="*/ 138 w 178"/>
                  <a:gd name="T11" fmla="*/ 593 h 1769"/>
                  <a:gd name="T12" fmla="*/ 151 w 178"/>
                  <a:gd name="T13" fmla="*/ 424 h 1769"/>
                  <a:gd name="T14" fmla="*/ 164 w 178"/>
                  <a:gd name="T15" fmla="*/ 254 h 1769"/>
                  <a:gd name="T16" fmla="*/ 178 w 178"/>
                  <a:gd name="T17" fmla="*/ 85 h 1769"/>
                  <a:gd name="T18" fmla="*/ 171 w 178"/>
                  <a:gd name="T19" fmla="*/ 74 h 1769"/>
                  <a:gd name="T20" fmla="*/ 165 w 178"/>
                  <a:gd name="T21" fmla="*/ 62 h 1769"/>
                  <a:gd name="T22" fmla="*/ 159 w 178"/>
                  <a:gd name="T23" fmla="*/ 52 h 1769"/>
                  <a:gd name="T24" fmla="*/ 154 w 178"/>
                  <a:gd name="T25" fmla="*/ 42 h 1769"/>
                  <a:gd name="T26" fmla="*/ 147 w 178"/>
                  <a:gd name="T27" fmla="*/ 31 h 1769"/>
                  <a:gd name="T28" fmla="*/ 143 w 178"/>
                  <a:gd name="T29" fmla="*/ 19 h 1769"/>
                  <a:gd name="T30" fmla="*/ 135 w 178"/>
                  <a:gd name="T31" fmla="*/ 9 h 1769"/>
                  <a:gd name="T32" fmla="*/ 131 w 178"/>
                  <a:gd name="T33" fmla="*/ 0 h 1769"/>
                  <a:gd name="T34" fmla="*/ 114 w 178"/>
                  <a:gd name="T35" fmla="*/ 219 h 1769"/>
                  <a:gd name="T36" fmla="*/ 97 w 178"/>
                  <a:gd name="T37" fmla="*/ 441 h 1769"/>
                  <a:gd name="T38" fmla="*/ 81 w 178"/>
                  <a:gd name="T39" fmla="*/ 663 h 1769"/>
                  <a:gd name="T40" fmla="*/ 65 w 178"/>
                  <a:gd name="T41" fmla="*/ 884 h 1769"/>
                  <a:gd name="T42" fmla="*/ 48 w 178"/>
                  <a:gd name="T43" fmla="*/ 1104 h 1769"/>
                  <a:gd name="T44" fmla="*/ 33 w 178"/>
                  <a:gd name="T45" fmla="*/ 1326 h 1769"/>
                  <a:gd name="T46" fmla="*/ 16 w 178"/>
                  <a:gd name="T47" fmla="*/ 1547 h 1769"/>
                  <a:gd name="T48" fmla="*/ 0 w 178"/>
                  <a:gd name="T49" fmla="*/ 1769 h 1769"/>
                  <a:gd name="T50" fmla="*/ 9 w 178"/>
                  <a:gd name="T51" fmla="*/ 1728 h 1769"/>
                  <a:gd name="T52" fmla="*/ 17 w 178"/>
                  <a:gd name="T53" fmla="*/ 1687 h 1769"/>
                  <a:gd name="T54" fmla="*/ 27 w 178"/>
                  <a:gd name="T55" fmla="*/ 1647 h 1769"/>
                  <a:gd name="T56" fmla="*/ 37 w 178"/>
                  <a:gd name="T57" fmla="*/ 1608 h 1769"/>
                  <a:gd name="T58" fmla="*/ 45 w 178"/>
                  <a:gd name="T59" fmla="*/ 1567 h 1769"/>
                  <a:gd name="T60" fmla="*/ 54 w 178"/>
                  <a:gd name="T61" fmla="*/ 1526 h 1769"/>
                  <a:gd name="T62" fmla="*/ 64 w 178"/>
                  <a:gd name="T63" fmla="*/ 1485 h 1769"/>
                  <a:gd name="T64" fmla="*/ 74 w 178"/>
                  <a:gd name="T65" fmla="*/ 1446 h 1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1769">
                    <a:moveTo>
                      <a:pt x="74" y="1446"/>
                    </a:moveTo>
                    <a:lnTo>
                      <a:pt x="86" y="1275"/>
                    </a:lnTo>
                    <a:lnTo>
                      <a:pt x="99" y="1104"/>
                    </a:lnTo>
                    <a:lnTo>
                      <a:pt x="112" y="933"/>
                    </a:lnTo>
                    <a:lnTo>
                      <a:pt x="126" y="764"/>
                    </a:lnTo>
                    <a:lnTo>
                      <a:pt x="138" y="593"/>
                    </a:lnTo>
                    <a:lnTo>
                      <a:pt x="151" y="424"/>
                    </a:lnTo>
                    <a:lnTo>
                      <a:pt x="164" y="254"/>
                    </a:lnTo>
                    <a:lnTo>
                      <a:pt x="178" y="85"/>
                    </a:lnTo>
                    <a:lnTo>
                      <a:pt x="171" y="74"/>
                    </a:lnTo>
                    <a:lnTo>
                      <a:pt x="165" y="62"/>
                    </a:lnTo>
                    <a:lnTo>
                      <a:pt x="159" y="52"/>
                    </a:lnTo>
                    <a:lnTo>
                      <a:pt x="154" y="42"/>
                    </a:lnTo>
                    <a:lnTo>
                      <a:pt x="147" y="31"/>
                    </a:lnTo>
                    <a:lnTo>
                      <a:pt x="143" y="19"/>
                    </a:lnTo>
                    <a:lnTo>
                      <a:pt x="135" y="9"/>
                    </a:lnTo>
                    <a:lnTo>
                      <a:pt x="131" y="0"/>
                    </a:lnTo>
                    <a:lnTo>
                      <a:pt x="114" y="219"/>
                    </a:lnTo>
                    <a:lnTo>
                      <a:pt x="97" y="441"/>
                    </a:lnTo>
                    <a:lnTo>
                      <a:pt x="81" y="663"/>
                    </a:lnTo>
                    <a:lnTo>
                      <a:pt x="65" y="884"/>
                    </a:lnTo>
                    <a:lnTo>
                      <a:pt x="48" y="1104"/>
                    </a:lnTo>
                    <a:lnTo>
                      <a:pt x="33" y="1326"/>
                    </a:lnTo>
                    <a:lnTo>
                      <a:pt x="16" y="1547"/>
                    </a:lnTo>
                    <a:lnTo>
                      <a:pt x="0" y="1769"/>
                    </a:lnTo>
                    <a:lnTo>
                      <a:pt x="9" y="1728"/>
                    </a:lnTo>
                    <a:lnTo>
                      <a:pt x="17" y="1687"/>
                    </a:lnTo>
                    <a:lnTo>
                      <a:pt x="27" y="1647"/>
                    </a:lnTo>
                    <a:lnTo>
                      <a:pt x="37" y="1608"/>
                    </a:lnTo>
                    <a:lnTo>
                      <a:pt x="45" y="1567"/>
                    </a:lnTo>
                    <a:lnTo>
                      <a:pt x="54" y="1526"/>
                    </a:lnTo>
                    <a:lnTo>
                      <a:pt x="64" y="1485"/>
                    </a:lnTo>
                    <a:lnTo>
                      <a:pt x="74" y="1446"/>
                    </a:lnTo>
                    <a:close/>
                  </a:path>
                </a:pathLst>
              </a:custGeom>
              <a:solidFill>
                <a:srgbClr val="AD7A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00" name="Freeform 132"/>
              <p:cNvSpPr>
                <a:spLocks/>
              </p:cNvSpPr>
              <p:nvPr/>
            </p:nvSpPr>
            <p:spPr bwMode="auto">
              <a:xfrm>
                <a:off x="3251" y="2468"/>
                <a:ext cx="144" cy="713"/>
              </a:xfrm>
              <a:custGeom>
                <a:avLst/>
                <a:gdLst>
                  <a:gd name="T0" fmla="*/ 59 w 144"/>
                  <a:gd name="T1" fmla="*/ 1166 h 1427"/>
                  <a:gd name="T2" fmla="*/ 69 w 144"/>
                  <a:gd name="T3" fmla="*/ 1026 h 1427"/>
                  <a:gd name="T4" fmla="*/ 80 w 144"/>
                  <a:gd name="T5" fmla="*/ 890 h 1427"/>
                  <a:gd name="T6" fmla="*/ 90 w 144"/>
                  <a:gd name="T7" fmla="*/ 752 h 1427"/>
                  <a:gd name="T8" fmla="*/ 101 w 144"/>
                  <a:gd name="T9" fmla="*/ 616 h 1427"/>
                  <a:gd name="T10" fmla="*/ 111 w 144"/>
                  <a:gd name="T11" fmla="*/ 478 h 1427"/>
                  <a:gd name="T12" fmla="*/ 123 w 144"/>
                  <a:gd name="T13" fmla="*/ 340 h 1427"/>
                  <a:gd name="T14" fmla="*/ 132 w 144"/>
                  <a:gd name="T15" fmla="*/ 202 h 1427"/>
                  <a:gd name="T16" fmla="*/ 144 w 144"/>
                  <a:gd name="T17" fmla="*/ 66 h 1427"/>
                  <a:gd name="T18" fmla="*/ 134 w 144"/>
                  <a:gd name="T19" fmla="*/ 48 h 1427"/>
                  <a:gd name="T20" fmla="*/ 124 w 144"/>
                  <a:gd name="T21" fmla="*/ 33 h 1427"/>
                  <a:gd name="T22" fmla="*/ 114 w 144"/>
                  <a:gd name="T23" fmla="*/ 15 h 1427"/>
                  <a:gd name="T24" fmla="*/ 106 w 144"/>
                  <a:gd name="T25" fmla="*/ 0 h 1427"/>
                  <a:gd name="T26" fmla="*/ 92 w 144"/>
                  <a:gd name="T27" fmla="*/ 177 h 1427"/>
                  <a:gd name="T28" fmla="*/ 79 w 144"/>
                  <a:gd name="T29" fmla="*/ 355 h 1427"/>
                  <a:gd name="T30" fmla="*/ 66 w 144"/>
                  <a:gd name="T31" fmla="*/ 534 h 1427"/>
                  <a:gd name="T32" fmla="*/ 54 w 144"/>
                  <a:gd name="T33" fmla="*/ 713 h 1427"/>
                  <a:gd name="T34" fmla="*/ 40 w 144"/>
                  <a:gd name="T35" fmla="*/ 890 h 1427"/>
                  <a:gd name="T36" fmla="*/ 27 w 144"/>
                  <a:gd name="T37" fmla="*/ 1069 h 1427"/>
                  <a:gd name="T38" fmla="*/ 13 w 144"/>
                  <a:gd name="T39" fmla="*/ 1248 h 1427"/>
                  <a:gd name="T40" fmla="*/ 0 w 144"/>
                  <a:gd name="T41" fmla="*/ 1427 h 1427"/>
                  <a:gd name="T42" fmla="*/ 7 w 144"/>
                  <a:gd name="T43" fmla="*/ 1392 h 1427"/>
                  <a:gd name="T44" fmla="*/ 14 w 144"/>
                  <a:gd name="T45" fmla="*/ 1361 h 1427"/>
                  <a:gd name="T46" fmla="*/ 21 w 144"/>
                  <a:gd name="T47" fmla="*/ 1328 h 1427"/>
                  <a:gd name="T48" fmla="*/ 30 w 144"/>
                  <a:gd name="T49" fmla="*/ 1297 h 1427"/>
                  <a:gd name="T50" fmla="*/ 37 w 144"/>
                  <a:gd name="T51" fmla="*/ 1262 h 1427"/>
                  <a:gd name="T52" fmla="*/ 44 w 144"/>
                  <a:gd name="T53" fmla="*/ 1230 h 1427"/>
                  <a:gd name="T54" fmla="*/ 51 w 144"/>
                  <a:gd name="T55" fmla="*/ 1197 h 1427"/>
                  <a:gd name="T56" fmla="*/ 59 w 144"/>
                  <a:gd name="T57" fmla="*/ 1166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4" h="1427">
                    <a:moveTo>
                      <a:pt x="59" y="1166"/>
                    </a:moveTo>
                    <a:lnTo>
                      <a:pt x="69" y="1026"/>
                    </a:lnTo>
                    <a:lnTo>
                      <a:pt x="80" y="890"/>
                    </a:lnTo>
                    <a:lnTo>
                      <a:pt x="90" y="752"/>
                    </a:lnTo>
                    <a:lnTo>
                      <a:pt x="101" y="616"/>
                    </a:lnTo>
                    <a:lnTo>
                      <a:pt x="111" y="478"/>
                    </a:lnTo>
                    <a:lnTo>
                      <a:pt x="123" y="340"/>
                    </a:lnTo>
                    <a:lnTo>
                      <a:pt x="132" y="202"/>
                    </a:lnTo>
                    <a:lnTo>
                      <a:pt x="144" y="66"/>
                    </a:lnTo>
                    <a:lnTo>
                      <a:pt x="134" y="48"/>
                    </a:lnTo>
                    <a:lnTo>
                      <a:pt x="124" y="33"/>
                    </a:lnTo>
                    <a:lnTo>
                      <a:pt x="114" y="15"/>
                    </a:lnTo>
                    <a:lnTo>
                      <a:pt x="106" y="0"/>
                    </a:lnTo>
                    <a:lnTo>
                      <a:pt x="92" y="177"/>
                    </a:lnTo>
                    <a:lnTo>
                      <a:pt x="79" y="355"/>
                    </a:lnTo>
                    <a:lnTo>
                      <a:pt x="66" y="534"/>
                    </a:lnTo>
                    <a:lnTo>
                      <a:pt x="54" y="713"/>
                    </a:lnTo>
                    <a:lnTo>
                      <a:pt x="40" y="890"/>
                    </a:lnTo>
                    <a:lnTo>
                      <a:pt x="27" y="1069"/>
                    </a:lnTo>
                    <a:lnTo>
                      <a:pt x="13" y="1248"/>
                    </a:lnTo>
                    <a:lnTo>
                      <a:pt x="0" y="1427"/>
                    </a:lnTo>
                    <a:lnTo>
                      <a:pt x="7" y="1392"/>
                    </a:lnTo>
                    <a:lnTo>
                      <a:pt x="14" y="1361"/>
                    </a:lnTo>
                    <a:lnTo>
                      <a:pt x="21" y="1328"/>
                    </a:lnTo>
                    <a:lnTo>
                      <a:pt x="30" y="1297"/>
                    </a:lnTo>
                    <a:lnTo>
                      <a:pt x="37" y="1262"/>
                    </a:lnTo>
                    <a:lnTo>
                      <a:pt x="44" y="1230"/>
                    </a:lnTo>
                    <a:lnTo>
                      <a:pt x="51" y="1197"/>
                    </a:lnTo>
                    <a:lnTo>
                      <a:pt x="59" y="1166"/>
                    </a:lnTo>
                    <a:close/>
                  </a:path>
                </a:pathLst>
              </a:custGeom>
              <a:solidFill>
                <a:srgbClr val="B387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01" name="Freeform 133"/>
              <p:cNvSpPr>
                <a:spLocks/>
              </p:cNvSpPr>
              <p:nvPr/>
            </p:nvSpPr>
            <p:spPr bwMode="auto">
              <a:xfrm>
                <a:off x="3278" y="2468"/>
                <a:ext cx="110" cy="544"/>
              </a:xfrm>
              <a:custGeom>
                <a:avLst/>
                <a:gdLst>
                  <a:gd name="T0" fmla="*/ 45 w 110"/>
                  <a:gd name="T1" fmla="*/ 888 h 1088"/>
                  <a:gd name="T2" fmla="*/ 52 w 110"/>
                  <a:gd name="T3" fmla="*/ 783 h 1088"/>
                  <a:gd name="T4" fmla="*/ 60 w 110"/>
                  <a:gd name="T5" fmla="*/ 678 h 1088"/>
                  <a:gd name="T6" fmla="*/ 69 w 110"/>
                  <a:gd name="T7" fmla="*/ 573 h 1088"/>
                  <a:gd name="T8" fmla="*/ 77 w 110"/>
                  <a:gd name="T9" fmla="*/ 470 h 1088"/>
                  <a:gd name="T10" fmla="*/ 84 w 110"/>
                  <a:gd name="T11" fmla="*/ 365 h 1088"/>
                  <a:gd name="T12" fmla="*/ 93 w 110"/>
                  <a:gd name="T13" fmla="*/ 262 h 1088"/>
                  <a:gd name="T14" fmla="*/ 101 w 110"/>
                  <a:gd name="T15" fmla="*/ 157 h 1088"/>
                  <a:gd name="T16" fmla="*/ 110 w 110"/>
                  <a:gd name="T17" fmla="*/ 54 h 1088"/>
                  <a:gd name="T18" fmla="*/ 103 w 110"/>
                  <a:gd name="T19" fmla="*/ 38 h 1088"/>
                  <a:gd name="T20" fmla="*/ 96 w 110"/>
                  <a:gd name="T21" fmla="*/ 27 h 1088"/>
                  <a:gd name="T22" fmla="*/ 89 w 110"/>
                  <a:gd name="T23" fmla="*/ 13 h 1088"/>
                  <a:gd name="T24" fmla="*/ 81 w 110"/>
                  <a:gd name="T25" fmla="*/ 0 h 1088"/>
                  <a:gd name="T26" fmla="*/ 70 w 110"/>
                  <a:gd name="T27" fmla="*/ 134 h 1088"/>
                  <a:gd name="T28" fmla="*/ 60 w 110"/>
                  <a:gd name="T29" fmla="*/ 270 h 1088"/>
                  <a:gd name="T30" fmla="*/ 49 w 110"/>
                  <a:gd name="T31" fmla="*/ 406 h 1088"/>
                  <a:gd name="T32" fmla="*/ 41 w 110"/>
                  <a:gd name="T33" fmla="*/ 544 h 1088"/>
                  <a:gd name="T34" fmla="*/ 29 w 110"/>
                  <a:gd name="T35" fmla="*/ 678 h 1088"/>
                  <a:gd name="T36" fmla="*/ 20 w 110"/>
                  <a:gd name="T37" fmla="*/ 814 h 1088"/>
                  <a:gd name="T38" fmla="*/ 8 w 110"/>
                  <a:gd name="T39" fmla="*/ 950 h 1088"/>
                  <a:gd name="T40" fmla="*/ 0 w 110"/>
                  <a:gd name="T41" fmla="*/ 1088 h 1088"/>
                  <a:gd name="T42" fmla="*/ 4 w 110"/>
                  <a:gd name="T43" fmla="*/ 1061 h 1088"/>
                  <a:gd name="T44" fmla="*/ 11 w 110"/>
                  <a:gd name="T45" fmla="*/ 1036 h 1088"/>
                  <a:gd name="T46" fmla="*/ 15 w 110"/>
                  <a:gd name="T47" fmla="*/ 1011 h 1088"/>
                  <a:gd name="T48" fmla="*/ 22 w 110"/>
                  <a:gd name="T49" fmla="*/ 987 h 1088"/>
                  <a:gd name="T50" fmla="*/ 27 w 110"/>
                  <a:gd name="T51" fmla="*/ 962 h 1088"/>
                  <a:gd name="T52" fmla="*/ 34 w 110"/>
                  <a:gd name="T53" fmla="*/ 937 h 1088"/>
                  <a:gd name="T54" fmla="*/ 38 w 110"/>
                  <a:gd name="T55" fmla="*/ 912 h 1088"/>
                  <a:gd name="T56" fmla="*/ 45 w 110"/>
                  <a:gd name="T57" fmla="*/ 888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 h="1088">
                    <a:moveTo>
                      <a:pt x="45" y="888"/>
                    </a:moveTo>
                    <a:lnTo>
                      <a:pt x="52" y="783"/>
                    </a:lnTo>
                    <a:lnTo>
                      <a:pt x="60" y="678"/>
                    </a:lnTo>
                    <a:lnTo>
                      <a:pt x="69" y="573"/>
                    </a:lnTo>
                    <a:lnTo>
                      <a:pt x="77" y="470"/>
                    </a:lnTo>
                    <a:lnTo>
                      <a:pt x="84" y="365"/>
                    </a:lnTo>
                    <a:lnTo>
                      <a:pt x="93" y="262"/>
                    </a:lnTo>
                    <a:lnTo>
                      <a:pt x="101" y="157"/>
                    </a:lnTo>
                    <a:lnTo>
                      <a:pt x="110" y="54"/>
                    </a:lnTo>
                    <a:lnTo>
                      <a:pt x="103" y="38"/>
                    </a:lnTo>
                    <a:lnTo>
                      <a:pt x="96" y="27"/>
                    </a:lnTo>
                    <a:lnTo>
                      <a:pt x="89" y="13"/>
                    </a:lnTo>
                    <a:lnTo>
                      <a:pt x="81" y="0"/>
                    </a:lnTo>
                    <a:lnTo>
                      <a:pt x="70" y="134"/>
                    </a:lnTo>
                    <a:lnTo>
                      <a:pt x="60" y="270"/>
                    </a:lnTo>
                    <a:lnTo>
                      <a:pt x="49" y="406"/>
                    </a:lnTo>
                    <a:lnTo>
                      <a:pt x="41" y="544"/>
                    </a:lnTo>
                    <a:lnTo>
                      <a:pt x="29" y="678"/>
                    </a:lnTo>
                    <a:lnTo>
                      <a:pt x="20" y="814"/>
                    </a:lnTo>
                    <a:lnTo>
                      <a:pt x="8" y="950"/>
                    </a:lnTo>
                    <a:lnTo>
                      <a:pt x="0" y="1088"/>
                    </a:lnTo>
                    <a:lnTo>
                      <a:pt x="4" y="1061"/>
                    </a:lnTo>
                    <a:lnTo>
                      <a:pt x="11" y="1036"/>
                    </a:lnTo>
                    <a:lnTo>
                      <a:pt x="15" y="1011"/>
                    </a:lnTo>
                    <a:lnTo>
                      <a:pt x="22" y="987"/>
                    </a:lnTo>
                    <a:lnTo>
                      <a:pt x="27" y="962"/>
                    </a:lnTo>
                    <a:lnTo>
                      <a:pt x="34" y="937"/>
                    </a:lnTo>
                    <a:lnTo>
                      <a:pt x="38" y="912"/>
                    </a:lnTo>
                    <a:lnTo>
                      <a:pt x="45" y="888"/>
                    </a:lnTo>
                    <a:close/>
                  </a:path>
                </a:pathLst>
              </a:custGeom>
              <a:solidFill>
                <a:srgbClr val="B59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02" name="Freeform 134"/>
              <p:cNvSpPr>
                <a:spLocks/>
              </p:cNvSpPr>
              <p:nvPr/>
            </p:nvSpPr>
            <p:spPr bwMode="auto">
              <a:xfrm>
                <a:off x="3305" y="2469"/>
                <a:ext cx="76" cy="373"/>
              </a:xfrm>
              <a:custGeom>
                <a:avLst/>
                <a:gdLst>
                  <a:gd name="T0" fmla="*/ 31 w 76"/>
                  <a:gd name="T1" fmla="*/ 610 h 746"/>
                  <a:gd name="T2" fmla="*/ 35 w 76"/>
                  <a:gd name="T3" fmla="*/ 536 h 746"/>
                  <a:gd name="T4" fmla="*/ 40 w 76"/>
                  <a:gd name="T5" fmla="*/ 464 h 746"/>
                  <a:gd name="T6" fmla="*/ 46 w 76"/>
                  <a:gd name="T7" fmla="*/ 392 h 746"/>
                  <a:gd name="T8" fmla="*/ 53 w 76"/>
                  <a:gd name="T9" fmla="*/ 322 h 746"/>
                  <a:gd name="T10" fmla="*/ 57 w 76"/>
                  <a:gd name="T11" fmla="*/ 248 h 746"/>
                  <a:gd name="T12" fmla="*/ 63 w 76"/>
                  <a:gd name="T13" fmla="*/ 176 h 746"/>
                  <a:gd name="T14" fmla="*/ 69 w 76"/>
                  <a:gd name="T15" fmla="*/ 105 h 746"/>
                  <a:gd name="T16" fmla="*/ 76 w 76"/>
                  <a:gd name="T17" fmla="*/ 35 h 746"/>
                  <a:gd name="T18" fmla="*/ 64 w 76"/>
                  <a:gd name="T19" fmla="*/ 17 h 746"/>
                  <a:gd name="T20" fmla="*/ 56 w 76"/>
                  <a:gd name="T21" fmla="*/ 0 h 746"/>
                  <a:gd name="T22" fmla="*/ 47 w 76"/>
                  <a:gd name="T23" fmla="*/ 93 h 746"/>
                  <a:gd name="T24" fmla="*/ 40 w 76"/>
                  <a:gd name="T25" fmla="*/ 186 h 746"/>
                  <a:gd name="T26" fmla="*/ 33 w 76"/>
                  <a:gd name="T27" fmla="*/ 280 h 746"/>
                  <a:gd name="T28" fmla="*/ 28 w 76"/>
                  <a:gd name="T29" fmla="*/ 373 h 746"/>
                  <a:gd name="T30" fmla="*/ 19 w 76"/>
                  <a:gd name="T31" fmla="*/ 466 h 746"/>
                  <a:gd name="T32" fmla="*/ 14 w 76"/>
                  <a:gd name="T33" fmla="*/ 560 h 746"/>
                  <a:gd name="T34" fmla="*/ 5 w 76"/>
                  <a:gd name="T35" fmla="*/ 653 h 746"/>
                  <a:gd name="T36" fmla="*/ 0 w 76"/>
                  <a:gd name="T37" fmla="*/ 746 h 746"/>
                  <a:gd name="T38" fmla="*/ 2 w 76"/>
                  <a:gd name="T39" fmla="*/ 729 h 746"/>
                  <a:gd name="T40" fmla="*/ 7 w 76"/>
                  <a:gd name="T41" fmla="*/ 711 h 746"/>
                  <a:gd name="T42" fmla="*/ 11 w 76"/>
                  <a:gd name="T43" fmla="*/ 694 h 746"/>
                  <a:gd name="T44" fmla="*/ 15 w 76"/>
                  <a:gd name="T45" fmla="*/ 678 h 746"/>
                  <a:gd name="T46" fmla="*/ 18 w 76"/>
                  <a:gd name="T47" fmla="*/ 661 h 746"/>
                  <a:gd name="T48" fmla="*/ 22 w 76"/>
                  <a:gd name="T49" fmla="*/ 643 h 746"/>
                  <a:gd name="T50" fmla="*/ 26 w 76"/>
                  <a:gd name="T51" fmla="*/ 626 h 746"/>
                  <a:gd name="T52" fmla="*/ 31 w 76"/>
                  <a:gd name="T53" fmla="*/ 61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 h="746">
                    <a:moveTo>
                      <a:pt x="31" y="610"/>
                    </a:moveTo>
                    <a:lnTo>
                      <a:pt x="35" y="536"/>
                    </a:lnTo>
                    <a:lnTo>
                      <a:pt x="40" y="464"/>
                    </a:lnTo>
                    <a:lnTo>
                      <a:pt x="46" y="392"/>
                    </a:lnTo>
                    <a:lnTo>
                      <a:pt x="53" y="322"/>
                    </a:lnTo>
                    <a:lnTo>
                      <a:pt x="57" y="248"/>
                    </a:lnTo>
                    <a:lnTo>
                      <a:pt x="63" y="176"/>
                    </a:lnTo>
                    <a:lnTo>
                      <a:pt x="69" y="105"/>
                    </a:lnTo>
                    <a:lnTo>
                      <a:pt x="76" y="35"/>
                    </a:lnTo>
                    <a:lnTo>
                      <a:pt x="64" y="17"/>
                    </a:lnTo>
                    <a:lnTo>
                      <a:pt x="56" y="0"/>
                    </a:lnTo>
                    <a:lnTo>
                      <a:pt x="47" y="93"/>
                    </a:lnTo>
                    <a:lnTo>
                      <a:pt x="40" y="186"/>
                    </a:lnTo>
                    <a:lnTo>
                      <a:pt x="33" y="280"/>
                    </a:lnTo>
                    <a:lnTo>
                      <a:pt x="28" y="373"/>
                    </a:lnTo>
                    <a:lnTo>
                      <a:pt x="19" y="466"/>
                    </a:lnTo>
                    <a:lnTo>
                      <a:pt x="14" y="560"/>
                    </a:lnTo>
                    <a:lnTo>
                      <a:pt x="5" y="653"/>
                    </a:lnTo>
                    <a:lnTo>
                      <a:pt x="0" y="746"/>
                    </a:lnTo>
                    <a:lnTo>
                      <a:pt x="2" y="729"/>
                    </a:lnTo>
                    <a:lnTo>
                      <a:pt x="7" y="711"/>
                    </a:lnTo>
                    <a:lnTo>
                      <a:pt x="11" y="694"/>
                    </a:lnTo>
                    <a:lnTo>
                      <a:pt x="15" y="678"/>
                    </a:lnTo>
                    <a:lnTo>
                      <a:pt x="18" y="661"/>
                    </a:lnTo>
                    <a:lnTo>
                      <a:pt x="22" y="643"/>
                    </a:lnTo>
                    <a:lnTo>
                      <a:pt x="26" y="626"/>
                    </a:lnTo>
                    <a:lnTo>
                      <a:pt x="31" y="610"/>
                    </a:lnTo>
                    <a:close/>
                  </a:path>
                </a:pathLst>
              </a:custGeom>
              <a:solidFill>
                <a:srgbClr val="BA9E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03" name="Freeform 135"/>
              <p:cNvSpPr>
                <a:spLocks/>
              </p:cNvSpPr>
              <p:nvPr/>
            </p:nvSpPr>
            <p:spPr bwMode="auto">
              <a:xfrm>
                <a:off x="3333" y="2469"/>
                <a:ext cx="39" cy="203"/>
              </a:xfrm>
              <a:custGeom>
                <a:avLst/>
                <a:gdLst>
                  <a:gd name="T0" fmla="*/ 17 w 39"/>
                  <a:gd name="T1" fmla="*/ 332 h 406"/>
                  <a:gd name="T2" fmla="*/ 39 w 39"/>
                  <a:gd name="T3" fmla="*/ 19 h 406"/>
                  <a:gd name="T4" fmla="*/ 31 w 39"/>
                  <a:gd name="T5" fmla="*/ 0 h 406"/>
                  <a:gd name="T6" fmla="*/ 0 w 39"/>
                  <a:gd name="T7" fmla="*/ 406 h 406"/>
                  <a:gd name="T8" fmla="*/ 17 w 39"/>
                  <a:gd name="T9" fmla="*/ 332 h 406"/>
                </a:gdLst>
                <a:ahLst/>
                <a:cxnLst>
                  <a:cxn ang="0">
                    <a:pos x="T0" y="T1"/>
                  </a:cxn>
                  <a:cxn ang="0">
                    <a:pos x="T2" y="T3"/>
                  </a:cxn>
                  <a:cxn ang="0">
                    <a:pos x="T4" y="T5"/>
                  </a:cxn>
                  <a:cxn ang="0">
                    <a:pos x="T6" y="T7"/>
                  </a:cxn>
                  <a:cxn ang="0">
                    <a:pos x="T8" y="T9"/>
                  </a:cxn>
                </a:cxnLst>
                <a:rect l="0" t="0" r="r" b="b"/>
                <a:pathLst>
                  <a:path w="39" h="406">
                    <a:moveTo>
                      <a:pt x="17" y="332"/>
                    </a:moveTo>
                    <a:lnTo>
                      <a:pt x="39" y="19"/>
                    </a:lnTo>
                    <a:lnTo>
                      <a:pt x="31" y="0"/>
                    </a:lnTo>
                    <a:lnTo>
                      <a:pt x="0" y="406"/>
                    </a:lnTo>
                    <a:lnTo>
                      <a:pt x="17" y="332"/>
                    </a:lnTo>
                    <a:close/>
                  </a:path>
                </a:pathLst>
              </a:custGeom>
              <a:solidFill>
                <a:srgbClr val="BFAB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04" name="Freeform 136"/>
              <p:cNvSpPr>
                <a:spLocks/>
              </p:cNvSpPr>
              <p:nvPr/>
            </p:nvSpPr>
            <p:spPr bwMode="auto">
              <a:xfrm>
                <a:off x="3355" y="2469"/>
                <a:ext cx="962" cy="53"/>
              </a:xfrm>
              <a:custGeom>
                <a:avLst/>
                <a:gdLst>
                  <a:gd name="T0" fmla="*/ 57 w 962"/>
                  <a:gd name="T1" fmla="*/ 106 h 106"/>
                  <a:gd name="T2" fmla="*/ 786 w 962"/>
                  <a:gd name="T3" fmla="*/ 106 h 106"/>
                  <a:gd name="T4" fmla="*/ 962 w 962"/>
                  <a:gd name="T5" fmla="*/ 11 h 106"/>
                  <a:gd name="T6" fmla="*/ 0 w 962"/>
                  <a:gd name="T7" fmla="*/ 0 h 106"/>
                  <a:gd name="T8" fmla="*/ 57 w 962"/>
                  <a:gd name="T9" fmla="*/ 106 h 106"/>
                </a:gdLst>
                <a:ahLst/>
                <a:cxnLst>
                  <a:cxn ang="0">
                    <a:pos x="T0" y="T1"/>
                  </a:cxn>
                  <a:cxn ang="0">
                    <a:pos x="T2" y="T3"/>
                  </a:cxn>
                  <a:cxn ang="0">
                    <a:pos x="T4" y="T5"/>
                  </a:cxn>
                  <a:cxn ang="0">
                    <a:pos x="T6" y="T7"/>
                  </a:cxn>
                  <a:cxn ang="0">
                    <a:pos x="T8" y="T9"/>
                  </a:cxn>
                </a:cxnLst>
                <a:rect l="0" t="0" r="r" b="b"/>
                <a:pathLst>
                  <a:path w="962" h="106">
                    <a:moveTo>
                      <a:pt x="57" y="106"/>
                    </a:moveTo>
                    <a:lnTo>
                      <a:pt x="786" y="106"/>
                    </a:lnTo>
                    <a:lnTo>
                      <a:pt x="962" y="11"/>
                    </a:lnTo>
                    <a:lnTo>
                      <a:pt x="0" y="0"/>
                    </a:lnTo>
                    <a:lnTo>
                      <a:pt x="57" y="106"/>
                    </a:lnTo>
                    <a:close/>
                  </a:path>
                </a:pathLst>
              </a:custGeom>
              <a:solidFill>
                <a:srgbClr val="BF8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05" name="Freeform 137"/>
              <p:cNvSpPr>
                <a:spLocks/>
              </p:cNvSpPr>
              <p:nvPr/>
            </p:nvSpPr>
            <p:spPr bwMode="auto">
              <a:xfrm>
                <a:off x="3355" y="2471"/>
                <a:ext cx="836" cy="45"/>
              </a:xfrm>
              <a:custGeom>
                <a:avLst/>
                <a:gdLst>
                  <a:gd name="T0" fmla="*/ 48 w 836"/>
                  <a:gd name="T1" fmla="*/ 92 h 92"/>
                  <a:gd name="T2" fmla="*/ 127 w 836"/>
                  <a:gd name="T3" fmla="*/ 92 h 92"/>
                  <a:gd name="T4" fmla="*/ 207 w 836"/>
                  <a:gd name="T5" fmla="*/ 92 h 92"/>
                  <a:gd name="T6" fmla="*/ 286 w 836"/>
                  <a:gd name="T7" fmla="*/ 92 h 92"/>
                  <a:gd name="T8" fmla="*/ 366 w 836"/>
                  <a:gd name="T9" fmla="*/ 92 h 92"/>
                  <a:gd name="T10" fmla="*/ 445 w 836"/>
                  <a:gd name="T11" fmla="*/ 92 h 92"/>
                  <a:gd name="T12" fmla="*/ 525 w 836"/>
                  <a:gd name="T13" fmla="*/ 92 h 92"/>
                  <a:gd name="T14" fmla="*/ 606 w 836"/>
                  <a:gd name="T15" fmla="*/ 92 h 92"/>
                  <a:gd name="T16" fmla="*/ 686 w 836"/>
                  <a:gd name="T17" fmla="*/ 92 h 92"/>
                  <a:gd name="T18" fmla="*/ 704 w 836"/>
                  <a:gd name="T19" fmla="*/ 80 h 92"/>
                  <a:gd name="T20" fmla="*/ 722 w 836"/>
                  <a:gd name="T21" fmla="*/ 70 h 92"/>
                  <a:gd name="T22" fmla="*/ 741 w 836"/>
                  <a:gd name="T23" fmla="*/ 59 h 92"/>
                  <a:gd name="T24" fmla="*/ 760 w 836"/>
                  <a:gd name="T25" fmla="*/ 49 h 92"/>
                  <a:gd name="T26" fmla="*/ 779 w 836"/>
                  <a:gd name="T27" fmla="*/ 37 h 92"/>
                  <a:gd name="T28" fmla="*/ 798 w 836"/>
                  <a:gd name="T29" fmla="*/ 28 h 92"/>
                  <a:gd name="T30" fmla="*/ 817 w 836"/>
                  <a:gd name="T31" fmla="*/ 18 h 92"/>
                  <a:gd name="T32" fmla="*/ 836 w 836"/>
                  <a:gd name="T33" fmla="*/ 8 h 92"/>
                  <a:gd name="T34" fmla="*/ 731 w 836"/>
                  <a:gd name="T35" fmla="*/ 6 h 92"/>
                  <a:gd name="T36" fmla="*/ 627 w 836"/>
                  <a:gd name="T37" fmla="*/ 4 h 92"/>
                  <a:gd name="T38" fmla="*/ 522 w 836"/>
                  <a:gd name="T39" fmla="*/ 4 h 92"/>
                  <a:gd name="T40" fmla="*/ 418 w 836"/>
                  <a:gd name="T41" fmla="*/ 4 h 92"/>
                  <a:gd name="T42" fmla="*/ 313 w 836"/>
                  <a:gd name="T43" fmla="*/ 2 h 92"/>
                  <a:gd name="T44" fmla="*/ 209 w 836"/>
                  <a:gd name="T45" fmla="*/ 0 h 92"/>
                  <a:gd name="T46" fmla="*/ 104 w 836"/>
                  <a:gd name="T47" fmla="*/ 0 h 92"/>
                  <a:gd name="T48" fmla="*/ 0 w 836"/>
                  <a:gd name="T49" fmla="*/ 0 h 92"/>
                  <a:gd name="T50" fmla="*/ 4 w 836"/>
                  <a:gd name="T51" fmla="*/ 10 h 92"/>
                  <a:gd name="T52" fmla="*/ 12 w 836"/>
                  <a:gd name="T53" fmla="*/ 22 h 92"/>
                  <a:gd name="T54" fmla="*/ 17 w 836"/>
                  <a:gd name="T55" fmla="*/ 33 h 92"/>
                  <a:gd name="T56" fmla="*/ 24 w 836"/>
                  <a:gd name="T57" fmla="*/ 45 h 92"/>
                  <a:gd name="T58" fmla="*/ 28 w 836"/>
                  <a:gd name="T59" fmla="*/ 57 h 92"/>
                  <a:gd name="T60" fmla="*/ 35 w 836"/>
                  <a:gd name="T61" fmla="*/ 68 h 92"/>
                  <a:gd name="T62" fmla="*/ 41 w 836"/>
                  <a:gd name="T63" fmla="*/ 80 h 92"/>
                  <a:gd name="T64" fmla="*/ 48 w 836"/>
                  <a:gd name="T65"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6" h="92">
                    <a:moveTo>
                      <a:pt x="48" y="92"/>
                    </a:moveTo>
                    <a:lnTo>
                      <a:pt x="127" y="92"/>
                    </a:lnTo>
                    <a:lnTo>
                      <a:pt x="207" y="92"/>
                    </a:lnTo>
                    <a:lnTo>
                      <a:pt x="286" y="92"/>
                    </a:lnTo>
                    <a:lnTo>
                      <a:pt x="366" y="92"/>
                    </a:lnTo>
                    <a:lnTo>
                      <a:pt x="445" y="92"/>
                    </a:lnTo>
                    <a:lnTo>
                      <a:pt x="525" y="92"/>
                    </a:lnTo>
                    <a:lnTo>
                      <a:pt x="606" y="92"/>
                    </a:lnTo>
                    <a:lnTo>
                      <a:pt x="686" y="92"/>
                    </a:lnTo>
                    <a:lnTo>
                      <a:pt x="704" y="80"/>
                    </a:lnTo>
                    <a:lnTo>
                      <a:pt x="722" y="70"/>
                    </a:lnTo>
                    <a:lnTo>
                      <a:pt x="741" y="59"/>
                    </a:lnTo>
                    <a:lnTo>
                      <a:pt x="760" y="49"/>
                    </a:lnTo>
                    <a:lnTo>
                      <a:pt x="779" y="37"/>
                    </a:lnTo>
                    <a:lnTo>
                      <a:pt x="798" y="28"/>
                    </a:lnTo>
                    <a:lnTo>
                      <a:pt x="817" y="18"/>
                    </a:lnTo>
                    <a:lnTo>
                      <a:pt x="836" y="8"/>
                    </a:lnTo>
                    <a:lnTo>
                      <a:pt x="731" y="6"/>
                    </a:lnTo>
                    <a:lnTo>
                      <a:pt x="627" y="4"/>
                    </a:lnTo>
                    <a:lnTo>
                      <a:pt x="522" y="4"/>
                    </a:lnTo>
                    <a:lnTo>
                      <a:pt x="418" y="4"/>
                    </a:lnTo>
                    <a:lnTo>
                      <a:pt x="313" y="2"/>
                    </a:lnTo>
                    <a:lnTo>
                      <a:pt x="209" y="0"/>
                    </a:lnTo>
                    <a:lnTo>
                      <a:pt x="104" y="0"/>
                    </a:lnTo>
                    <a:lnTo>
                      <a:pt x="0" y="0"/>
                    </a:lnTo>
                    <a:lnTo>
                      <a:pt x="4" y="10"/>
                    </a:lnTo>
                    <a:lnTo>
                      <a:pt x="12" y="22"/>
                    </a:lnTo>
                    <a:lnTo>
                      <a:pt x="17" y="33"/>
                    </a:lnTo>
                    <a:lnTo>
                      <a:pt x="24" y="45"/>
                    </a:lnTo>
                    <a:lnTo>
                      <a:pt x="28" y="57"/>
                    </a:lnTo>
                    <a:lnTo>
                      <a:pt x="35" y="68"/>
                    </a:lnTo>
                    <a:lnTo>
                      <a:pt x="41" y="80"/>
                    </a:lnTo>
                    <a:lnTo>
                      <a:pt x="48" y="92"/>
                    </a:lnTo>
                    <a:close/>
                  </a:path>
                </a:pathLst>
              </a:custGeom>
              <a:solidFill>
                <a:srgbClr val="BF85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06" name="Freeform 138"/>
              <p:cNvSpPr>
                <a:spLocks/>
              </p:cNvSpPr>
              <p:nvPr/>
            </p:nvSpPr>
            <p:spPr bwMode="auto">
              <a:xfrm>
                <a:off x="3355" y="2471"/>
                <a:ext cx="713" cy="39"/>
              </a:xfrm>
              <a:custGeom>
                <a:avLst/>
                <a:gdLst>
                  <a:gd name="T0" fmla="*/ 42 w 713"/>
                  <a:gd name="T1" fmla="*/ 78 h 78"/>
                  <a:gd name="T2" fmla="*/ 110 w 713"/>
                  <a:gd name="T3" fmla="*/ 78 h 78"/>
                  <a:gd name="T4" fmla="*/ 178 w 713"/>
                  <a:gd name="T5" fmla="*/ 78 h 78"/>
                  <a:gd name="T6" fmla="*/ 245 w 713"/>
                  <a:gd name="T7" fmla="*/ 78 h 78"/>
                  <a:gd name="T8" fmla="*/ 313 w 713"/>
                  <a:gd name="T9" fmla="*/ 78 h 78"/>
                  <a:gd name="T10" fmla="*/ 380 w 713"/>
                  <a:gd name="T11" fmla="*/ 78 h 78"/>
                  <a:gd name="T12" fmla="*/ 448 w 713"/>
                  <a:gd name="T13" fmla="*/ 78 h 78"/>
                  <a:gd name="T14" fmla="*/ 515 w 713"/>
                  <a:gd name="T15" fmla="*/ 78 h 78"/>
                  <a:gd name="T16" fmla="*/ 583 w 713"/>
                  <a:gd name="T17" fmla="*/ 78 h 78"/>
                  <a:gd name="T18" fmla="*/ 598 w 713"/>
                  <a:gd name="T19" fmla="*/ 68 h 78"/>
                  <a:gd name="T20" fmla="*/ 614 w 713"/>
                  <a:gd name="T21" fmla="*/ 61 h 78"/>
                  <a:gd name="T22" fmla="*/ 629 w 713"/>
                  <a:gd name="T23" fmla="*/ 51 h 78"/>
                  <a:gd name="T24" fmla="*/ 646 w 713"/>
                  <a:gd name="T25" fmla="*/ 43 h 78"/>
                  <a:gd name="T26" fmla="*/ 662 w 713"/>
                  <a:gd name="T27" fmla="*/ 33 h 78"/>
                  <a:gd name="T28" fmla="*/ 679 w 713"/>
                  <a:gd name="T29" fmla="*/ 26 h 78"/>
                  <a:gd name="T30" fmla="*/ 696 w 713"/>
                  <a:gd name="T31" fmla="*/ 16 h 78"/>
                  <a:gd name="T32" fmla="*/ 713 w 713"/>
                  <a:gd name="T33" fmla="*/ 8 h 78"/>
                  <a:gd name="T34" fmla="*/ 622 w 713"/>
                  <a:gd name="T35" fmla="*/ 6 h 78"/>
                  <a:gd name="T36" fmla="*/ 534 w 713"/>
                  <a:gd name="T37" fmla="*/ 4 h 78"/>
                  <a:gd name="T38" fmla="*/ 445 w 713"/>
                  <a:gd name="T39" fmla="*/ 4 h 78"/>
                  <a:gd name="T40" fmla="*/ 356 w 713"/>
                  <a:gd name="T41" fmla="*/ 4 h 78"/>
                  <a:gd name="T42" fmla="*/ 266 w 713"/>
                  <a:gd name="T43" fmla="*/ 2 h 78"/>
                  <a:gd name="T44" fmla="*/ 178 w 713"/>
                  <a:gd name="T45" fmla="*/ 0 h 78"/>
                  <a:gd name="T46" fmla="*/ 89 w 713"/>
                  <a:gd name="T47" fmla="*/ 0 h 78"/>
                  <a:gd name="T48" fmla="*/ 0 w 713"/>
                  <a:gd name="T49" fmla="*/ 0 h 78"/>
                  <a:gd name="T50" fmla="*/ 10 w 713"/>
                  <a:gd name="T51" fmla="*/ 20 h 78"/>
                  <a:gd name="T52" fmla="*/ 21 w 713"/>
                  <a:gd name="T53" fmla="*/ 39 h 78"/>
                  <a:gd name="T54" fmla="*/ 31 w 713"/>
                  <a:gd name="T55" fmla="*/ 57 h 78"/>
                  <a:gd name="T56" fmla="*/ 42 w 713"/>
                  <a:gd name="T5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3" h="78">
                    <a:moveTo>
                      <a:pt x="42" y="78"/>
                    </a:moveTo>
                    <a:lnTo>
                      <a:pt x="110" y="78"/>
                    </a:lnTo>
                    <a:lnTo>
                      <a:pt x="178" y="78"/>
                    </a:lnTo>
                    <a:lnTo>
                      <a:pt x="245" y="78"/>
                    </a:lnTo>
                    <a:lnTo>
                      <a:pt x="313" y="78"/>
                    </a:lnTo>
                    <a:lnTo>
                      <a:pt x="380" y="78"/>
                    </a:lnTo>
                    <a:lnTo>
                      <a:pt x="448" y="78"/>
                    </a:lnTo>
                    <a:lnTo>
                      <a:pt x="515" y="78"/>
                    </a:lnTo>
                    <a:lnTo>
                      <a:pt x="583" y="78"/>
                    </a:lnTo>
                    <a:lnTo>
                      <a:pt x="598" y="68"/>
                    </a:lnTo>
                    <a:lnTo>
                      <a:pt x="614" y="61"/>
                    </a:lnTo>
                    <a:lnTo>
                      <a:pt x="629" y="51"/>
                    </a:lnTo>
                    <a:lnTo>
                      <a:pt x="646" y="43"/>
                    </a:lnTo>
                    <a:lnTo>
                      <a:pt x="662" y="33"/>
                    </a:lnTo>
                    <a:lnTo>
                      <a:pt x="679" y="26"/>
                    </a:lnTo>
                    <a:lnTo>
                      <a:pt x="696" y="16"/>
                    </a:lnTo>
                    <a:lnTo>
                      <a:pt x="713" y="8"/>
                    </a:lnTo>
                    <a:lnTo>
                      <a:pt x="622" y="6"/>
                    </a:lnTo>
                    <a:lnTo>
                      <a:pt x="534" y="4"/>
                    </a:lnTo>
                    <a:lnTo>
                      <a:pt x="445" y="4"/>
                    </a:lnTo>
                    <a:lnTo>
                      <a:pt x="356" y="4"/>
                    </a:lnTo>
                    <a:lnTo>
                      <a:pt x="266" y="2"/>
                    </a:lnTo>
                    <a:lnTo>
                      <a:pt x="178" y="0"/>
                    </a:lnTo>
                    <a:lnTo>
                      <a:pt x="89" y="0"/>
                    </a:lnTo>
                    <a:lnTo>
                      <a:pt x="0" y="0"/>
                    </a:lnTo>
                    <a:lnTo>
                      <a:pt x="10" y="20"/>
                    </a:lnTo>
                    <a:lnTo>
                      <a:pt x="21" y="39"/>
                    </a:lnTo>
                    <a:lnTo>
                      <a:pt x="31" y="57"/>
                    </a:lnTo>
                    <a:lnTo>
                      <a:pt x="42" y="78"/>
                    </a:lnTo>
                    <a:close/>
                  </a:path>
                </a:pathLst>
              </a:custGeom>
              <a:solidFill>
                <a:srgbClr val="BF8C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07" name="Freeform 139"/>
              <p:cNvSpPr>
                <a:spLocks/>
              </p:cNvSpPr>
              <p:nvPr/>
            </p:nvSpPr>
            <p:spPr bwMode="auto">
              <a:xfrm>
                <a:off x="3355" y="2471"/>
                <a:ext cx="587" cy="32"/>
              </a:xfrm>
              <a:custGeom>
                <a:avLst/>
                <a:gdLst>
                  <a:gd name="T0" fmla="*/ 35 w 587"/>
                  <a:gd name="T1" fmla="*/ 65 h 65"/>
                  <a:gd name="T2" fmla="*/ 90 w 587"/>
                  <a:gd name="T3" fmla="*/ 65 h 65"/>
                  <a:gd name="T4" fmla="*/ 147 w 587"/>
                  <a:gd name="T5" fmla="*/ 65 h 65"/>
                  <a:gd name="T6" fmla="*/ 202 w 587"/>
                  <a:gd name="T7" fmla="*/ 65 h 65"/>
                  <a:gd name="T8" fmla="*/ 258 w 587"/>
                  <a:gd name="T9" fmla="*/ 65 h 65"/>
                  <a:gd name="T10" fmla="*/ 313 w 587"/>
                  <a:gd name="T11" fmla="*/ 65 h 65"/>
                  <a:gd name="T12" fmla="*/ 368 w 587"/>
                  <a:gd name="T13" fmla="*/ 65 h 65"/>
                  <a:gd name="T14" fmla="*/ 424 w 587"/>
                  <a:gd name="T15" fmla="*/ 65 h 65"/>
                  <a:gd name="T16" fmla="*/ 480 w 587"/>
                  <a:gd name="T17" fmla="*/ 65 h 65"/>
                  <a:gd name="T18" fmla="*/ 493 w 587"/>
                  <a:gd name="T19" fmla="*/ 57 h 65"/>
                  <a:gd name="T20" fmla="*/ 506 w 587"/>
                  <a:gd name="T21" fmla="*/ 49 h 65"/>
                  <a:gd name="T22" fmla="*/ 520 w 587"/>
                  <a:gd name="T23" fmla="*/ 41 h 65"/>
                  <a:gd name="T24" fmla="*/ 534 w 587"/>
                  <a:gd name="T25" fmla="*/ 35 h 65"/>
                  <a:gd name="T26" fmla="*/ 546 w 587"/>
                  <a:gd name="T27" fmla="*/ 28 h 65"/>
                  <a:gd name="T28" fmla="*/ 559 w 587"/>
                  <a:gd name="T29" fmla="*/ 20 h 65"/>
                  <a:gd name="T30" fmla="*/ 573 w 587"/>
                  <a:gd name="T31" fmla="*/ 12 h 65"/>
                  <a:gd name="T32" fmla="*/ 587 w 587"/>
                  <a:gd name="T33" fmla="*/ 6 h 65"/>
                  <a:gd name="T34" fmla="*/ 513 w 587"/>
                  <a:gd name="T35" fmla="*/ 4 h 65"/>
                  <a:gd name="T36" fmla="*/ 439 w 587"/>
                  <a:gd name="T37" fmla="*/ 4 h 65"/>
                  <a:gd name="T38" fmla="*/ 366 w 587"/>
                  <a:gd name="T39" fmla="*/ 2 h 65"/>
                  <a:gd name="T40" fmla="*/ 293 w 587"/>
                  <a:gd name="T41" fmla="*/ 2 h 65"/>
                  <a:gd name="T42" fmla="*/ 218 w 587"/>
                  <a:gd name="T43" fmla="*/ 0 h 65"/>
                  <a:gd name="T44" fmla="*/ 147 w 587"/>
                  <a:gd name="T45" fmla="*/ 0 h 65"/>
                  <a:gd name="T46" fmla="*/ 72 w 587"/>
                  <a:gd name="T47" fmla="*/ 0 h 65"/>
                  <a:gd name="T48" fmla="*/ 0 w 587"/>
                  <a:gd name="T49" fmla="*/ 0 h 65"/>
                  <a:gd name="T50" fmla="*/ 9 w 587"/>
                  <a:gd name="T51" fmla="*/ 16 h 65"/>
                  <a:gd name="T52" fmla="*/ 17 w 587"/>
                  <a:gd name="T53" fmla="*/ 32 h 65"/>
                  <a:gd name="T54" fmla="*/ 26 w 587"/>
                  <a:gd name="T55" fmla="*/ 47 h 65"/>
                  <a:gd name="T56" fmla="*/ 35 w 587"/>
                  <a:gd name="T5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7" h="65">
                    <a:moveTo>
                      <a:pt x="35" y="65"/>
                    </a:moveTo>
                    <a:lnTo>
                      <a:pt x="90" y="65"/>
                    </a:lnTo>
                    <a:lnTo>
                      <a:pt x="147" y="65"/>
                    </a:lnTo>
                    <a:lnTo>
                      <a:pt x="202" y="65"/>
                    </a:lnTo>
                    <a:lnTo>
                      <a:pt x="258" y="65"/>
                    </a:lnTo>
                    <a:lnTo>
                      <a:pt x="313" y="65"/>
                    </a:lnTo>
                    <a:lnTo>
                      <a:pt x="368" y="65"/>
                    </a:lnTo>
                    <a:lnTo>
                      <a:pt x="424" y="65"/>
                    </a:lnTo>
                    <a:lnTo>
                      <a:pt x="480" y="65"/>
                    </a:lnTo>
                    <a:lnTo>
                      <a:pt x="493" y="57"/>
                    </a:lnTo>
                    <a:lnTo>
                      <a:pt x="506" y="49"/>
                    </a:lnTo>
                    <a:lnTo>
                      <a:pt x="520" y="41"/>
                    </a:lnTo>
                    <a:lnTo>
                      <a:pt x="534" y="35"/>
                    </a:lnTo>
                    <a:lnTo>
                      <a:pt x="546" y="28"/>
                    </a:lnTo>
                    <a:lnTo>
                      <a:pt x="559" y="20"/>
                    </a:lnTo>
                    <a:lnTo>
                      <a:pt x="573" y="12"/>
                    </a:lnTo>
                    <a:lnTo>
                      <a:pt x="587" y="6"/>
                    </a:lnTo>
                    <a:lnTo>
                      <a:pt x="513" y="4"/>
                    </a:lnTo>
                    <a:lnTo>
                      <a:pt x="439" y="4"/>
                    </a:lnTo>
                    <a:lnTo>
                      <a:pt x="366" y="2"/>
                    </a:lnTo>
                    <a:lnTo>
                      <a:pt x="293" y="2"/>
                    </a:lnTo>
                    <a:lnTo>
                      <a:pt x="218" y="0"/>
                    </a:lnTo>
                    <a:lnTo>
                      <a:pt x="147" y="0"/>
                    </a:lnTo>
                    <a:lnTo>
                      <a:pt x="72" y="0"/>
                    </a:lnTo>
                    <a:lnTo>
                      <a:pt x="0" y="0"/>
                    </a:lnTo>
                    <a:lnTo>
                      <a:pt x="9" y="16"/>
                    </a:lnTo>
                    <a:lnTo>
                      <a:pt x="17" y="32"/>
                    </a:lnTo>
                    <a:lnTo>
                      <a:pt x="26" y="47"/>
                    </a:lnTo>
                    <a:lnTo>
                      <a:pt x="35" y="65"/>
                    </a:lnTo>
                    <a:close/>
                  </a:path>
                </a:pathLst>
              </a:custGeom>
              <a:solidFill>
                <a:srgbClr val="BF94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08" name="Freeform 140"/>
              <p:cNvSpPr>
                <a:spLocks/>
              </p:cNvSpPr>
              <p:nvPr/>
            </p:nvSpPr>
            <p:spPr bwMode="auto">
              <a:xfrm>
                <a:off x="3357" y="2471"/>
                <a:ext cx="461" cy="25"/>
              </a:xfrm>
              <a:custGeom>
                <a:avLst/>
                <a:gdLst>
                  <a:gd name="T0" fmla="*/ 25 w 461"/>
                  <a:gd name="T1" fmla="*/ 51 h 51"/>
                  <a:gd name="T2" fmla="*/ 67 w 461"/>
                  <a:gd name="T3" fmla="*/ 51 h 51"/>
                  <a:gd name="T4" fmla="*/ 112 w 461"/>
                  <a:gd name="T5" fmla="*/ 51 h 51"/>
                  <a:gd name="T6" fmla="*/ 155 w 461"/>
                  <a:gd name="T7" fmla="*/ 51 h 51"/>
                  <a:gd name="T8" fmla="*/ 200 w 461"/>
                  <a:gd name="T9" fmla="*/ 51 h 51"/>
                  <a:gd name="T10" fmla="*/ 243 w 461"/>
                  <a:gd name="T11" fmla="*/ 51 h 51"/>
                  <a:gd name="T12" fmla="*/ 287 w 461"/>
                  <a:gd name="T13" fmla="*/ 51 h 51"/>
                  <a:gd name="T14" fmla="*/ 330 w 461"/>
                  <a:gd name="T15" fmla="*/ 51 h 51"/>
                  <a:gd name="T16" fmla="*/ 376 w 461"/>
                  <a:gd name="T17" fmla="*/ 51 h 51"/>
                  <a:gd name="T18" fmla="*/ 385 w 461"/>
                  <a:gd name="T19" fmla="*/ 45 h 51"/>
                  <a:gd name="T20" fmla="*/ 397 w 461"/>
                  <a:gd name="T21" fmla="*/ 39 h 51"/>
                  <a:gd name="T22" fmla="*/ 406 w 461"/>
                  <a:gd name="T23" fmla="*/ 33 h 51"/>
                  <a:gd name="T24" fmla="*/ 418 w 461"/>
                  <a:gd name="T25" fmla="*/ 28 h 51"/>
                  <a:gd name="T26" fmla="*/ 428 w 461"/>
                  <a:gd name="T27" fmla="*/ 22 h 51"/>
                  <a:gd name="T28" fmla="*/ 439 w 461"/>
                  <a:gd name="T29" fmla="*/ 16 h 51"/>
                  <a:gd name="T30" fmla="*/ 449 w 461"/>
                  <a:gd name="T31" fmla="*/ 10 h 51"/>
                  <a:gd name="T32" fmla="*/ 461 w 461"/>
                  <a:gd name="T33" fmla="*/ 6 h 51"/>
                  <a:gd name="T34" fmla="*/ 402 w 461"/>
                  <a:gd name="T35" fmla="*/ 4 h 51"/>
                  <a:gd name="T36" fmla="*/ 345 w 461"/>
                  <a:gd name="T37" fmla="*/ 4 h 51"/>
                  <a:gd name="T38" fmla="*/ 287 w 461"/>
                  <a:gd name="T39" fmla="*/ 2 h 51"/>
                  <a:gd name="T40" fmla="*/ 229 w 461"/>
                  <a:gd name="T41" fmla="*/ 2 h 51"/>
                  <a:gd name="T42" fmla="*/ 171 w 461"/>
                  <a:gd name="T43" fmla="*/ 0 h 51"/>
                  <a:gd name="T44" fmla="*/ 114 w 461"/>
                  <a:gd name="T45" fmla="*/ 0 h 51"/>
                  <a:gd name="T46" fmla="*/ 56 w 461"/>
                  <a:gd name="T47" fmla="*/ 0 h 51"/>
                  <a:gd name="T48" fmla="*/ 0 w 461"/>
                  <a:gd name="T49" fmla="*/ 0 h 51"/>
                  <a:gd name="T50" fmla="*/ 5 w 461"/>
                  <a:gd name="T51" fmla="*/ 12 h 51"/>
                  <a:gd name="T52" fmla="*/ 12 w 461"/>
                  <a:gd name="T53" fmla="*/ 26 h 51"/>
                  <a:gd name="T54" fmla="*/ 18 w 461"/>
                  <a:gd name="T55" fmla="*/ 37 h 51"/>
                  <a:gd name="T56" fmla="*/ 25 w 461"/>
                  <a:gd name="T5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1" h="51">
                    <a:moveTo>
                      <a:pt x="25" y="51"/>
                    </a:moveTo>
                    <a:lnTo>
                      <a:pt x="67" y="51"/>
                    </a:lnTo>
                    <a:lnTo>
                      <a:pt x="112" y="51"/>
                    </a:lnTo>
                    <a:lnTo>
                      <a:pt x="155" y="51"/>
                    </a:lnTo>
                    <a:lnTo>
                      <a:pt x="200" y="51"/>
                    </a:lnTo>
                    <a:lnTo>
                      <a:pt x="243" y="51"/>
                    </a:lnTo>
                    <a:lnTo>
                      <a:pt x="287" y="51"/>
                    </a:lnTo>
                    <a:lnTo>
                      <a:pt x="330" y="51"/>
                    </a:lnTo>
                    <a:lnTo>
                      <a:pt x="376" y="51"/>
                    </a:lnTo>
                    <a:lnTo>
                      <a:pt x="385" y="45"/>
                    </a:lnTo>
                    <a:lnTo>
                      <a:pt x="397" y="39"/>
                    </a:lnTo>
                    <a:lnTo>
                      <a:pt x="406" y="33"/>
                    </a:lnTo>
                    <a:lnTo>
                      <a:pt x="418" y="28"/>
                    </a:lnTo>
                    <a:lnTo>
                      <a:pt x="428" y="22"/>
                    </a:lnTo>
                    <a:lnTo>
                      <a:pt x="439" y="16"/>
                    </a:lnTo>
                    <a:lnTo>
                      <a:pt x="449" y="10"/>
                    </a:lnTo>
                    <a:lnTo>
                      <a:pt x="461" y="6"/>
                    </a:lnTo>
                    <a:lnTo>
                      <a:pt x="402" y="4"/>
                    </a:lnTo>
                    <a:lnTo>
                      <a:pt x="345" y="4"/>
                    </a:lnTo>
                    <a:lnTo>
                      <a:pt x="287" y="2"/>
                    </a:lnTo>
                    <a:lnTo>
                      <a:pt x="229" y="2"/>
                    </a:lnTo>
                    <a:lnTo>
                      <a:pt x="171" y="0"/>
                    </a:lnTo>
                    <a:lnTo>
                      <a:pt x="114" y="0"/>
                    </a:lnTo>
                    <a:lnTo>
                      <a:pt x="56" y="0"/>
                    </a:lnTo>
                    <a:lnTo>
                      <a:pt x="0" y="0"/>
                    </a:lnTo>
                    <a:lnTo>
                      <a:pt x="5" y="12"/>
                    </a:lnTo>
                    <a:lnTo>
                      <a:pt x="12" y="26"/>
                    </a:lnTo>
                    <a:lnTo>
                      <a:pt x="18" y="37"/>
                    </a:lnTo>
                    <a:lnTo>
                      <a:pt x="25" y="51"/>
                    </a:lnTo>
                    <a:close/>
                  </a:path>
                </a:pathLst>
              </a:custGeom>
              <a:solidFill>
                <a:srgbClr val="BF9C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09" name="Freeform 141"/>
              <p:cNvSpPr>
                <a:spLocks/>
              </p:cNvSpPr>
              <p:nvPr/>
            </p:nvSpPr>
            <p:spPr bwMode="auto">
              <a:xfrm>
                <a:off x="3357" y="2472"/>
                <a:ext cx="335" cy="18"/>
              </a:xfrm>
              <a:custGeom>
                <a:avLst/>
                <a:gdLst>
                  <a:gd name="T0" fmla="*/ 18 w 335"/>
                  <a:gd name="T1" fmla="*/ 35 h 37"/>
                  <a:gd name="T2" fmla="*/ 49 w 335"/>
                  <a:gd name="T3" fmla="*/ 35 h 37"/>
                  <a:gd name="T4" fmla="*/ 81 w 335"/>
                  <a:gd name="T5" fmla="*/ 35 h 37"/>
                  <a:gd name="T6" fmla="*/ 112 w 335"/>
                  <a:gd name="T7" fmla="*/ 35 h 37"/>
                  <a:gd name="T8" fmla="*/ 145 w 335"/>
                  <a:gd name="T9" fmla="*/ 35 h 37"/>
                  <a:gd name="T10" fmla="*/ 176 w 335"/>
                  <a:gd name="T11" fmla="*/ 35 h 37"/>
                  <a:gd name="T12" fmla="*/ 208 w 335"/>
                  <a:gd name="T13" fmla="*/ 35 h 37"/>
                  <a:gd name="T14" fmla="*/ 240 w 335"/>
                  <a:gd name="T15" fmla="*/ 35 h 37"/>
                  <a:gd name="T16" fmla="*/ 273 w 335"/>
                  <a:gd name="T17" fmla="*/ 37 h 37"/>
                  <a:gd name="T18" fmla="*/ 280 w 335"/>
                  <a:gd name="T19" fmla="*/ 31 h 37"/>
                  <a:gd name="T20" fmla="*/ 287 w 335"/>
                  <a:gd name="T21" fmla="*/ 28 h 37"/>
                  <a:gd name="T22" fmla="*/ 295 w 335"/>
                  <a:gd name="T23" fmla="*/ 24 h 37"/>
                  <a:gd name="T24" fmla="*/ 304 w 335"/>
                  <a:gd name="T25" fmla="*/ 20 h 37"/>
                  <a:gd name="T26" fmla="*/ 311 w 335"/>
                  <a:gd name="T27" fmla="*/ 14 h 37"/>
                  <a:gd name="T28" fmla="*/ 318 w 335"/>
                  <a:gd name="T29" fmla="*/ 10 h 37"/>
                  <a:gd name="T30" fmla="*/ 326 w 335"/>
                  <a:gd name="T31" fmla="*/ 6 h 37"/>
                  <a:gd name="T32" fmla="*/ 335 w 335"/>
                  <a:gd name="T33" fmla="*/ 4 h 37"/>
                  <a:gd name="T34" fmla="*/ 292 w 335"/>
                  <a:gd name="T35" fmla="*/ 2 h 37"/>
                  <a:gd name="T36" fmla="*/ 250 w 335"/>
                  <a:gd name="T37" fmla="*/ 2 h 37"/>
                  <a:gd name="T38" fmla="*/ 208 w 335"/>
                  <a:gd name="T39" fmla="*/ 2 h 37"/>
                  <a:gd name="T40" fmla="*/ 167 w 335"/>
                  <a:gd name="T41" fmla="*/ 2 h 37"/>
                  <a:gd name="T42" fmla="*/ 125 w 335"/>
                  <a:gd name="T43" fmla="*/ 0 h 37"/>
                  <a:gd name="T44" fmla="*/ 83 w 335"/>
                  <a:gd name="T45" fmla="*/ 0 h 37"/>
                  <a:gd name="T46" fmla="*/ 40 w 335"/>
                  <a:gd name="T47" fmla="*/ 0 h 37"/>
                  <a:gd name="T48" fmla="*/ 0 w 335"/>
                  <a:gd name="T49" fmla="*/ 0 h 37"/>
                  <a:gd name="T50" fmla="*/ 8 w 335"/>
                  <a:gd name="T51" fmla="*/ 18 h 37"/>
                  <a:gd name="T52" fmla="*/ 18 w 335"/>
                  <a:gd name="T53" fmla="*/ 3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5" h="37">
                    <a:moveTo>
                      <a:pt x="18" y="35"/>
                    </a:moveTo>
                    <a:lnTo>
                      <a:pt x="49" y="35"/>
                    </a:lnTo>
                    <a:lnTo>
                      <a:pt x="81" y="35"/>
                    </a:lnTo>
                    <a:lnTo>
                      <a:pt x="112" y="35"/>
                    </a:lnTo>
                    <a:lnTo>
                      <a:pt x="145" y="35"/>
                    </a:lnTo>
                    <a:lnTo>
                      <a:pt x="176" y="35"/>
                    </a:lnTo>
                    <a:lnTo>
                      <a:pt x="208" y="35"/>
                    </a:lnTo>
                    <a:lnTo>
                      <a:pt x="240" y="35"/>
                    </a:lnTo>
                    <a:lnTo>
                      <a:pt x="273" y="37"/>
                    </a:lnTo>
                    <a:lnTo>
                      <a:pt x="280" y="31"/>
                    </a:lnTo>
                    <a:lnTo>
                      <a:pt x="287" y="28"/>
                    </a:lnTo>
                    <a:lnTo>
                      <a:pt x="295" y="24"/>
                    </a:lnTo>
                    <a:lnTo>
                      <a:pt x="304" y="20"/>
                    </a:lnTo>
                    <a:lnTo>
                      <a:pt x="311" y="14"/>
                    </a:lnTo>
                    <a:lnTo>
                      <a:pt x="318" y="10"/>
                    </a:lnTo>
                    <a:lnTo>
                      <a:pt x="326" y="6"/>
                    </a:lnTo>
                    <a:lnTo>
                      <a:pt x="335" y="4"/>
                    </a:lnTo>
                    <a:lnTo>
                      <a:pt x="292" y="2"/>
                    </a:lnTo>
                    <a:lnTo>
                      <a:pt x="250" y="2"/>
                    </a:lnTo>
                    <a:lnTo>
                      <a:pt x="208" y="2"/>
                    </a:lnTo>
                    <a:lnTo>
                      <a:pt x="167" y="2"/>
                    </a:lnTo>
                    <a:lnTo>
                      <a:pt x="125" y="0"/>
                    </a:lnTo>
                    <a:lnTo>
                      <a:pt x="83" y="0"/>
                    </a:lnTo>
                    <a:lnTo>
                      <a:pt x="40" y="0"/>
                    </a:lnTo>
                    <a:lnTo>
                      <a:pt x="0" y="0"/>
                    </a:lnTo>
                    <a:lnTo>
                      <a:pt x="8" y="18"/>
                    </a:lnTo>
                    <a:lnTo>
                      <a:pt x="18" y="35"/>
                    </a:lnTo>
                    <a:close/>
                  </a:path>
                </a:pathLst>
              </a:custGeom>
              <a:solidFill>
                <a:srgbClr val="BFA3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10" name="Freeform 142"/>
              <p:cNvSpPr>
                <a:spLocks/>
              </p:cNvSpPr>
              <p:nvPr/>
            </p:nvSpPr>
            <p:spPr bwMode="auto">
              <a:xfrm>
                <a:off x="3357" y="2472"/>
                <a:ext cx="209" cy="10"/>
              </a:xfrm>
              <a:custGeom>
                <a:avLst/>
                <a:gdLst>
                  <a:gd name="T0" fmla="*/ 10 w 209"/>
                  <a:gd name="T1" fmla="*/ 22 h 22"/>
                  <a:gd name="T2" fmla="*/ 170 w 209"/>
                  <a:gd name="T3" fmla="*/ 22 h 22"/>
                  <a:gd name="T4" fmla="*/ 209 w 209"/>
                  <a:gd name="T5" fmla="*/ 4 h 22"/>
                  <a:gd name="T6" fmla="*/ 0 w 209"/>
                  <a:gd name="T7" fmla="*/ 0 h 22"/>
                  <a:gd name="T8" fmla="*/ 10 w 209"/>
                  <a:gd name="T9" fmla="*/ 22 h 22"/>
                </a:gdLst>
                <a:ahLst/>
                <a:cxnLst>
                  <a:cxn ang="0">
                    <a:pos x="T0" y="T1"/>
                  </a:cxn>
                  <a:cxn ang="0">
                    <a:pos x="T2" y="T3"/>
                  </a:cxn>
                  <a:cxn ang="0">
                    <a:pos x="T4" y="T5"/>
                  </a:cxn>
                  <a:cxn ang="0">
                    <a:pos x="T6" y="T7"/>
                  </a:cxn>
                  <a:cxn ang="0">
                    <a:pos x="T8" y="T9"/>
                  </a:cxn>
                </a:cxnLst>
                <a:rect l="0" t="0" r="r" b="b"/>
                <a:pathLst>
                  <a:path w="209" h="22">
                    <a:moveTo>
                      <a:pt x="10" y="22"/>
                    </a:moveTo>
                    <a:lnTo>
                      <a:pt x="170" y="22"/>
                    </a:lnTo>
                    <a:lnTo>
                      <a:pt x="209" y="4"/>
                    </a:lnTo>
                    <a:lnTo>
                      <a:pt x="0" y="0"/>
                    </a:lnTo>
                    <a:lnTo>
                      <a:pt x="10" y="22"/>
                    </a:lnTo>
                    <a:close/>
                  </a:path>
                </a:pathLst>
              </a:custGeom>
              <a:solidFill>
                <a:srgbClr val="BFAB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11" name="Freeform 143"/>
              <p:cNvSpPr>
                <a:spLocks/>
              </p:cNvSpPr>
              <p:nvPr/>
            </p:nvSpPr>
            <p:spPr bwMode="auto">
              <a:xfrm>
                <a:off x="3375" y="1509"/>
                <a:ext cx="954" cy="824"/>
              </a:xfrm>
              <a:custGeom>
                <a:avLst/>
                <a:gdLst>
                  <a:gd name="T0" fmla="*/ 103 w 954"/>
                  <a:gd name="T1" fmla="*/ 4 h 1647"/>
                  <a:gd name="T2" fmla="*/ 749 w 954"/>
                  <a:gd name="T3" fmla="*/ 0 h 1647"/>
                  <a:gd name="T4" fmla="*/ 954 w 954"/>
                  <a:gd name="T5" fmla="*/ 1647 h 1647"/>
                  <a:gd name="T6" fmla="*/ 0 w 954"/>
                  <a:gd name="T7" fmla="*/ 1647 h 1647"/>
                  <a:gd name="T8" fmla="*/ 103 w 954"/>
                  <a:gd name="T9" fmla="*/ 4 h 1647"/>
                </a:gdLst>
                <a:ahLst/>
                <a:cxnLst>
                  <a:cxn ang="0">
                    <a:pos x="T0" y="T1"/>
                  </a:cxn>
                  <a:cxn ang="0">
                    <a:pos x="T2" y="T3"/>
                  </a:cxn>
                  <a:cxn ang="0">
                    <a:pos x="T4" y="T5"/>
                  </a:cxn>
                  <a:cxn ang="0">
                    <a:pos x="T6" y="T7"/>
                  </a:cxn>
                  <a:cxn ang="0">
                    <a:pos x="T8" y="T9"/>
                  </a:cxn>
                </a:cxnLst>
                <a:rect l="0" t="0" r="r" b="b"/>
                <a:pathLst>
                  <a:path w="954" h="1647">
                    <a:moveTo>
                      <a:pt x="103" y="4"/>
                    </a:moveTo>
                    <a:lnTo>
                      <a:pt x="749" y="0"/>
                    </a:lnTo>
                    <a:lnTo>
                      <a:pt x="954" y="1647"/>
                    </a:lnTo>
                    <a:lnTo>
                      <a:pt x="0" y="1647"/>
                    </a:lnTo>
                    <a:lnTo>
                      <a:pt x="103" y="4"/>
                    </a:lnTo>
                    <a:close/>
                  </a:path>
                </a:pathLst>
              </a:custGeom>
              <a:solidFill>
                <a:srgbClr val="BF3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12" name="Freeform 144"/>
              <p:cNvSpPr>
                <a:spLocks/>
              </p:cNvSpPr>
              <p:nvPr/>
            </p:nvSpPr>
            <p:spPr bwMode="auto">
              <a:xfrm>
                <a:off x="3433" y="1538"/>
                <a:ext cx="739" cy="641"/>
              </a:xfrm>
              <a:custGeom>
                <a:avLst/>
                <a:gdLst>
                  <a:gd name="T0" fmla="*/ 79 w 739"/>
                  <a:gd name="T1" fmla="*/ 4 h 1281"/>
                  <a:gd name="T2" fmla="*/ 581 w 739"/>
                  <a:gd name="T3" fmla="*/ 0 h 1281"/>
                  <a:gd name="T4" fmla="*/ 739 w 739"/>
                  <a:gd name="T5" fmla="*/ 1281 h 1281"/>
                  <a:gd name="T6" fmla="*/ 0 w 739"/>
                  <a:gd name="T7" fmla="*/ 1279 h 1281"/>
                  <a:gd name="T8" fmla="*/ 79 w 739"/>
                  <a:gd name="T9" fmla="*/ 4 h 1281"/>
                </a:gdLst>
                <a:ahLst/>
                <a:cxnLst>
                  <a:cxn ang="0">
                    <a:pos x="T0" y="T1"/>
                  </a:cxn>
                  <a:cxn ang="0">
                    <a:pos x="T2" y="T3"/>
                  </a:cxn>
                  <a:cxn ang="0">
                    <a:pos x="T4" y="T5"/>
                  </a:cxn>
                  <a:cxn ang="0">
                    <a:pos x="T6" y="T7"/>
                  </a:cxn>
                  <a:cxn ang="0">
                    <a:pos x="T8" y="T9"/>
                  </a:cxn>
                </a:cxnLst>
                <a:rect l="0" t="0" r="r" b="b"/>
                <a:pathLst>
                  <a:path w="739" h="1281">
                    <a:moveTo>
                      <a:pt x="79" y="4"/>
                    </a:moveTo>
                    <a:lnTo>
                      <a:pt x="581" y="0"/>
                    </a:lnTo>
                    <a:lnTo>
                      <a:pt x="739" y="1281"/>
                    </a:lnTo>
                    <a:lnTo>
                      <a:pt x="0" y="1279"/>
                    </a:lnTo>
                    <a:lnTo>
                      <a:pt x="79" y="4"/>
                    </a:lnTo>
                    <a:close/>
                  </a:path>
                </a:pathLst>
              </a:custGeom>
              <a:solidFill>
                <a:srgbClr val="A147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13" name="Freeform 145"/>
              <p:cNvSpPr>
                <a:spLocks/>
              </p:cNvSpPr>
              <p:nvPr/>
            </p:nvSpPr>
            <p:spPr bwMode="auto">
              <a:xfrm>
                <a:off x="3437" y="1540"/>
                <a:ext cx="678" cy="586"/>
              </a:xfrm>
              <a:custGeom>
                <a:avLst/>
                <a:gdLst>
                  <a:gd name="T0" fmla="*/ 73 w 678"/>
                  <a:gd name="T1" fmla="*/ 2 h 1170"/>
                  <a:gd name="T2" fmla="*/ 129 w 678"/>
                  <a:gd name="T3" fmla="*/ 0 h 1170"/>
                  <a:gd name="T4" fmla="*/ 187 w 678"/>
                  <a:gd name="T5" fmla="*/ 0 h 1170"/>
                  <a:gd name="T6" fmla="*/ 243 w 678"/>
                  <a:gd name="T7" fmla="*/ 0 h 1170"/>
                  <a:gd name="T8" fmla="*/ 303 w 678"/>
                  <a:gd name="T9" fmla="*/ 0 h 1170"/>
                  <a:gd name="T10" fmla="*/ 359 w 678"/>
                  <a:gd name="T11" fmla="*/ 0 h 1170"/>
                  <a:gd name="T12" fmla="*/ 417 w 678"/>
                  <a:gd name="T13" fmla="*/ 0 h 1170"/>
                  <a:gd name="T14" fmla="*/ 473 w 678"/>
                  <a:gd name="T15" fmla="*/ 0 h 1170"/>
                  <a:gd name="T16" fmla="*/ 532 w 678"/>
                  <a:gd name="T17" fmla="*/ 0 h 1170"/>
                  <a:gd name="T18" fmla="*/ 550 w 678"/>
                  <a:gd name="T19" fmla="*/ 145 h 1170"/>
                  <a:gd name="T20" fmla="*/ 569 w 678"/>
                  <a:gd name="T21" fmla="*/ 291 h 1170"/>
                  <a:gd name="T22" fmla="*/ 587 w 678"/>
                  <a:gd name="T23" fmla="*/ 437 h 1170"/>
                  <a:gd name="T24" fmla="*/ 605 w 678"/>
                  <a:gd name="T25" fmla="*/ 585 h 1170"/>
                  <a:gd name="T26" fmla="*/ 623 w 678"/>
                  <a:gd name="T27" fmla="*/ 731 h 1170"/>
                  <a:gd name="T28" fmla="*/ 642 w 678"/>
                  <a:gd name="T29" fmla="*/ 877 h 1170"/>
                  <a:gd name="T30" fmla="*/ 660 w 678"/>
                  <a:gd name="T31" fmla="*/ 1022 h 1170"/>
                  <a:gd name="T32" fmla="*/ 678 w 678"/>
                  <a:gd name="T33" fmla="*/ 1170 h 1170"/>
                  <a:gd name="T34" fmla="*/ 593 w 678"/>
                  <a:gd name="T35" fmla="*/ 1170 h 1170"/>
                  <a:gd name="T36" fmla="*/ 508 w 678"/>
                  <a:gd name="T37" fmla="*/ 1170 h 1170"/>
                  <a:gd name="T38" fmla="*/ 424 w 678"/>
                  <a:gd name="T39" fmla="*/ 1170 h 1170"/>
                  <a:gd name="T40" fmla="*/ 339 w 678"/>
                  <a:gd name="T41" fmla="*/ 1170 h 1170"/>
                  <a:gd name="T42" fmla="*/ 253 w 678"/>
                  <a:gd name="T43" fmla="*/ 1170 h 1170"/>
                  <a:gd name="T44" fmla="*/ 169 w 678"/>
                  <a:gd name="T45" fmla="*/ 1170 h 1170"/>
                  <a:gd name="T46" fmla="*/ 84 w 678"/>
                  <a:gd name="T47" fmla="*/ 1170 h 1170"/>
                  <a:gd name="T48" fmla="*/ 0 w 678"/>
                  <a:gd name="T49" fmla="*/ 1170 h 1170"/>
                  <a:gd name="T50" fmla="*/ 8 w 678"/>
                  <a:gd name="T51" fmla="*/ 1022 h 1170"/>
                  <a:gd name="T52" fmla="*/ 18 w 678"/>
                  <a:gd name="T53" fmla="*/ 877 h 1170"/>
                  <a:gd name="T54" fmla="*/ 27 w 678"/>
                  <a:gd name="T55" fmla="*/ 731 h 1170"/>
                  <a:gd name="T56" fmla="*/ 37 w 678"/>
                  <a:gd name="T57" fmla="*/ 585 h 1170"/>
                  <a:gd name="T58" fmla="*/ 45 w 678"/>
                  <a:gd name="T59" fmla="*/ 439 h 1170"/>
                  <a:gd name="T60" fmla="*/ 55 w 678"/>
                  <a:gd name="T61" fmla="*/ 293 h 1170"/>
                  <a:gd name="T62" fmla="*/ 63 w 678"/>
                  <a:gd name="T63" fmla="*/ 147 h 1170"/>
                  <a:gd name="T64" fmla="*/ 73 w 678"/>
                  <a:gd name="T65" fmla="*/ 2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8" h="1170">
                    <a:moveTo>
                      <a:pt x="73" y="2"/>
                    </a:moveTo>
                    <a:lnTo>
                      <a:pt x="129" y="0"/>
                    </a:lnTo>
                    <a:lnTo>
                      <a:pt x="187" y="0"/>
                    </a:lnTo>
                    <a:lnTo>
                      <a:pt x="243" y="0"/>
                    </a:lnTo>
                    <a:lnTo>
                      <a:pt x="303" y="0"/>
                    </a:lnTo>
                    <a:lnTo>
                      <a:pt x="359" y="0"/>
                    </a:lnTo>
                    <a:lnTo>
                      <a:pt x="417" y="0"/>
                    </a:lnTo>
                    <a:lnTo>
                      <a:pt x="473" y="0"/>
                    </a:lnTo>
                    <a:lnTo>
                      <a:pt x="532" y="0"/>
                    </a:lnTo>
                    <a:lnTo>
                      <a:pt x="550" y="145"/>
                    </a:lnTo>
                    <a:lnTo>
                      <a:pt x="569" y="291"/>
                    </a:lnTo>
                    <a:lnTo>
                      <a:pt x="587" y="437"/>
                    </a:lnTo>
                    <a:lnTo>
                      <a:pt x="605" y="585"/>
                    </a:lnTo>
                    <a:lnTo>
                      <a:pt x="623" y="731"/>
                    </a:lnTo>
                    <a:lnTo>
                      <a:pt x="642" y="877"/>
                    </a:lnTo>
                    <a:lnTo>
                      <a:pt x="660" y="1022"/>
                    </a:lnTo>
                    <a:lnTo>
                      <a:pt x="678" y="1170"/>
                    </a:lnTo>
                    <a:lnTo>
                      <a:pt x="593" y="1170"/>
                    </a:lnTo>
                    <a:lnTo>
                      <a:pt x="508" y="1170"/>
                    </a:lnTo>
                    <a:lnTo>
                      <a:pt x="424" y="1170"/>
                    </a:lnTo>
                    <a:lnTo>
                      <a:pt x="339" y="1170"/>
                    </a:lnTo>
                    <a:lnTo>
                      <a:pt x="253" y="1170"/>
                    </a:lnTo>
                    <a:lnTo>
                      <a:pt x="169" y="1170"/>
                    </a:lnTo>
                    <a:lnTo>
                      <a:pt x="84" y="1170"/>
                    </a:lnTo>
                    <a:lnTo>
                      <a:pt x="0" y="1170"/>
                    </a:lnTo>
                    <a:lnTo>
                      <a:pt x="8" y="1022"/>
                    </a:lnTo>
                    <a:lnTo>
                      <a:pt x="18" y="877"/>
                    </a:lnTo>
                    <a:lnTo>
                      <a:pt x="27" y="731"/>
                    </a:lnTo>
                    <a:lnTo>
                      <a:pt x="37" y="585"/>
                    </a:lnTo>
                    <a:lnTo>
                      <a:pt x="45" y="439"/>
                    </a:lnTo>
                    <a:lnTo>
                      <a:pt x="55" y="293"/>
                    </a:lnTo>
                    <a:lnTo>
                      <a:pt x="63" y="147"/>
                    </a:lnTo>
                    <a:lnTo>
                      <a:pt x="73" y="2"/>
                    </a:lnTo>
                    <a:close/>
                  </a:path>
                </a:pathLst>
              </a:custGeom>
              <a:solidFill>
                <a:srgbClr val="9E4A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14" name="Freeform 146"/>
              <p:cNvSpPr>
                <a:spLocks/>
              </p:cNvSpPr>
              <p:nvPr/>
            </p:nvSpPr>
            <p:spPr bwMode="auto">
              <a:xfrm>
                <a:off x="3443" y="1541"/>
                <a:ext cx="615" cy="532"/>
              </a:xfrm>
              <a:custGeom>
                <a:avLst/>
                <a:gdLst>
                  <a:gd name="T0" fmla="*/ 66 w 615"/>
                  <a:gd name="T1" fmla="*/ 3 h 1063"/>
                  <a:gd name="T2" fmla="*/ 116 w 615"/>
                  <a:gd name="T3" fmla="*/ 1 h 1063"/>
                  <a:gd name="T4" fmla="*/ 170 w 615"/>
                  <a:gd name="T5" fmla="*/ 0 h 1063"/>
                  <a:gd name="T6" fmla="*/ 221 w 615"/>
                  <a:gd name="T7" fmla="*/ 0 h 1063"/>
                  <a:gd name="T8" fmla="*/ 274 w 615"/>
                  <a:gd name="T9" fmla="*/ 0 h 1063"/>
                  <a:gd name="T10" fmla="*/ 326 w 615"/>
                  <a:gd name="T11" fmla="*/ 0 h 1063"/>
                  <a:gd name="T12" fmla="*/ 378 w 615"/>
                  <a:gd name="T13" fmla="*/ 0 h 1063"/>
                  <a:gd name="T14" fmla="*/ 430 w 615"/>
                  <a:gd name="T15" fmla="*/ 0 h 1063"/>
                  <a:gd name="T16" fmla="*/ 484 w 615"/>
                  <a:gd name="T17" fmla="*/ 0 h 1063"/>
                  <a:gd name="T18" fmla="*/ 499 w 615"/>
                  <a:gd name="T19" fmla="*/ 132 h 1063"/>
                  <a:gd name="T20" fmla="*/ 516 w 615"/>
                  <a:gd name="T21" fmla="*/ 264 h 1063"/>
                  <a:gd name="T22" fmla="*/ 532 w 615"/>
                  <a:gd name="T23" fmla="*/ 396 h 1063"/>
                  <a:gd name="T24" fmla="*/ 548 w 615"/>
                  <a:gd name="T25" fmla="*/ 530 h 1063"/>
                  <a:gd name="T26" fmla="*/ 564 w 615"/>
                  <a:gd name="T27" fmla="*/ 663 h 1063"/>
                  <a:gd name="T28" fmla="*/ 581 w 615"/>
                  <a:gd name="T29" fmla="*/ 797 h 1063"/>
                  <a:gd name="T30" fmla="*/ 598 w 615"/>
                  <a:gd name="T31" fmla="*/ 929 h 1063"/>
                  <a:gd name="T32" fmla="*/ 615 w 615"/>
                  <a:gd name="T33" fmla="*/ 1063 h 1063"/>
                  <a:gd name="T34" fmla="*/ 537 w 615"/>
                  <a:gd name="T35" fmla="*/ 1063 h 1063"/>
                  <a:gd name="T36" fmla="*/ 460 w 615"/>
                  <a:gd name="T37" fmla="*/ 1063 h 1063"/>
                  <a:gd name="T38" fmla="*/ 382 w 615"/>
                  <a:gd name="T39" fmla="*/ 1063 h 1063"/>
                  <a:gd name="T40" fmla="*/ 306 w 615"/>
                  <a:gd name="T41" fmla="*/ 1063 h 1063"/>
                  <a:gd name="T42" fmla="*/ 229 w 615"/>
                  <a:gd name="T43" fmla="*/ 1063 h 1063"/>
                  <a:gd name="T44" fmla="*/ 153 w 615"/>
                  <a:gd name="T45" fmla="*/ 1063 h 1063"/>
                  <a:gd name="T46" fmla="*/ 76 w 615"/>
                  <a:gd name="T47" fmla="*/ 1063 h 1063"/>
                  <a:gd name="T48" fmla="*/ 0 w 615"/>
                  <a:gd name="T49" fmla="*/ 1063 h 1063"/>
                  <a:gd name="T50" fmla="*/ 7 w 615"/>
                  <a:gd name="T51" fmla="*/ 929 h 1063"/>
                  <a:gd name="T52" fmla="*/ 15 w 615"/>
                  <a:gd name="T53" fmla="*/ 797 h 1063"/>
                  <a:gd name="T54" fmla="*/ 23 w 615"/>
                  <a:gd name="T55" fmla="*/ 665 h 1063"/>
                  <a:gd name="T56" fmla="*/ 32 w 615"/>
                  <a:gd name="T57" fmla="*/ 532 h 1063"/>
                  <a:gd name="T58" fmla="*/ 40 w 615"/>
                  <a:gd name="T59" fmla="*/ 398 h 1063"/>
                  <a:gd name="T60" fmla="*/ 49 w 615"/>
                  <a:gd name="T61" fmla="*/ 266 h 1063"/>
                  <a:gd name="T62" fmla="*/ 57 w 615"/>
                  <a:gd name="T63" fmla="*/ 134 h 1063"/>
                  <a:gd name="T64" fmla="*/ 66 w 615"/>
                  <a:gd name="T65" fmla="*/ 3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5" h="1063">
                    <a:moveTo>
                      <a:pt x="66" y="3"/>
                    </a:moveTo>
                    <a:lnTo>
                      <a:pt x="116" y="1"/>
                    </a:lnTo>
                    <a:lnTo>
                      <a:pt x="170" y="0"/>
                    </a:lnTo>
                    <a:lnTo>
                      <a:pt x="221" y="0"/>
                    </a:lnTo>
                    <a:lnTo>
                      <a:pt x="274" y="0"/>
                    </a:lnTo>
                    <a:lnTo>
                      <a:pt x="326" y="0"/>
                    </a:lnTo>
                    <a:lnTo>
                      <a:pt x="378" y="0"/>
                    </a:lnTo>
                    <a:lnTo>
                      <a:pt x="430" y="0"/>
                    </a:lnTo>
                    <a:lnTo>
                      <a:pt x="484" y="0"/>
                    </a:lnTo>
                    <a:lnTo>
                      <a:pt x="499" y="132"/>
                    </a:lnTo>
                    <a:lnTo>
                      <a:pt x="516" y="264"/>
                    </a:lnTo>
                    <a:lnTo>
                      <a:pt x="532" y="396"/>
                    </a:lnTo>
                    <a:lnTo>
                      <a:pt x="548" y="530"/>
                    </a:lnTo>
                    <a:lnTo>
                      <a:pt x="564" y="663"/>
                    </a:lnTo>
                    <a:lnTo>
                      <a:pt x="581" y="797"/>
                    </a:lnTo>
                    <a:lnTo>
                      <a:pt x="598" y="929"/>
                    </a:lnTo>
                    <a:lnTo>
                      <a:pt x="615" y="1063"/>
                    </a:lnTo>
                    <a:lnTo>
                      <a:pt x="537" y="1063"/>
                    </a:lnTo>
                    <a:lnTo>
                      <a:pt x="460" y="1063"/>
                    </a:lnTo>
                    <a:lnTo>
                      <a:pt x="382" y="1063"/>
                    </a:lnTo>
                    <a:lnTo>
                      <a:pt x="306" y="1063"/>
                    </a:lnTo>
                    <a:lnTo>
                      <a:pt x="229" y="1063"/>
                    </a:lnTo>
                    <a:lnTo>
                      <a:pt x="153" y="1063"/>
                    </a:lnTo>
                    <a:lnTo>
                      <a:pt x="76" y="1063"/>
                    </a:lnTo>
                    <a:lnTo>
                      <a:pt x="0" y="1063"/>
                    </a:lnTo>
                    <a:lnTo>
                      <a:pt x="7" y="929"/>
                    </a:lnTo>
                    <a:lnTo>
                      <a:pt x="15" y="797"/>
                    </a:lnTo>
                    <a:lnTo>
                      <a:pt x="23" y="665"/>
                    </a:lnTo>
                    <a:lnTo>
                      <a:pt x="32" y="532"/>
                    </a:lnTo>
                    <a:lnTo>
                      <a:pt x="40" y="398"/>
                    </a:lnTo>
                    <a:lnTo>
                      <a:pt x="49" y="266"/>
                    </a:lnTo>
                    <a:lnTo>
                      <a:pt x="57" y="134"/>
                    </a:lnTo>
                    <a:lnTo>
                      <a:pt x="66" y="3"/>
                    </a:lnTo>
                    <a:close/>
                  </a:path>
                </a:pathLst>
              </a:custGeom>
              <a:solidFill>
                <a:srgbClr val="9E52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15" name="Freeform 147"/>
              <p:cNvSpPr>
                <a:spLocks/>
              </p:cNvSpPr>
              <p:nvPr/>
            </p:nvSpPr>
            <p:spPr bwMode="auto">
              <a:xfrm>
                <a:off x="3447" y="1543"/>
                <a:ext cx="554" cy="477"/>
              </a:xfrm>
              <a:custGeom>
                <a:avLst/>
                <a:gdLst>
                  <a:gd name="T0" fmla="*/ 59 w 554"/>
                  <a:gd name="T1" fmla="*/ 0 h 953"/>
                  <a:gd name="T2" fmla="*/ 105 w 554"/>
                  <a:gd name="T3" fmla="*/ 0 h 953"/>
                  <a:gd name="T4" fmla="*/ 152 w 554"/>
                  <a:gd name="T5" fmla="*/ 0 h 953"/>
                  <a:gd name="T6" fmla="*/ 198 w 554"/>
                  <a:gd name="T7" fmla="*/ 0 h 953"/>
                  <a:gd name="T8" fmla="*/ 246 w 554"/>
                  <a:gd name="T9" fmla="*/ 0 h 953"/>
                  <a:gd name="T10" fmla="*/ 293 w 554"/>
                  <a:gd name="T11" fmla="*/ 0 h 953"/>
                  <a:gd name="T12" fmla="*/ 340 w 554"/>
                  <a:gd name="T13" fmla="*/ 0 h 953"/>
                  <a:gd name="T14" fmla="*/ 387 w 554"/>
                  <a:gd name="T15" fmla="*/ 0 h 953"/>
                  <a:gd name="T16" fmla="*/ 435 w 554"/>
                  <a:gd name="T17" fmla="*/ 0 h 953"/>
                  <a:gd name="T18" fmla="*/ 449 w 554"/>
                  <a:gd name="T19" fmla="*/ 117 h 953"/>
                  <a:gd name="T20" fmla="*/ 464 w 554"/>
                  <a:gd name="T21" fmla="*/ 238 h 953"/>
                  <a:gd name="T22" fmla="*/ 478 w 554"/>
                  <a:gd name="T23" fmla="*/ 356 h 953"/>
                  <a:gd name="T24" fmla="*/ 494 w 554"/>
                  <a:gd name="T25" fmla="*/ 477 h 953"/>
                  <a:gd name="T26" fmla="*/ 508 w 554"/>
                  <a:gd name="T27" fmla="*/ 593 h 953"/>
                  <a:gd name="T28" fmla="*/ 523 w 554"/>
                  <a:gd name="T29" fmla="*/ 714 h 953"/>
                  <a:gd name="T30" fmla="*/ 537 w 554"/>
                  <a:gd name="T31" fmla="*/ 833 h 953"/>
                  <a:gd name="T32" fmla="*/ 554 w 554"/>
                  <a:gd name="T33" fmla="*/ 953 h 953"/>
                  <a:gd name="T34" fmla="*/ 484 w 554"/>
                  <a:gd name="T35" fmla="*/ 953 h 953"/>
                  <a:gd name="T36" fmla="*/ 415 w 554"/>
                  <a:gd name="T37" fmla="*/ 953 h 953"/>
                  <a:gd name="T38" fmla="*/ 345 w 554"/>
                  <a:gd name="T39" fmla="*/ 953 h 953"/>
                  <a:gd name="T40" fmla="*/ 277 w 554"/>
                  <a:gd name="T41" fmla="*/ 953 h 953"/>
                  <a:gd name="T42" fmla="*/ 207 w 554"/>
                  <a:gd name="T43" fmla="*/ 953 h 953"/>
                  <a:gd name="T44" fmla="*/ 138 w 554"/>
                  <a:gd name="T45" fmla="*/ 953 h 953"/>
                  <a:gd name="T46" fmla="*/ 69 w 554"/>
                  <a:gd name="T47" fmla="*/ 953 h 953"/>
                  <a:gd name="T48" fmla="*/ 0 w 554"/>
                  <a:gd name="T49" fmla="*/ 953 h 953"/>
                  <a:gd name="T50" fmla="*/ 5 w 554"/>
                  <a:gd name="T51" fmla="*/ 833 h 953"/>
                  <a:gd name="T52" fmla="*/ 12 w 554"/>
                  <a:gd name="T53" fmla="*/ 714 h 953"/>
                  <a:gd name="T54" fmla="*/ 21 w 554"/>
                  <a:gd name="T55" fmla="*/ 595 h 953"/>
                  <a:gd name="T56" fmla="*/ 29 w 554"/>
                  <a:gd name="T57" fmla="*/ 477 h 953"/>
                  <a:gd name="T58" fmla="*/ 36 w 554"/>
                  <a:gd name="T59" fmla="*/ 356 h 953"/>
                  <a:gd name="T60" fmla="*/ 43 w 554"/>
                  <a:gd name="T61" fmla="*/ 238 h 953"/>
                  <a:gd name="T62" fmla="*/ 50 w 554"/>
                  <a:gd name="T63" fmla="*/ 119 h 953"/>
                  <a:gd name="T64" fmla="*/ 59 w 554"/>
                  <a:gd name="T65" fmla="*/ 0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4" h="953">
                    <a:moveTo>
                      <a:pt x="59" y="0"/>
                    </a:moveTo>
                    <a:lnTo>
                      <a:pt x="105" y="0"/>
                    </a:lnTo>
                    <a:lnTo>
                      <a:pt x="152" y="0"/>
                    </a:lnTo>
                    <a:lnTo>
                      <a:pt x="198" y="0"/>
                    </a:lnTo>
                    <a:lnTo>
                      <a:pt x="246" y="0"/>
                    </a:lnTo>
                    <a:lnTo>
                      <a:pt x="293" y="0"/>
                    </a:lnTo>
                    <a:lnTo>
                      <a:pt x="340" y="0"/>
                    </a:lnTo>
                    <a:lnTo>
                      <a:pt x="387" y="0"/>
                    </a:lnTo>
                    <a:lnTo>
                      <a:pt x="435" y="0"/>
                    </a:lnTo>
                    <a:lnTo>
                      <a:pt x="449" y="117"/>
                    </a:lnTo>
                    <a:lnTo>
                      <a:pt x="464" y="238"/>
                    </a:lnTo>
                    <a:lnTo>
                      <a:pt x="478" y="356"/>
                    </a:lnTo>
                    <a:lnTo>
                      <a:pt x="494" y="477"/>
                    </a:lnTo>
                    <a:lnTo>
                      <a:pt x="508" y="593"/>
                    </a:lnTo>
                    <a:lnTo>
                      <a:pt x="523" y="714"/>
                    </a:lnTo>
                    <a:lnTo>
                      <a:pt x="537" y="833"/>
                    </a:lnTo>
                    <a:lnTo>
                      <a:pt x="554" y="953"/>
                    </a:lnTo>
                    <a:lnTo>
                      <a:pt x="484" y="953"/>
                    </a:lnTo>
                    <a:lnTo>
                      <a:pt x="415" y="953"/>
                    </a:lnTo>
                    <a:lnTo>
                      <a:pt x="345" y="953"/>
                    </a:lnTo>
                    <a:lnTo>
                      <a:pt x="277" y="953"/>
                    </a:lnTo>
                    <a:lnTo>
                      <a:pt x="207" y="953"/>
                    </a:lnTo>
                    <a:lnTo>
                      <a:pt x="138" y="953"/>
                    </a:lnTo>
                    <a:lnTo>
                      <a:pt x="69" y="953"/>
                    </a:lnTo>
                    <a:lnTo>
                      <a:pt x="0" y="953"/>
                    </a:lnTo>
                    <a:lnTo>
                      <a:pt x="5" y="833"/>
                    </a:lnTo>
                    <a:lnTo>
                      <a:pt x="12" y="714"/>
                    </a:lnTo>
                    <a:lnTo>
                      <a:pt x="21" y="595"/>
                    </a:lnTo>
                    <a:lnTo>
                      <a:pt x="29" y="477"/>
                    </a:lnTo>
                    <a:lnTo>
                      <a:pt x="36" y="356"/>
                    </a:lnTo>
                    <a:lnTo>
                      <a:pt x="43" y="238"/>
                    </a:lnTo>
                    <a:lnTo>
                      <a:pt x="50" y="119"/>
                    </a:lnTo>
                    <a:lnTo>
                      <a:pt x="59" y="0"/>
                    </a:lnTo>
                    <a:close/>
                  </a:path>
                </a:pathLst>
              </a:custGeom>
              <a:solidFill>
                <a:srgbClr val="9C570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16" name="Freeform 148"/>
              <p:cNvSpPr>
                <a:spLocks/>
              </p:cNvSpPr>
              <p:nvPr/>
            </p:nvSpPr>
            <p:spPr bwMode="auto">
              <a:xfrm>
                <a:off x="3452" y="1543"/>
                <a:ext cx="492" cy="425"/>
              </a:xfrm>
              <a:custGeom>
                <a:avLst/>
                <a:gdLst>
                  <a:gd name="T0" fmla="*/ 52 w 492"/>
                  <a:gd name="T1" fmla="*/ 2 h 850"/>
                  <a:gd name="T2" fmla="*/ 93 w 492"/>
                  <a:gd name="T3" fmla="*/ 0 h 850"/>
                  <a:gd name="T4" fmla="*/ 136 w 492"/>
                  <a:gd name="T5" fmla="*/ 0 h 850"/>
                  <a:gd name="T6" fmla="*/ 176 w 492"/>
                  <a:gd name="T7" fmla="*/ 0 h 850"/>
                  <a:gd name="T8" fmla="*/ 219 w 492"/>
                  <a:gd name="T9" fmla="*/ 0 h 850"/>
                  <a:gd name="T10" fmla="*/ 259 w 492"/>
                  <a:gd name="T11" fmla="*/ 0 h 850"/>
                  <a:gd name="T12" fmla="*/ 302 w 492"/>
                  <a:gd name="T13" fmla="*/ 0 h 850"/>
                  <a:gd name="T14" fmla="*/ 342 w 492"/>
                  <a:gd name="T15" fmla="*/ 0 h 850"/>
                  <a:gd name="T16" fmla="*/ 385 w 492"/>
                  <a:gd name="T17" fmla="*/ 0 h 850"/>
                  <a:gd name="T18" fmla="*/ 397 w 492"/>
                  <a:gd name="T19" fmla="*/ 105 h 850"/>
                  <a:gd name="T20" fmla="*/ 411 w 492"/>
                  <a:gd name="T21" fmla="*/ 210 h 850"/>
                  <a:gd name="T22" fmla="*/ 424 w 492"/>
                  <a:gd name="T23" fmla="*/ 317 h 850"/>
                  <a:gd name="T24" fmla="*/ 438 w 492"/>
                  <a:gd name="T25" fmla="*/ 424 h 850"/>
                  <a:gd name="T26" fmla="*/ 451 w 492"/>
                  <a:gd name="T27" fmla="*/ 529 h 850"/>
                  <a:gd name="T28" fmla="*/ 465 w 492"/>
                  <a:gd name="T29" fmla="*/ 636 h 850"/>
                  <a:gd name="T30" fmla="*/ 478 w 492"/>
                  <a:gd name="T31" fmla="*/ 743 h 850"/>
                  <a:gd name="T32" fmla="*/ 492 w 492"/>
                  <a:gd name="T33" fmla="*/ 850 h 850"/>
                  <a:gd name="T34" fmla="*/ 428 w 492"/>
                  <a:gd name="T35" fmla="*/ 850 h 850"/>
                  <a:gd name="T36" fmla="*/ 368 w 492"/>
                  <a:gd name="T37" fmla="*/ 850 h 850"/>
                  <a:gd name="T38" fmla="*/ 306 w 492"/>
                  <a:gd name="T39" fmla="*/ 850 h 850"/>
                  <a:gd name="T40" fmla="*/ 245 w 492"/>
                  <a:gd name="T41" fmla="*/ 850 h 850"/>
                  <a:gd name="T42" fmla="*/ 183 w 492"/>
                  <a:gd name="T43" fmla="*/ 850 h 850"/>
                  <a:gd name="T44" fmla="*/ 123 w 492"/>
                  <a:gd name="T45" fmla="*/ 850 h 850"/>
                  <a:gd name="T46" fmla="*/ 61 w 492"/>
                  <a:gd name="T47" fmla="*/ 850 h 850"/>
                  <a:gd name="T48" fmla="*/ 0 w 492"/>
                  <a:gd name="T49" fmla="*/ 850 h 850"/>
                  <a:gd name="T50" fmla="*/ 6 w 492"/>
                  <a:gd name="T51" fmla="*/ 743 h 850"/>
                  <a:gd name="T52" fmla="*/ 13 w 492"/>
                  <a:gd name="T53" fmla="*/ 638 h 850"/>
                  <a:gd name="T54" fmla="*/ 19 w 492"/>
                  <a:gd name="T55" fmla="*/ 531 h 850"/>
                  <a:gd name="T56" fmla="*/ 26 w 492"/>
                  <a:gd name="T57" fmla="*/ 426 h 850"/>
                  <a:gd name="T58" fmla="*/ 31 w 492"/>
                  <a:gd name="T59" fmla="*/ 319 h 850"/>
                  <a:gd name="T60" fmla="*/ 38 w 492"/>
                  <a:gd name="T61" fmla="*/ 214 h 850"/>
                  <a:gd name="T62" fmla="*/ 45 w 492"/>
                  <a:gd name="T63" fmla="*/ 107 h 850"/>
                  <a:gd name="T64" fmla="*/ 52 w 492"/>
                  <a:gd name="T65" fmla="*/ 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2" h="850">
                    <a:moveTo>
                      <a:pt x="52" y="2"/>
                    </a:moveTo>
                    <a:lnTo>
                      <a:pt x="93" y="0"/>
                    </a:lnTo>
                    <a:lnTo>
                      <a:pt x="136" y="0"/>
                    </a:lnTo>
                    <a:lnTo>
                      <a:pt x="176" y="0"/>
                    </a:lnTo>
                    <a:lnTo>
                      <a:pt x="219" y="0"/>
                    </a:lnTo>
                    <a:lnTo>
                      <a:pt x="259" y="0"/>
                    </a:lnTo>
                    <a:lnTo>
                      <a:pt x="302" y="0"/>
                    </a:lnTo>
                    <a:lnTo>
                      <a:pt x="342" y="0"/>
                    </a:lnTo>
                    <a:lnTo>
                      <a:pt x="385" y="0"/>
                    </a:lnTo>
                    <a:lnTo>
                      <a:pt x="397" y="105"/>
                    </a:lnTo>
                    <a:lnTo>
                      <a:pt x="411" y="210"/>
                    </a:lnTo>
                    <a:lnTo>
                      <a:pt x="424" y="317"/>
                    </a:lnTo>
                    <a:lnTo>
                      <a:pt x="438" y="424"/>
                    </a:lnTo>
                    <a:lnTo>
                      <a:pt x="451" y="529"/>
                    </a:lnTo>
                    <a:lnTo>
                      <a:pt x="465" y="636"/>
                    </a:lnTo>
                    <a:lnTo>
                      <a:pt x="478" y="743"/>
                    </a:lnTo>
                    <a:lnTo>
                      <a:pt x="492" y="850"/>
                    </a:lnTo>
                    <a:lnTo>
                      <a:pt x="428" y="850"/>
                    </a:lnTo>
                    <a:lnTo>
                      <a:pt x="368" y="850"/>
                    </a:lnTo>
                    <a:lnTo>
                      <a:pt x="306" y="850"/>
                    </a:lnTo>
                    <a:lnTo>
                      <a:pt x="245" y="850"/>
                    </a:lnTo>
                    <a:lnTo>
                      <a:pt x="183" y="850"/>
                    </a:lnTo>
                    <a:lnTo>
                      <a:pt x="123" y="850"/>
                    </a:lnTo>
                    <a:lnTo>
                      <a:pt x="61" y="850"/>
                    </a:lnTo>
                    <a:lnTo>
                      <a:pt x="0" y="850"/>
                    </a:lnTo>
                    <a:lnTo>
                      <a:pt x="6" y="743"/>
                    </a:lnTo>
                    <a:lnTo>
                      <a:pt x="13" y="638"/>
                    </a:lnTo>
                    <a:lnTo>
                      <a:pt x="19" y="531"/>
                    </a:lnTo>
                    <a:lnTo>
                      <a:pt x="26" y="426"/>
                    </a:lnTo>
                    <a:lnTo>
                      <a:pt x="31" y="319"/>
                    </a:lnTo>
                    <a:lnTo>
                      <a:pt x="38" y="214"/>
                    </a:lnTo>
                    <a:lnTo>
                      <a:pt x="45" y="107"/>
                    </a:lnTo>
                    <a:lnTo>
                      <a:pt x="52" y="2"/>
                    </a:lnTo>
                    <a:close/>
                  </a:path>
                </a:pathLst>
              </a:custGeom>
              <a:solidFill>
                <a:srgbClr val="9C5C0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17" name="Freeform 149"/>
              <p:cNvSpPr>
                <a:spLocks/>
              </p:cNvSpPr>
              <p:nvPr/>
            </p:nvSpPr>
            <p:spPr bwMode="auto">
              <a:xfrm>
                <a:off x="3457" y="1544"/>
                <a:ext cx="430" cy="372"/>
              </a:xfrm>
              <a:custGeom>
                <a:avLst/>
                <a:gdLst>
                  <a:gd name="T0" fmla="*/ 46 w 430"/>
                  <a:gd name="T1" fmla="*/ 2 h 743"/>
                  <a:gd name="T2" fmla="*/ 81 w 430"/>
                  <a:gd name="T3" fmla="*/ 0 h 743"/>
                  <a:gd name="T4" fmla="*/ 118 w 430"/>
                  <a:gd name="T5" fmla="*/ 0 h 743"/>
                  <a:gd name="T6" fmla="*/ 153 w 430"/>
                  <a:gd name="T7" fmla="*/ 0 h 743"/>
                  <a:gd name="T8" fmla="*/ 191 w 430"/>
                  <a:gd name="T9" fmla="*/ 0 h 743"/>
                  <a:gd name="T10" fmla="*/ 226 w 430"/>
                  <a:gd name="T11" fmla="*/ 0 h 743"/>
                  <a:gd name="T12" fmla="*/ 263 w 430"/>
                  <a:gd name="T13" fmla="*/ 0 h 743"/>
                  <a:gd name="T14" fmla="*/ 299 w 430"/>
                  <a:gd name="T15" fmla="*/ 0 h 743"/>
                  <a:gd name="T16" fmla="*/ 337 w 430"/>
                  <a:gd name="T17" fmla="*/ 0 h 743"/>
                  <a:gd name="T18" fmla="*/ 349 w 430"/>
                  <a:gd name="T19" fmla="*/ 92 h 743"/>
                  <a:gd name="T20" fmla="*/ 360 w 430"/>
                  <a:gd name="T21" fmla="*/ 185 h 743"/>
                  <a:gd name="T22" fmla="*/ 371 w 430"/>
                  <a:gd name="T23" fmla="*/ 278 h 743"/>
                  <a:gd name="T24" fmla="*/ 384 w 430"/>
                  <a:gd name="T25" fmla="*/ 372 h 743"/>
                  <a:gd name="T26" fmla="*/ 395 w 430"/>
                  <a:gd name="T27" fmla="*/ 463 h 743"/>
                  <a:gd name="T28" fmla="*/ 406 w 430"/>
                  <a:gd name="T29" fmla="*/ 556 h 743"/>
                  <a:gd name="T30" fmla="*/ 418 w 430"/>
                  <a:gd name="T31" fmla="*/ 650 h 743"/>
                  <a:gd name="T32" fmla="*/ 430 w 430"/>
                  <a:gd name="T33" fmla="*/ 743 h 743"/>
                  <a:gd name="T34" fmla="*/ 375 w 430"/>
                  <a:gd name="T35" fmla="*/ 743 h 743"/>
                  <a:gd name="T36" fmla="*/ 322 w 430"/>
                  <a:gd name="T37" fmla="*/ 743 h 743"/>
                  <a:gd name="T38" fmla="*/ 268 w 430"/>
                  <a:gd name="T39" fmla="*/ 743 h 743"/>
                  <a:gd name="T40" fmla="*/ 215 w 430"/>
                  <a:gd name="T41" fmla="*/ 743 h 743"/>
                  <a:gd name="T42" fmla="*/ 160 w 430"/>
                  <a:gd name="T43" fmla="*/ 743 h 743"/>
                  <a:gd name="T44" fmla="*/ 107 w 430"/>
                  <a:gd name="T45" fmla="*/ 743 h 743"/>
                  <a:gd name="T46" fmla="*/ 53 w 430"/>
                  <a:gd name="T47" fmla="*/ 743 h 743"/>
                  <a:gd name="T48" fmla="*/ 0 w 430"/>
                  <a:gd name="T49" fmla="*/ 743 h 743"/>
                  <a:gd name="T50" fmla="*/ 4 w 430"/>
                  <a:gd name="T51" fmla="*/ 650 h 743"/>
                  <a:gd name="T52" fmla="*/ 11 w 430"/>
                  <a:gd name="T53" fmla="*/ 556 h 743"/>
                  <a:gd name="T54" fmla="*/ 15 w 430"/>
                  <a:gd name="T55" fmla="*/ 463 h 743"/>
                  <a:gd name="T56" fmla="*/ 22 w 430"/>
                  <a:gd name="T57" fmla="*/ 372 h 743"/>
                  <a:gd name="T58" fmla="*/ 28 w 430"/>
                  <a:gd name="T59" fmla="*/ 278 h 743"/>
                  <a:gd name="T60" fmla="*/ 33 w 430"/>
                  <a:gd name="T61" fmla="*/ 185 h 743"/>
                  <a:gd name="T62" fmla="*/ 39 w 430"/>
                  <a:gd name="T63" fmla="*/ 94 h 743"/>
                  <a:gd name="T64" fmla="*/ 46 w 430"/>
                  <a:gd name="T65" fmla="*/ 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0" h="743">
                    <a:moveTo>
                      <a:pt x="46" y="2"/>
                    </a:moveTo>
                    <a:lnTo>
                      <a:pt x="81" y="0"/>
                    </a:lnTo>
                    <a:lnTo>
                      <a:pt x="118" y="0"/>
                    </a:lnTo>
                    <a:lnTo>
                      <a:pt x="153" y="0"/>
                    </a:lnTo>
                    <a:lnTo>
                      <a:pt x="191" y="0"/>
                    </a:lnTo>
                    <a:lnTo>
                      <a:pt x="226" y="0"/>
                    </a:lnTo>
                    <a:lnTo>
                      <a:pt x="263" y="0"/>
                    </a:lnTo>
                    <a:lnTo>
                      <a:pt x="299" y="0"/>
                    </a:lnTo>
                    <a:lnTo>
                      <a:pt x="337" y="0"/>
                    </a:lnTo>
                    <a:lnTo>
                      <a:pt x="349" y="92"/>
                    </a:lnTo>
                    <a:lnTo>
                      <a:pt x="360" y="185"/>
                    </a:lnTo>
                    <a:lnTo>
                      <a:pt x="371" y="278"/>
                    </a:lnTo>
                    <a:lnTo>
                      <a:pt x="384" y="372"/>
                    </a:lnTo>
                    <a:lnTo>
                      <a:pt x="395" y="463"/>
                    </a:lnTo>
                    <a:lnTo>
                      <a:pt x="406" y="556"/>
                    </a:lnTo>
                    <a:lnTo>
                      <a:pt x="418" y="650"/>
                    </a:lnTo>
                    <a:lnTo>
                      <a:pt x="430" y="743"/>
                    </a:lnTo>
                    <a:lnTo>
                      <a:pt x="375" y="743"/>
                    </a:lnTo>
                    <a:lnTo>
                      <a:pt x="322" y="743"/>
                    </a:lnTo>
                    <a:lnTo>
                      <a:pt x="268" y="743"/>
                    </a:lnTo>
                    <a:lnTo>
                      <a:pt x="215" y="743"/>
                    </a:lnTo>
                    <a:lnTo>
                      <a:pt x="160" y="743"/>
                    </a:lnTo>
                    <a:lnTo>
                      <a:pt x="107" y="743"/>
                    </a:lnTo>
                    <a:lnTo>
                      <a:pt x="53" y="743"/>
                    </a:lnTo>
                    <a:lnTo>
                      <a:pt x="0" y="743"/>
                    </a:lnTo>
                    <a:lnTo>
                      <a:pt x="4" y="650"/>
                    </a:lnTo>
                    <a:lnTo>
                      <a:pt x="11" y="556"/>
                    </a:lnTo>
                    <a:lnTo>
                      <a:pt x="15" y="463"/>
                    </a:lnTo>
                    <a:lnTo>
                      <a:pt x="22" y="372"/>
                    </a:lnTo>
                    <a:lnTo>
                      <a:pt x="28" y="278"/>
                    </a:lnTo>
                    <a:lnTo>
                      <a:pt x="33" y="185"/>
                    </a:lnTo>
                    <a:lnTo>
                      <a:pt x="39" y="94"/>
                    </a:lnTo>
                    <a:lnTo>
                      <a:pt x="46" y="2"/>
                    </a:lnTo>
                    <a:close/>
                  </a:path>
                </a:pathLst>
              </a:custGeom>
              <a:solidFill>
                <a:srgbClr val="9961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18" name="Freeform 150"/>
              <p:cNvSpPr>
                <a:spLocks/>
              </p:cNvSpPr>
              <p:nvPr/>
            </p:nvSpPr>
            <p:spPr bwMode="auto">
              <a:xfrm>
                <a:off x="3462" y="1545"/>
                <a:ext cx="368" cy="319"/>
              </a:xfrm>
              <a:custGeom>
                <a:avLst/>
                <a:gdLst>
                  <a:gd name="T0" fmla="*/ 38 w 368"/>
                  <a:gd name="T1" fmla="*/ 0 h 638"/>
                  <a:gd name="T2" fmla="*/ 68 w 368"/>
                  <a:gd name="T3" fmla="*/ 0 h 638"/>
                  <a:gd name="T4" fmla="*/ 100 w 368"/>
                  <a:gd name="T5" fmla="*/ 0 h 638"/>
                  <a:gd name="T6" fmla="*/ 130 w 368"/>
                  <a:gd name="T7" fmla="*/ 0 h 638"/>
                  <a:gd name="T8" fmla="*/ 162 w 368"/>
                  <a:gd name="T9" fmla="*/ 0 h 638"/>
                  <a:gd name="T10" fmla="*/ 193 w 368"/>
                  <a:gd name="T11" fmla="*/ 0 h 638"/>
                  <a:gd name="T12" fmla="*/ 225 w 368"/>
                  <a:gd name="T13" fmla="*/ 0 h 638"/>
                  <a:gd name="T14" fmla="*/ 256 w 368"/>
                  <a:gd name="T15" fmla="*/ 0 h 638"/>
                  <a:gd name="T16" fmla="*/ 289 w 368"/>
                  <a:gd name="T17" fmla="*/ 0 h 638"/>
                  <a:gd name="T18" fmla="*/ 297 w 368"/>
                  <a:gd name="T19" fmla="*/ 78 h 638"/>
                  <a:gd name="T20" fmla="*/ 307 w 368"/>
                  <a:gd name="T21" fmla="*/ 158 h 638"/>
                  <a:gd name="T22" fmla="*/ 317 w 368"/>
                  <a:gd name="T23" fmla="*/ 238 h 638"/>
                  <a:gd name="T24" fmla="*/ 328 w 368"/>
                  <a:gd name="T25" fmla="*/ 317 h 638"/>
                  <a:gd name="T26" fmla="*/ 337 w 368"/>
                  <a:gd name="T27" fmla="*/ 397 h 638"/>
                  <a:gd name="T28" fmla="*/ 347 w 368"/>
                  <a:gd name="T29" fmla="*/ 477 h 638"/>
                  <a:gd name="T30" fmla="*/ 356 w 368"/>
                  <a:gd name="T31" fmla="*/ 556 h 638"/>
                  <a:gd name="T32" fmla="*/ 368 w 368"/>
                  <a:gd name="T33" fmla="*/ 638 h 638"/>
                  <a:gd name="T34" fmla="*/ 321 w 368"/>
                  <a:gd name="T35" fmla="*/ 638 h 638"/>
                  <a:gd name="T36" fmla="*/ 275 w 368"/>
                  <a:gd name="T37" fmla="*/ 638 h 638"/>
                  <a:gd name="T38" fmla="*/ 228 w 368"/>
                  <a:gd name="T39" fmla="*/ 638 h 638"/>
                  <a:gd name="T40" fmla="*/ 183 w 368"/>
                  <a:gd name="T41" fmla="*/ 638 h 638"/>
                  <a:gd name="T42" fmla="*/ 137 w 368"/>
                  <a:gd name="T43" fmla="*/ 638 h 638"/>
                  <a:gd name="T44" fmla="*/ 90 w 368"/>
                  <a:gd name="T45" fmla="*/ 638 h 638"/>
                  <a:gd name="T46" fmla="*/ 45 w 368"/>
                  <a:gd name="T47" fmla="*/ 638 h 638"/>
                  <a:gd name="T48" fmla="*/ 0 w 368"/>
                  <a:gd name="T49" fmla="*/ 638 h 638"/>
                  <a:gd name="T50" fmla="*/ 4 w 368"/>
                  <a:gd name="T51" fmla="*/ 556 h 638"/>
                  <a:gd name="T52" fmla="*/ 9 w 368"/>
                  <a:gd name="T53" fmla="*/ 477 h 638"/>
                  <a:gd name="T54" fmla="*/ 13 w 368"/>
                  <a:gd name="T55" fmla="*/ 397 h 638"/>
                  <a:gd name="T56" fmla="*/ 19 w 368"/>
                  <a:gd name="T57" fmla="*/ 319 h 638"/>
                  <a:gd name="T58" fmla="*/ 23 w 368"/>
                  <a:gd name="T59" fmla="*/ 238 h 638"/>
                  <a:gd name="T60" fmla="*/ 28 w 368"/>
                  <a:gd name="T61" fmla="*/ 160 h 638"/>
                  <a:gd name="T62" fmla="*/ 33 w 368"/>
                  <a:gd name="T63" fmla="*/ 78 h 638"/>
                  <a:gd name="T64" fmla="*/ 38 w 368"/>
                  <a:gd name="T65" fmla="*/ 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 h="638">
                    <a:moveTo>
                      <a:pt x="38" y="0"/>
                    </a:moveTo>
                    <a:lnTo>
                      <a:pt x="68" y="0"/>
                    </a:lnTo>
                    <a:lnTo>
                      <a:pt x="100" y="0"/>
                    </a:lnTo>
                    <a:lnTo>
                      <a:pt x="130" y="0"/>
                    </a:lnTo>
                    <a:lnTo>
                      <a:pt x="162" y="0"/>
                    </a:lnTo>
                    <a:lnTo>
                      <a:pt x="193" y="0"/>
                    </a:lnTo>
                    <a:lnTo>
                      <a:pt x="225" y="0"/>
                    </a:lnTo>
                    <a:lnTo>
                      <a:pt x="256" y="0"/>
                    </a:lnTo>
                    <a:lnTo>
                      <a:pt x="289" y="0"/>
                    </a:lnTo>
                    <a:lnTo>
                      <a:pt x="297" y="78"/>
                    </a:lnTo>
                    <a:lnTo>
                      <a:pt x="307" y="158"/>
                    </a:lnTo>
                    <a:lnTo>
                      <a:pt x="317" y="238"/>
                    </a:lnTo>
                    <a:lnTo>
                      <a:pt x="328" y="317"/>
                    </a:lnTo>
                    <a:lnTo>
                      <a:pt x="337" y="397"/>
                    </a:lnTo>
                    <a:lnTo>
                      <a:pt x="347" y="477"/>
                    </a:lnTo>
                    <a:lnTo>
                      <a:pt x="356" y="556"/>
                    </a:lnTo>
                    <a:lnTo>
                      <a:pt x="368" y="638"/>
                    </a:lnTo>
                    <a:lnTo>
                      <a:pt x="321" y="638"/>
                    </a:lnTo>
                    <a:lnTo>
                      <a:pt x="275" y="638"/>
                    </a:lnTo>
                    <a:lnTo>
                      <a:pt x="228" y="638"/>
                    </a:lnTo>
                    <a:lnTo>
                      <a:pt x="183" y="638"/>
                    </a:lnTo>
                    <a:lnTo>
                      <a:pt x="137" y="638"/>
                    </a:lnTo>
                    <a:lnTo>
                      <a:pt x="90" y="638"/>
                    </a:lnTo>
                    <a:lnTo>
                      <a:pt x="45" y="638"/>
                    </a:lnTo>
                    <a:lnTo>
                      <a:pt x="0" y="638"/>
                    </a:lnTo>
                    <a:lnTo>
                      <a:pt x="4" y="556"/>
                    </a:lnTo>
                    <a:lnTo>
                      <a:pt x="9" y="477"/>
                    </a:lnTo>
                    <a:lnTo>
                      <a:pt x="13" y="397"/>
                    </a:lnTo>
                    <a:lnTo>
                      <a:pt x="19" y="319"/>
                    </a:lnTo>
                    <a:lnTo>
                      <a:pt x="23" y="238"/>
                    </a:lnTo>
                    <a:lnTo>
                      <a:pt x="28" y="160"/>
                    </a:lnTo>
                    <a:lnTo>
                      <a:pt x="33" y="78"/>
                    </a:lnTo>
                    <a:lnTo>
                      <a:pt x="38" y="0"/>
                    </a:lnTo>
                    <a:close/>
                  </a:path>
                </a:pathLst>
              </a:custGeom>
              <a:solidFill>
                <a:srgbClr val="9969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19" name="Freeform 151"/>
              <p:cNvSpPr>
                <a:spLocks/>
              </p:cNvSpPr>
              <p:nvPr/>
            </p:nvSpPr>
            <p:spPr bwMode="auto">
              <a:xfrm>
                <a:off x="3465" y="1547"/>
                <a:ext cx="308" cy="264"/>
              </a:xfrm>
              <a:custGeom>
                <a:avLst/>
                <a:gdLst>
                  <a:gd name="T0" fmla="*/ 34 w 308"/>
                  <a:gd name="T1" fmla="*/ 0 h 527"/>
                  <a:gd name="T2" fmla="*/ 59 w 308"/>
                  <a:gd name="T3" fmla="*/ 0 h 527"/>
                  <a:gd name="T4" fmla="*/ 85 w 308"/>
                  <a:gd name="T5" fmla="*/ 0 h 527"/>
                  <a:gd name="T6" fmla="*/ 110 w 308"/>
                  <a:gd name="T7" fmla="*/ 0 h 527"/>
                  <a:gd name="T8" fmla="*/ 137 w 308"/>
                  <a:gd name="T9" fmla="*/ 0 h 527"/>
                  <a:gd name="T10" fmla="*/ 162 w 308"/>
                  <a:gd name="T11" fmla="*/ 0 h 527"/>
                  <a:gd name="T12" fmla="*/ 189 w 308"/>
                  <a:gd name="T13" fmla="*/ 0 h 527"/>
                  <a:gd name="T14" fmla="*/ 214 w 308"/>
                  <a:gd name="T15" fmla="*/ 0 h 527"/>
                  <a:gd name="T16" fmla="*/ 241 w 308"/>
                  <a:gd name="T17" fmla="*/ 0 h 527"/>
                  <a:gd name="T18" fmla="*/ 249 w 308"/>
                  <a:gd name="T19" fmla="*/ 64 h 527"/>
                  <a:gd name="T20" fmla="*/ 258 w 308"/>
                  <a:gd name="T21" fmla="*/ 130 h 527"/>
                  <a:gd name="T22" fmla="*/ 266 w 308"/>
                  <a:gd name="T23" fmla="*/ 197 h 527"/>
                  <a:gd name="T24" fmla="*/ 275 w 308"/>
                  <a:gd name="T25" fmla="*/ 263 h 527"/>
                  <a:gd name="T26" fmla="*/ 283 w 308"/>
                  <a:gd name="T27" fmla="*/ 327 h 527"/>
                  <a:gd name="T28" fmla="*/ 291 w 308"/>
                  <a:gd name="T29" fmla="*/ 393 h 527"/>
                  <a:gd name="T30" fmla="*/ 300 w 308"/>
                  <a:gd name="T31" fmla="*/ 459 h 527"/>
                  <a:gd name="T32" fmla="*/ 308 w 308"/>
                  <a:gd name="T33" fmla="*/ 527 h 527"/>
                  <a:gd name="T34" fmla="*/ 269 w 308"/>
                  <a:gd name="T35" fmla="*/ 527 h 527"/>
                  <a:gd name="T36" fmla="*/ 231 w 308"/>
                  <a:gd name="T37" fmla="*/ 527 h 527"/>
                  <a:gd name="T38" fmla="*/ 191 w 308"/>
                  <a:gd name="T39" fmla="*/ 527 h 527"/>
                  <a:gd name="T40" fmla="*/ 153 w 308"/>
                  <a:gd name="T41" fmla="*/ 527 h 527"/>
                  <a:gd name="T42" fmla="*/ 114 w 308"/>
                  <a:gd name="T43" fmla="*/ 527 h 527"/>
                  <a:gd name="T44" fmla="*/ 76 w 308"/>
                  <a:gd name="T45" fmla="*/ 527 h 527"/>
                  <a:gd name="T46" fmla="*/ 38 w 308"/>
                  <a:gd name="T47" fmla="*/ 527 h 527"/>
                  <a:gd name="T48" fmla="*/ 0 w 308"/>
                  <a:gd name="T49" fmla="*/ 527 h 527"/>
                  <a:gd name="T50" fmla="*/ 4 w 308"/>
                  <a:gd name="T51" fmla="*/ 459 h 527"/>
                  <a:gd name="T52" fmla="*/ 9 w 308"/>
                  <a:gd name="T53" fmla="*/ 395 h 527"/>
                  <a:gd name="T54" fmla="*/ 13 w 308"/>
                  <a:gd name="T55" fmla="*/ 327 h 527"/>
                  <a:gd name="T56" fmla="*/ 17 w 308"/>
                  <a:gd name="T57" fmla="*/ 263 h 527"/>
                  <a:gd name="T58" fmla="*/ 21 w 308"/>
                  <a:gd name="T59" fmla="*/ 197 h 527"/>
                  <a:gd name="T60" fmla="*/ 25 w 308"/>
                  <a:gd name="T61" fmla="*/ 130 h 527"/>
                  <a:gd name="T62" fmla="*/ 30 w 308"/>
                  <a:gd name="T63" fmla="*/ 64 h 527"/>
                  <a:gd name="T64" fmla="*/ 34 w 308"/>
                  <a:gd name="T65" fmla="*/ 0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8" h="527">
                    <a:moveTo>
                      <a:pt x="34" y="0"/>
                    </a:moveTo>
                    <a:lnTo>
                      <a:pt x="59" y="0"/>
                    </a:lnTo>
                    <a:lnTo>
                      <a:pt x="85" y="0"/>
                    </a:lnTo>
                    <a:lnTo>
                      <a:pt x="110" y="0"/>
                    </a:lnTo>
                    <a:lnTo>
                      <a:pt x="137" y="0"/>
                    </a:lnTo>
                    <a:lnTo>
                      <a:pt x="162" y="0"/>
                    </a:lnTo>
                    <a:lnTo>
                      <a:pt x="189" y="0"/>
                    </a:lnTo>
                    <a:lnTo>
                      <a:pt x="214" y="0"/>
                    </a:lnTo>
                    <a:lnTo>
                      <a:pt x="241" y="0"/>
                    </a:lnTo>
                    <a:lnTo>
                      <a:pt x="249" y="64"/>
                    </a:lnTo>
                    <a:lnTo>
                      <a:pt x="258" y="130"/>
                    </a:lnTo>
                    <a:lnTo>
                      <a:pt x="266" y="197"/>
                    </a:lnTo>
                    <a:lnTo>
                      <a:pt x="275" y="263"/>
                    </a:lnTo>
                    <a:lnTo>
                      <a:pt x="283" y="327"/>
                    </a:lnTo>
                    <a:lnTo>
                      <a:pt x="291" y="393"/>
                    </a:lnTo>
                    <a:lnTo>
                      <a:pt x="300" y="459"/>
                    </a:lnTo>
                    <a:lnTo>
                      <a:pt x="308" y="527"/>
                    </a:lnTo>
                    <a:lnTo>
                      <a:pt x="269" y="527"/>
                    </a:lnTo>
                    <a:lnTo>
                      <a:pt x="231" y="527"/>
                    </a:lnTo>
                    <a:lnTo>
                      <a:pt x="191" y="527"/>
                    </a:lnTo>
                    <a:lnTo>
                      <a:pt x="153" y="527"/>
                    </a:lnTo>
                    <a:lnTo>
                      <a:pt x="114" y="527"/>
                    </a:lnTo>
                    <a:lnTo>
                      <a:pt x="76" y="527"/>
                    </a:lnTo>
                    <a:lnTo>
                      <a:pt x="38" y="527"/>
                    </a:lnTo>
                    <a:lnTo>
                      <a:pt x="0" y="527"/>
                    </a:lnTo>
                    <a:lnTo>
                      <a:pt x="4" y="459"/>
                    </a:lnTo>
                    <a:lnTo>
                      <a:pt x="9" y="395"/>
                    </a:lnTo>
                    <a:lnTo>
                      <a:pt x="13" y="327"/>
                    </a:lnTo>
                    <a:lnTo>
                      <a:pt x="17" y="263"/>
                    </a:lnTo>
                    <a:lnTo>
                      <a:pt x="21" y="197"/>
                    </a:lnTo>
                    <a:lnTo>
                      <a:pt x="25" y="130"/>
                    </a:lnTo>
                    <a:lnTo>
                      <a:pt x="30" y="64"/>
                    </a:lnTo>
                    <a:lnTo>
                      <a:pt x="34" y="0"/>
                    </a:lnTo>
                    <a:close/>
                  </a:path>
                </a:pathLst>
              </a:custGeom>
              <a:solidFill>
                <a:srgbClr val="966B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20" name="Freeform 152"/>
              <p:cNvSpPr>
                <a:spLocks/>
              </p:cNvSpPr>
              <p:nvPr/>
            </p:nvSpPr>
            <p:spPr bwMode="auto">
              <a:xfrm>
                <a:off x="3472" y="1547"/>
                <a:ext cx="244" cy="211"/>
              </a:xfrm>
              <a:custGeom>
                <a:avLst/>
                <a:gdLst>
                  <a:gd name="T0" fmla="*/ 24 w 244"/>
                  <a:gd name="T1" fmla="*/ 2 h 422"/>
                  <a:gd name="T2" fmla="*/ 44 w 244"/>
                  <a:gd name="T3" fmla="*/ 0 h 422"/>
                  <a:gd name="T4" fmla="*/ 65 w 244"/>
                  <a:gd name="T5" fmla="*/ 0 h 422"/>
                  <a:gd name="T6" fmla="*/ 86 w 244"/>
                  <a:gd name="T7" fmla="*/ 0 h 422"/>
                  <a:gd name="T8" fmla="*/ 107 w 244"/>
                  <a:gd name="T9" fmla="*/ 0 h 422"/>
                  <a:gd name="T10" fmla="*/ 128 w 244"/>
                  <a:gd name="T11" fmla="*/ 0 h 422"/>
                  <a:gd name="T12" fmla="*/ 149 w 244"/>
                  <a:gd name="T13" fmla="*/ 0 h 422"/>
                  <a:gd name="T14" fmla="*/ 170 w 244"/>
                  <a:gd name="T15" fmla="*/ 0 h 422"/>
                  <a:gd name="T16" fmla="*/ 192 w 244"/>
                  <a:gd name="T17" fmla="*/ 0 h 422"/>
                  <a:gd name="T18" fmla="*/ 197 w 244"/>
                  <a:gd name="T19" fmla="*/ 53 h 422"/>
                  <a:gd name="T20" fmla="*/ 204 w 244"/>
                  <a:gd name="T21" fmla="*/ 105 h 422"/>
                  <a:gd name="T22" fmla="*/ 210 w 244"/>
                  <a:gd name="T23" fmla="*/ 158 h 422"/>
                  <a:gd name="T24" fmla="*/ 217 w 244"/>
                  <a:gd name="T25" fmla="*/ 210 h 422"/>
                  <a:gd name="T26" fmla="*/ 222 w 244"/>
                  <a:gd name="T27" fmla="*/ 263 h 422"/>
                  <a:gd name="T28" fmla="*/ 230 w 244"/>
                  <a:gd name="T29" fmla="*/ 315 h 422"/>
                  <a:gd name="T30" fmla="*/ 235 w 244"/>
                  <a:gd name="T31" fmla="*/ 368 h 422"/>
                  <a:gd name="T32" fmla="*/ 244 w 244"/>
                  <a:gd name="T33" fmla="*/ 422 h 422"/>
                  <a:gd name="T34" fmla="*/ 213 w 244"/>
                  <a:gd name="T35" fmla="*/ 422 h 422"/>
                  <a:gd name="T36" fmla="*/ 182 w 244"/>
                  <a:gd name="T37" fmla="*/ 422 h 422"/>
                  <a:gd name="T38" fmla="*/ 151 w 244"/>
                  <a:gd name="T39" fmla="*/ 422 h 422"/>
                  <a:gd name="T40" fmla="*/ 121 w 244"/>
                  <a:gd name="T41" fmla="*/ 422 h 422"/>
                  <a:gd name="T42" fmla="*/ 90 w 244"/>
                  <a:gd name="T43" fmla="*/ 422 h 422"/>
                  <a:gd name="T44" fmla="*/ 59 w 244"/>
                  <a:gd name="T45" fmla="*/ 422 h 422"/>
                  <a:gd name="T46" fmla="*/ 30 w 244"/>
                  <a:gd name="T47" fmla="*/ 422 h 422"/>
                  <a:gd name="T48" fmla="*/ 0 w 244"/>
                  <a:gd name="T49" fmla="*/ 422 h 422"/>
                  <a:gd name="T50" fmla="*/ 2 w 244"/>
                  <a:gd name="T51" fmla="*/ 370 h 422"/>
                  <a:gd name="T52" fmla="*/ 4 w 244"/>
                  <a:gd name="T53" fmla="*/ 317 h 422"/>
                  <a:gd name="T54" fmla="*/ 7 w 244"/>
                  <a:gd name="T55" fmla="*/ 265 h 422"/>
                  <a:gd name="T56" fmla="*/ 11 w 244"/>
                  <a:gd name="T57" fmla="*/ 212 h 422"/>
                  <a:gd name="T58" fmla="*/ 14 w 244"/>
                  <a:gd name="T59" fmla="*/ 160 h 422"/>
                  <a:gd name="T60" fmla="*/ 17 w 244"/>
                  <a:gd name="T61" fmla="*/ 107 h 422"/>
                  <a:gd name="T62" fmla="*/ 20 w 244"/>
                  <a:gd name="T63" fmla="*/ 55 h 422"/>
                  <a:gd name="T64" fmla="*/ 24 w 244"/>
                  <a:gd name="T65" fmla="*/ 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 h="422">
                    <a:moveTo>
                      <a:pt x="24" y="2"/>
                    </a:moveTo>
                    <a:lnTo>
                      <a:pt x="44" y="0"/>
                    </a:lnTo>
                    <a:lnTo>
                      <a:pt x="65" y="0"/>
                    </a:lnTo>
                    <a:lnTo>
                      <a:pt x="86" y="0"/>
                    </a:lnTo>
                    <a:lnTo>
                      <a:pt x="107" y="0"/>
                    </a:lnTo>
                    <a:lnTo>
                      <a:pt x="128" y="0"/>
                    </a:lnTo>
                    <a:lnTo>
                      <a:pt x="149" y="0"/>
                    </a:lnTo>
                    <a:lnTo>
                      <a:pt x="170" y="0"/>
                    </a:lnTo>
                    <a:lnTo>
                      <a:pt x="192" y="0"/>
                    </a:lnTo>
                    <a:lnTo>
                      <a:pt x="197" y="53"/>
                    </a:lnTo>
                    <a:lnTo>
                      <a:pt x="204" y="105"/>
                    </a:lnTo>
                    <a:lnTo>
                      <a:pt x="210" y="158"/>
                    </a:lnTo>
                    <a:lnTo>
                      <a:pt x="217" y="210"/>
                    </a:lnTo>
                    <a:lnTo>
                      <a:pt x="222" y="263"/>
                    </a:lnTo>
                    <a:lnTo>
                      <a:pt x="230" y="315"/>
                    </a:lnTo>
                    <a:lnTo>
                      <a:pt x="235" y="368"/>
                    </a:lnTo>
                    <a:lnTo>
                      <a:pt x="244" y="422"/>
                    </a:lnTo>
                    <a:lnTo>
                      <a:pt x="213" y="422"/>
                    </a:lnTo>
                    <a:lnTo>
                      <a:pt x="182" y="422"/>
                    </a:lnTo>
                    <a:lnTo>
                      <a:pt x="151" y="422"/>
                    </a:lnTo>
                    <a:lnTo>
                      <a:pt x="121" y="422"/>
                    </a:lnTo>
                    <a:lnTo>
                      <a:pt x="90" y="422"/>
                    </a:lnTo>
                    <a:lnTo>
                      <a:pt x="59" y="422"/>
                    </a:lnTo>
                    <a:lnTo>
                      <a:pt x="30" y="422"/>
                    </a:lnTo>
                    <a:lnTo>
                      <a:pt x="0" y="422"/>
                    </a:lnTo>
                    <a:lnTo>
                      <a:pt x="2" y="370"/>
                    </a:lnTo>
                    <a:lnTo>
                      <a:pt x="4" y="317"/>
                    </a:lnTo>
                    <a:lnTo>
                      <a:pt x="7" y="265"/>
                    </a:lnTo>
                    <a:lnTo>
                      <a:pt x="11" y="212"/>
                    </a:lnTo>
                    <a:lnTo>
                      <a:pt x="14" y="160"/>
                    </a:lnTo>
                    <a:lnTo>
                      <a:pt x="17" y="107"/>
                    </a:lnTo>
                    <a:lnTo>
                      <a:pt x="20" y="55"/>
                    </a:lnTo>
                    <a:lnTo>
                      <a:pt x="24" y="2"/>
                    </a:lnTo>
                    <a:close/>
                  </a:path>
                </a:pathLst>
              </a:custGeom>
              <a:solidFill>
                <a:srgbClr val="9673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21" name="Freeform 153"/>
              <p:cNvSpPr>
                <a:spLocks/>
              </p:cNvSpPr>
              <p:nvPr/>
            </p:nvSpPr>
            <p:spPr bwMode="auto">
              <a:xfrm>
                <a:off x="3475" y="1548"/>
                <a:ext cx="183" cy="158"/>
              </a:xfrm>
              <a:custGeom>
                <a:avLst/>
                <a:gdLst>
                  <a:gd name="T0" fmla="*/ 20 w 183"/>
                  <a:gd name="T1" fmla="*/ 2 h 315"/>
                  <a:gd name="T2" fmla="*/ 34 w 183"/>
                  <a:gd name="T3" fmla="*/ 0 h 315"/>
                  <a:gd name="T4" fmla="*/ 51 w 183"/>
                  <a:gd name="T5" fmla="*/ 0 h 315"/>
                  <a:gd name="T6" fmla="*/ 65 w 183"/>
                  <a:gd name="T7" fmla="*/ 0 h 315"/>
                  <a:gd name="T8" fmla="*/ 82 w 183"/>
                  <a:gd name="T9" fmla="*/ 0 h 315"/>
                  <a:gd name="T10" fmla="*/ 96 w 183"/>
                  <a:gd name="T11" fmla="*/ 0 h 315"/>
                  <a:gd name="T12" fmla="*/ 113 w 183"/>
                  <a:gd name="T13" fmla="*/ 0 h 315"/>
                  <a:gd name="T14" fmla="*/ 127 w 183"/>
                  <a:gd name="T15" fmla="*/ 0 h 315"/>
                  <a:gd name="T16" fmla="*/ 143 w 183"/>
                  <a:gd name="T17" fmla="*/ 0 h 315"/>
                  <a:gd name="T18" fmla="*/ 148 w 183"/>
                  <a:gd name="T19" fmla="*/ 37 h 315"/>
                  <a:gd name="T20" fmla="*/ 153 w 183"/>
                  <a:gd name="T21" fmla="*/ 78 h 315"/>
                  <a:gd name="T22" fmla="*/ 158 w 183"/>
                  <a:gd name="T23" fmla="*/ 115 h 315"/>
                  <a:gd name="T24" fmla="*/ 163 w 183"/>
                  <a:gd name="T25" fmla="*/ 156 h 315"/>
                  <a:gd name="T26" fmla="*/ 167 w 183"/>
                  <a:gd name="T27" fmla="*/ 195 h 315"/>
                  <a:gd name="T28" fmla="*/ 173 w 183"/>
                  <a:gd name="T29" fmla="*/ 233 h 315"/>
                  <a:gd name="T30" fmla="*/ 177 w 183"/>
                  <a:gd name="T31" fmla="*/ 274 h 315"/>
                  <a:gd name="T32" fmla="*/ 183 w 183"/>
                  <a:gd name="T33" fmla="*/ 315 h 315"/>
                  <a:gd name="T34" fmla="*/ 159 w 183"/>
                  <a:gd name="T35" fmla="*/ 315 h 315"/>
                  <a:gd name="T36" fmla="*/ 136 w 183"/>
                  <a:gd name="T37" fmla="*/ 315 h 315"/>
                  <a:gd name="T38" fmla="*/ 114 w 183"/>
                  <a:gd name="T39" fmla="*/ 315 h 315"/>
                  <a:gd name="T40" fmla="*/ 91 w 183"/>
                  <a:gd name="T41" fmla="*/ 315 h 315"/>
                  <a:gd name="T42" fmla="*/ 67 w 183"/>
                  <a:gd name="T43" fmla="*/ 315 h 315"/>
                  <a:gd name="T44" fmla="*/ 45 w 183"/>
                  <a:gd name="T45" fmla="*/ 315 h 315"/>
                  <a:gd name="T46" fmla="*/ 22 w 183"/>
                  <a:gd name="T47" fmla="*/ 315 h 315"/>
                  <a:gd name="T48" fmla="*/ 0 w 183"/>
                  <a:gd name="T49" fmla="*/ 315 h 315"/>
                  <a:gd name="T50" fmla="*/ 1 w 183"/>
                  <a:gd name="T51" fmla="*/ 274 h 315"/>
                  <a:gd name="T52" fmla="*/ 4 w 183"/>
                  <a:gd name="T53" fmla="*/ 235 h 315"/>
                  <a:gd name="T54" fmla="*/ 7 w 183"/>
                  <a:gd name="T55" fmla="*/ 197 h 315"/>
                  <a:gd name="T56" fmla="*/ 10 w 183"/>
                  <a:gd name="T57" fmla="*/ 158 h 315"/>
                  <a:gd name="T58" fmla="*/ 11 w 183"/>
                  <a:gd name="T59" fmla="*/ 119 h 315"/>
                  <a:gd name="T60" fmla="*/ 14 w 183"/>
                  <a:gd name="T61" fmla="*/ 80 h 315"/>
                  <a:gd name="T62" fmla="*/ 17 w 183"/>
                  <a:gd name="T63" fmla="*/ 41 h 315"/>
                  <a:gd name="T64" fmla="*/ 20 w 183"/>
                  <a:gd name="T65" fmla="*/ 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3" h="315">
                    <a:moveTo>
                      <a:pt x="20" y="2"/>
                    </a:moveTo>
                    <a:lnTo>
                      <a:pt x="34" y="0"/>
                    </a:lnTo>
                    <a:lnTo>
                      <a:pt x="51" y="0"/>
                    </a:lnTo>
                    <a:lnTo>
                      <a:pt x="65" y="0"/>
                    </a:lnTo>
                    <a:lnTo>
                      <a:pt x="82" y="0"/>
                    </a:lnTo>
                    <a:lnTo>
                      <a:pt x="96" y="0"/>
                    </a:lnTo>
                    <a:lnTo>
                      <a:pt x="113" y="0"/>
                    </a:lnTo>
                    <a:lnTo>
                      <a:pt x="127" y="0"/>
                    </a:lnTo>
                    <a:lnTo>
                      <a:pt x="143" y="0"/>
                    </a:lnTo>
                    <a:lnTo>
                      <a:pt x="148" y="37"/>
                    </a:lnTo>
                    <a:lnTo>
                      <a:pt x="153" y="78"/>
                    </a:lnTo>
                    <a:lnTo>
                      <a:pt x="158" y="115"/>
                    </a:lnTo>
                    <a:lnTo>
                      <a:pt x="163" y="156"/>
                    </a:lnTo>
                    <a:lnTo>
                      <a:pt x="167" y="195"/>
                    </a:lnTo>
                    <a:lnTo>
                      <a:pt x="173" y="233"/>
                    </a:lnTo>
                    <a:lnTo>
                      <a:pt x="177" y="274"/>
                    </a:lnTo>
                    <a:lnTo>
                      <a:pt x="183" y="315"/>
                    </a:lnTo>
                    <a:lnTo>
                      <a:pt x="159" y="315"/>
                    </a:lnTo>
                    <a:lnTo>
                      <a:pt x="136" y="315"/>
                    </a:lnTo>
                    <a:lnTo>
                      <a:pt x="114" y="315"/>
                    </a:lnTo>
                    <a:lnTo>
                      <a:pt x="91" y="315"/>
                    </a:lnTo>
                    <a:lnTo>
                      <a:pt x="67" y="315"/>
                    </a:lnTo>
                    <a:lnTo>
                      <a:pt x="45" y="315"/>
                    </a:lnTo>
                    <a:lnTo>
                      <a:pt x="22" y="315"/>
                    </a:lnTo>
                    <a:lnTo>
                      <a:pt x="0" y="315"/>
                    </a:lnTo>
                    <a:lnTo>
                      <a:pt x="1" y="274"/>
                    </a:lnTo>
                    <a:lnTo>
                      <a:pt x="4" y="235"/>
                    </a:lnTo>
                    <a:lnTo>
                      <a:pt x="7" y="197"/>
                    </a:lnTo>
                    <a:lnTo>
                      <a:pt x="10" y="158"/>
                    </a:lnTo>
                    <a:lnTo>
                      <a:pt x="11" y="119"/>
                    </a:lnTo>
                    <a:lnTo>
                      <a:pt x="14" y="80"/>
                    </a:lnTo>
                    <a:lnTo>
                      <a:pt x="17" y="41"/>
                    </a:lnTo>
                    <a:lnTo>
                      <a:pt x="20" y="2"/>
                    </a:lnTo>
                    <a:close/>
                  </a:path>
                </a:pathLst>
              </a:custGeom>
              <a:solidFill>
                <a:srgbClr val="9478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22" name="Freeform 154"/>
              <p:cNvSpPr>
                <a:spLocks/>
              </p:cNvSpPr>
              <p:nvPr/>
            </p:nvSpPr>
            <p:spPr bwMode="auto">
              <a:xfrm>
                <a:off x="3481" y="1549"/>
                <a:ext cx="121" cy="103"/>
              </a:xfrm>
              <a:custGeom>
                <a:avLst/>
                <a:gdLst>
                  <a:gd name="T0" fmla="*/ 14 w 121"/>
                  <a:gd name="T1" fmla="*/ 0 h 206"/>
                  <a:gd name="T2" fmla="*/ 92 w 121"/>
                  <a:gd name="T3" fmla="*/ 0 h 206"/>
                  <a:gd name="T4" fmla="*/ 121 w 121"/>
                  <a:gd name="T5" fmla="*/ 206 h 206"/>
                  <a:gd name="T6" fmla="*/ 0 w 121"/>
                  <a:gd name="T7" fmla="*/ 206 h 206"/>
                  <a:gd name="T8" fmla="*/ 14 w 121"/>
                  <a:gd name="T9" fmla="*/ 0 h 206"/>
                </a:gdLst>
                <a:ahLst/>
                <a:cxnLst>
                  <a:cxn ang="0">
                    <a:pos x="T0" y="T1"/>
                  </a:cxn>
                  <a:cxn ang="0">
                    <a:pos x="T2" y="T3"/>
                  </a:cxn>
                  <a:cxn ang="0">
                    <a:pos x="T4" y="T5"/>
                  </a:cxn>
                  <a:cxn ang="0">
                    <a:pos x="T6" y="T7"/>
                  </a:cxn>
                  <a:cxn ang="0">
                    <a:pos x="T8" y="T9"/>
                  </a:cxn>
                </a:cxnLst>
                <a:rect l="0" t="0" r="r" b="b"/>
                <a:pathLst>
                  <a:path w="121" h="206">
                    <a:moveTo>
                      <a:pt x="14" y="0"/>
                    </a:moveTo>
                    <a:lnTo>
                      <a:pt x="92" y="0"/>
                    </a:lnTo>
                    <a:lnTo>
                      <a:pt x="121" y="206"/>
                    </a:lnTo>
                    <a:lnTo>
                      <a:pt x="0" y="206"/>
                    </a:lnTo>
                    <a:lnTo>
                      <a:pt x="14" y="0"/>
                    </a:lnTo>
                    <a:close/>
                  </a:path>
                </a:pathLst>
              </a:custGeom>
              <a:solidFill>
                <a:srgbClr val="9480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23" name="Freeform 155"/>
              <p:cNvSpPr>
                <a:spLocks/>
              </p:cNvSpPr>
              <p:nvPr/>
            </p:nvSpPr>
            <p:spPr bwMode="auto">
              <a:xfrm>
                <a:off x="3365" y="2175"/>
                <a:ext cx="970" cy="160"/>
              </a:xfrm>
              <a:custGeom>
                <a:avLst/>
                <a:gdLst>
                  <a:gd name="T0" fmla="*/ 0 w 970"/>
                  <a:gd name="T1" fmla="*/ 319 h 319"/>
                  <a:gd name="T2" fmla="*/ 45 w 970"/>
                  <a:gd name="T3" fmla="*/ 2 h 319"/>
                  <a:gd name="T4" fmla="*/ 807 w 970"/>
                  <a:gd name="T5" fmla="*/ 0 h 319"/>
                  <a:gd name="T6" fmla="*/ 970 w 970"/>
                  <a:gd name="T7" fmla="*/ 319 h 319"/>
                  <a:gd name="T8" fmla="*/ 0 w 970"/>
                  <a:gd name="T9" fmla="*/ 319 h 319"/>
                </a:gdLst>
                <a:ahLst/>
                <a:cxnLst>
                  <a:cxn ang="0">
                    <a:pos x="T0" y="T1"/>
                  </a:cxn>
                  <a:cxn ang="0">
                    <a:pos x="T2" y="T3"/>
                  </a:cxn>
                  <a:cxn ang="0">
                    <a:pos x="T4" y="T5"/>
                  </a:cxn>
                  <a:cxn ang="0">
                    <a:pos x="T6" y="T7"/>
                  </a:cxn>
                  <a:cxn ang="0">
                    <a:pos x="T8" y="T9"/>
                  </a:cxn>
                </a:cxnLst>
                <a:rect l="0" t="0" r="r" b="b"/>
                <a:pathLst>
                  <a:path w="970" h="319">
                    <a:moveTo>
                      <a:pt x="0" y="319"/>
                    </a:moveTo>
                    <a:lnTo>
                      <a:pt x="45" y="2"/>
                    </a:lnTo>
                    <a:lnTo>
                      <a:pt x="807" y="0"/>
                    </a:lnTo>
                    <a:lnTo>
                      <a:pt x="970" y="319"/>
                    </a:lnTo>
                    <a:lnTo>
                      <a:pt x="0" y="319"/>
                    </a:lnTo>
                    <a:close/>
                  </a:path>
                </a:pathLst>
              </a:custGeom>
              <a:solidFill>
                <a:srgbClr val="6B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24" name="Freeform 156"/>
              <p:cNvSpPr>
                <a:spLocks/>
              </p:cNvSpPr>
              <p:nvPr/>
            </p:nvSpPr>
            <p:spPr bwMode="auto">
              <a:xfrm>
                <a:off x="3375" y="2176"/>
                <a:ext cx="874" cy="135"/>
              </a:xfrm>
              <a:custGeom>
                <a:avLst/>
                <a:gdLst>
                  <a:gd name="T0" fmla="*/ 0 w 874"/>
                  <a:gd name="T1" fmla="*/ 271 h 271"/>
                  <a:gd name="T2" fmla="*/ 4 w 874"/>
                  <a:gd name="T3" fmla="*/ 236 h 271"/>
                  <a:gd name="T4" fmla="*/ 10 w 874"/>
                  <a:gd name="T5" fmla="*/ 201 h 271"/>
                  <a:gd name="T6" fmla="*/ 15 w 874"/>
                  <a:gd name="T7" fmla="*/ 167 h 271"/>
                  <a:gd name="T8" fmla="*/ 21 w 874"/>
                  <a:gd name="T9" fmla="*/ 134 h 271"/>
                  <a:gd name="T10" fmla="*/ 25 w 874"/>
                  <a:gd name="T11" fmla="*/ 99 h 271"/>
                  <a:gd name="T12" fmla="*/ 31 w 874"/>
                  <a:gd name="T13" fmla="*/ 66 h 271"/>
                  <a:gd name="T14" fmla="*/ 37 w 874"/>
                  <a:gd name="T15" fmla="*/ 33 h 271"/>
                  <a:gd name="T16" fmla="*/ 44 w 874"/>
                  <a:gd name="T17" fmla="*/ 0 h 271"/>
                  <a:gd name="T18" fmla="*/ 128 w 874"/>
                  <a:gd name="T19" fmla="*/ 0 h 271"/>
                  <a:gd name="T20" fmla="*/ 214 w 874"/>
                  <a:gd name="T21" fmla="*/ 0 h 271"/>
                  <a:gd name="T22" fmla="*/ 300 w 874"/>
                  <a:gd name="T23" fmla="*/ 0 h 271"/>
                  <a:gd name="T24" fmla="*/ 387 w 874"/>
                  <a:gd name="T25" fmla="*/ 0 h 271"/>
                  <a:gd name="T26" fmla="*/ 472 w 874"/>
                  <a:gd name="T27" fmla="*/ 0 h 271"/>
                  <a:gd name="T28" fmla="*/ 559 w 874"/>
                  <a:gd name="T29" fmla="*/ 0 h 271"/>
                  <a:gd name="T30" fmla="*/ 645 w 874"/>
                  <a:gd name="T31" fmla="*/ 0 h 271"/>
                  <a:gd name="T32" fmla="*/ 732 w 874"/>
                  <a:gd name="T33" fmla="*/ 0 h 271"/>
                  <a:gd name="T34" fmla="*/ 749 w 874"/>
                  <a:gd name="T35" fmla="*/ 33 h 271"/>
                  <a:gd name="T36" fmla="*/ 767 w 874"/>
                  <a:gd name="T37" fmla="*/ 66 h 271"/>
                  <a:gd name="T38" fmla="*/ 784 w 874"/>
                  <a:gd name="T39" fmla="*/ 99 h 271"/>
                  <a:gd name="T40" fmla="*/ 802 w 874"/>
                  <a:gd name="T41" fmla="*/ 134 h 271"/>
                  <a:gd name="T42" fmla="*/ 819 w 874"/>
                  <a:gd name="T43" fmla="*/ 167 h 271"/>
                  <a:gd name="T44" fmla="*/ 837 w 874"/>
                  <a:gd name="T45" fmla="*/ 201 h 271"/>
                  <a:gd name="T46" fmla="*/ 856 w 874"/>
                  <a:gd name="T47" fmla="*/ 236 h 271"/>
                  <a:gd name="T48" fmla="*/ 874 w 874"/>
                  <a:gd name="T49" fmla="*/ 271 h 271"/>
                  <a:gd name="T50" fmla="*/ 764 w 874"/>
                  <a:gd name="T51" fmla="*/ 271 h 271"/>
                  <a:gd name="T52" fmla="*/ 655 w 874"/>
                  <a:gd name="T53" fmla="*/ 271 h 271"/>
                  <a:gd name="T54" fmla="*/ 545 w 874"/>
                  <a:gd name="T55" fmla="*/ 271 h 271"/>
                  <a:gd name="T56" fmla="*/ 436 w 874"/>
                  <a:gd name="T57" fmla="*/ 271 h 271"/>
                  <a:gd name="T58" fmla="*/ 327 w 874"/>
                  <a:gd name="T59" fmla="*/ 271 h 271"/>
                  <a:gd name="T60" fmla="*/ 218 w 874"/>
                  <a:gd name="T61" fmla="*/ 271 h 271"/>
                  <a:gd name="T62" fmla="*/ 108 w 874"/>
                  <a:gd name="T63" fmla="*/ 271 h 271"/>
                  <a:gd name="T64" fmla="*/ 0 w 874"/>
                  <a:gd name="T65"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4" h="271">
                    <a:moveTo>
                      <a:pt x="0" y="271"/>
                    </a:moveTo>
                    <a:lnTo>
                      <a:pt x="4" y="236"/>
                    </a:lnTo>
                    <a:lnTo>
                      <a:pt x="10" y="201"/>
                    </a:lnTo>
                    <a:lnTo>
                      <a:pt x="15" y="167"/>
                    </a:lnTo>
                    <a:lnTo>
                      <a:pt x="21" y="134"/>
                    </a:lnTo>
                    <a:lnTo>
                      <a:pt x="25" y="99"/>
                    </a:lnTo>
                    <a:lnTo>
                      <a:pt x="31" y="66"/>
                    </a:lnTo>
                    <a:lnTo>
                      <a:pt x="37" y="33"/>
                    </a:lnTo>
                    <a:lnTo>
                      <a:pt x="44" y="0"/>
                    </a:lnTo>
                    <a:lnTo>
                      <a:pt x="128" y="0"/>
                    </a:lnTo>
                    <a:lnTo>
                      <a:pt x="214" y="0"/>
                    </a:lnTo>
                    <a:lnTo>
                      <a:pt x="300" y="0"/>
                    </a:lnTo>
                    <a:lnTo>
                      <a:pt x="387" y="0"/>
                    </a:lnTo>
                    <a:lnTo>
                      <a:pt x="472" y="0"/>
                    </a:lnTo>
                    <a:lnTo>
                      <a:pt x="559" y="0"/>
                    </a:lnTo>
                    <a:lnTo>
                      <a:pt x="645" y="0"/>
                    </a:lnTo>
                    <a:lnTo>
                      <a:pt x="732" y="0"/>
                    </a:lnTo>
                    <a:lnTo>
                      <a:pt x="749" y="33"/>
                    </a:lnTo>
                    <a:lnTo>
                      <a:pt x="767" y="66"/>
                    </a:lnTo>
                    <a:lnTo>
                      <a:pt x="784" y="99"/>
                    </a:lnTo>
                    <a:lnTo>
                      <a:pt x="802" y="134"/>
                    </a:lnTo>
                    <a:lnTo>
                      <a:pt x="819" y="167"/>
                    </a:lnTo>
                    <a:lnTo>
                      <a:pt x="837" y="201"/>
                    </a:lnTo>
                    <a:lnTo>
                      <a:pt x="856" y="236"/>
                    </a:lnTo>
                    <a:lnTo>
                      <a:pt x="874" y="271"/>
                    </a:lnTo>
                    <a:lnTo>
                      <a:pt x="764" y="271"/>
                    </a:lnTo>
                    <a:lnTo>
                      <a:pt x="655" y="271"/>
                    </a:lnTo>
                    <a:lnTo>
                      <a:pt x="545" y="271"/>
                    </a:lnTo>
                    <a:lnTo>
                      <a:pt x="436" y="271"/>
                    </a:lnTo>
                    <a:lnTo>
                      <a:pt x="327" y="271"/>
                    </a:lnTo>
                    <a:lnTo>
                      <a:pt x="218" y="271"/>
                    </a:lnTo>
                    <a:lnTo>
                      <a:pt x="108" y="271"/>
                    </a:lnTo>
                    <a:lnTo>
                      <a:pt x="0" y="271"/>
                    </a:lnTo>
                    <a:close/>
                  </a:path>
                </a:pathLst>
              </a:custGeom>
              <a:solidFill>
                <a:srgbClr val="701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25" name="Freeform 157"/>
              <p:cNvSpPr>
                <a:spLocks/>
              </p:cNvSpPr>
              <p:nvPr/>
            </p:nvSpPr>
            <p:spPr bwMode="auto">
              <a:xfrm>
                <a:off x="3385" y="2176"/>
                <a:ext cx="780" cy="113"/>
              </a:xfrm>
              <a:custGeom>
                <a:avLst/>
                <a:gdLst>
                  <a:gd name="T0" fmla="*/ 0 w 780"/>
                  <a:gd name="T1" fmla="*/ 226 h 226"/>
                  <a:gd name="T2" fmla="*/ 4 w 780"/>
                  <a:gd name="T3" fmla="*/ 197 h 226"/>
                  <a:gd name="T4" fmla="*/ 10 w 780"/>
                  <a:gd name="T5" fmla="*/ 167 h 226"/>
                  <a:gd name="T6" fmla="*/ 15 w 780"/>
                  <a:gd name="T7" fmla="*/ 140 h 226"/>
                  <a:gd name="T8" fmla="*/ 21 w 780"/>
                  <a:gd name="T9" fmla="*/ 113 h 226"/>
                  <a:gd name="T10" fmla="*/ 25 w 780"/>
                  <a:gd name="T11" fmla="*/ 84 h 226"/>
                  <a:gd name="T12" fmla="*/ 31 w 780"/>
                  <a:gd name="T13" fmla="*/ 55 h 226"/>
                  <a:gd name="T14" fmla="*/ 36 w 780"/>
                  <a:gd name="T15" fmla="*/ 27 h 226"/>
                  <a:gd name="T16" fmla="*/ 42 w 780"/>
                  <a:gd name="T17" fmla="*/ 0 h 226"/>
                  <a:gd name="T18" fmla="*/ 118 w 780"/>
                  <a:gd name="T19" fmla="*/ 0 h 226"/>
                  <a:gd name="T20" fmla="*/ 195 w 780"/>
                  <a:gd name="T21" fmla="*/ 0 h 226"/>
                  <a:gd name="T22" fmla="*/ 271 w 780"/>
                  <a:gd name="T23" fmla="*/ 0 h 226"/>
                  <a:gd name="T24" fmla="*/ 349 w 780"/>
                  <a:gd name="T25" fmla="*/ 0 h 226"/>
                  <a:gd name="T26" fmla="*/ 425 w 780"/>
                  <a:gd name="T27" fmla="*/ 0 h 226"/>
                  <a:gd name="T28" fmla="*/ 501 w 780"/>
                  <a:gd name="T29" fmla="*/ 0 h 226"/>
                  <a:gd name="T30" fmla="*/ 578 w 780"/>
                  <a:gd name="T31" fmla="*/ 0 h 226"/>
                  <a:gd name="T32" fmla="*/ 656 w 780"/>
                  <a:gd name="T33" fmla="*/ 0 h 226"/>
                  <a:gd name="T34" fmla="*/ 670 w 780"/>
                  <a:gd name="T35" fmla="*/ 27 h 226"/>
                  <a:gd name="T36" fmla="*/ 685 w 780"/>
                  <a:gd name="T37" fmla="*/ 55 h 226"/>
                  <a:gd name="T38" fmla="*/ 701 w 780"/>
                  <a:gd name="T39" fmla="*/ 84 h 226"/>
                  <a:gd name="T40" fmla="*/ 718 w 780"/>
                  <a:gd name="T41" fmla="*/ 113 h 226"/>
                  <a:gd name="T42" fmla="*/ 732 w 780"/>
                  <a:gd name="T43" fmla="*/ 140 h 226"/>
                  <a:gd name="T44" fmla="*/ 747 w 780"/>
                  <a:gd name="T45" fmla="*/ 167 h 226"/>
                  <a:gd name="T46" fmla="*/ 763 w 780"/>
                  <a:gd name="T47" fmla="*/ 197 h 226"/>
                  <a:gd name="T48" fmla="*/ 780 w 780"/>
                  <a:gd name="T49" fmla="*/ 226 h 226"/>
                  <a:gd name="T50" fmla="*/ 681 w 780"/>
                  <a:gd name="T51" fmla="*/ 226 h 226"/>
                  <a:gd name="T52" fmla="*/ 584 w 780"/>
                  <a:gd name="T53" fmla="*/ 226 h 226"/>
                  <a:gd name="T54" fmla="*/ 487 w 780"/>
                  <a:gd name="T55" fmla="*/ 226 h 226"/>
                  <a:gd name="T56" fmla="*/ 390 w 780"/>
                  <a:gd name="T57" fmla="*/ 226 h 226"/>
                  <a:gd name="T58" fmla="*/ 291 w 780"/>
                  <a:gd name="T59" fmla="*/ 226 h 226"/>
                  <a:gd name="T60" fmla="*/ 194 w 780"/>
                  <a:gd name="T61" fmla="*/ 226 h 226"/>
                  <a:gd name="T62" fmla="*/ 97 w 780"/>
                  <a:gd name="T63" fmla="*/ 226 h 226"/>
                  <a:gd name="T64" fmla="*/ 0 w 780"/>
                  <a:gd name="T6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0" h="226">
                    <a:moveTo>
                      <a:pt x="0" y="226"/>
                    </a:moveTo>
                    <a:lnTo>
                      <a:pt x="4" y="197"/>
                    </a:lnTo>
                    <a:lnTo>
                      <a:pt x="10" y="167"/>
                    </a:lnTo>
                    <a:lnTo>
                      <a:pt x="15" y="140"/>
                    </a:lnTo>
                    <a:lnTo>
                      <a:pt x="21" y="113"/>
                    </a:lnTo>
                    <a:lnTo>
                      <a:pt x="25" y="84"/>
                    </a:lnTo>
                    <a:lnTo>
                      <a:pt x="31" y="55"/>
                    </a:lnTo>
                    <a:lnTo>
                      <a:pt x="36" y="27"/>
                    </a:lnTo>
                    <a:lnTo>
                      <a:pt x="42" y="0"/>
                    </a:lnTo>
                    <a:lnTo>
                      <a:pt x="118" y="0"/>
                    </a:lnTo>
                    <a:lnTo>
                      <a:pt x="195" y="0"/>
                    </a:lnTo>
                    <a:lnTo>
                      <a:pt x="271" y="0"/>
                    </a:lnTo>
                    <a:lnTo>
                      <a:pt x="349" y="0"/>
                    </a:lnTo>
                    <a:lnTo>
                      <a:pt x="425" y="0"/>
                    </a:lnTo>
                    <a:lnTo>
                      <a:pt x="501" y="0"/>
                    </a:lnTo>
                    <a:lnTo>
                      <a:pt x="578" y="0"/>
                    </a:lnTo>
                    <a:lnTo>
                      <a:pt x="656" y="0"/>
                    </a:lnTo>
                    <a:lnTo>
                      <a:pt x="670" y="27"/>
                    </a:lnTo>
                    <a:lnTo>
                      <a:pt x="685" y="55"/>
                    </a:lnTo>
                    <a:lnTo>
                      <a:pt x="701" y="84"/>
                    </a:lnTo>
                    <a:lnTo>
                      <a:pt x="718" y="113"/>
                    </a:lnTo>
                    <a:lnTo>
                      <a:pt x="732" y="140"/>
                    </a:lnTo>
                    <a:lnTo>
                      <a:pt x="747" y="167"/>
                    </a:lnTo>
                    <a:lnTo>
                      <a:pt x="763" y="197"/>
                    </a:lnTo>
                    <a:lnTo>
                      <a:pt x="780" y="226"/>
                    </a:lnTo>
                    <a:lnTo>
                      <a:pt x="681" y="226"/>
                    </a:lnTo>
                    <a:lnTo>
                      <a:pt x="584" y="226"/>
                    </a:lnTo>
                    <a:lnTo>
                      <a:pt x="487" y="226"/>
                    </a:lnTo>
                    <a:lnTo>
                      <a:pt x="390" y="226"/>
                    </a:lnTo>
                    <a:lnTo>
                      <a:pt x="291" y="226"/>
                    </a:lnTo>
                    <a:lnTo>
                      <a:pt x="194" y="226"/>
                    </a:lnTo>
                    <a:lnTo>
                      <a:pt x="97" y="226"/>
                    </a:lnTo>
                    <a:lnTo>
                      <a:pt x="0" y="226"/>
                    </a:lnTo>
                    <a:close/>
                  </a:path>
                </a:pathLst>
              </a:custGeom>
              <a:solidFill>
                <a:srgbClr val="781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26" name="Freeform 158"/>
              <p:cNvSpPr>
                <a:spLocks/>
              </p:cNvSpPr>
              <p:nvPr/>
            </p:nvSpPr>
            <p:spPr bwMode="auto">
              <a:xfrm>
                <a:off x="3396" y="2176"/>
                <a:ext cx="686" cy="90"/>
              </a:xfrm>
              <a:custGeom>
                <a:avLst/>
                <a:gdLst>
                  <a:gd name="T0" fmla="*/ 0 w 686"/>
                  <a:gd name="T1" fmla="*/ 179 h 179"/>
                  <a:gd name="T2" fmla="*/ 4 w 686"/>
                  <a:gd name="T3" fmla="*/ 156 h 179"/>
                  <a:gd name="T4" fmla="*/ 10 w 686"/>
                  <a:gd name="T5" fmla="*/ 134 h 179"/>
                  <a:gd name="T6" fmla="*/ 14 w 686"/>
                  <a:gd name="T7" fmla="*/ 113 h 179"/>
                  <a:gd name="T8" fmla="*/ 20 w 686"/>
                  <a:gd name="T9" fmla="*/ 92 h 179"/>
                  <a:gd name="T10" fmla="*/ 24 w 686"/>
                  <a:gd name="T11" fmla="*/ 68 h 179"/>
                  <a:gd name="T12" fmla="*/ 30 w 686"/>
                  <a:gd name="T13" fmla="*/ 47 h 179"/>
                  <a:gd name="T14" fmla="*/ 35 w 686"/>
                  <a:gd name="T15" fmla="*/ 26 h 179"/>
                  <a:gd name="T16" fmla="*/ 41 w 686"/>
                  <a:gd name="T17" fmla="*/ 4 h 179"/>
                  <a:gd name="T18" fmla="*/ 107 w 686"/>
                  <a:gd name="T19" fmla="*/ 2 h 179"/>
                  <a:gd name="T20" fmla="*/ 175 w 686"/>
                  <a:gd name="T21" fmla="*/ 2 h 179"/>
                  <a:gd name="T22" fmla="*/ 242 w 686"/>
                  <a:gd name="T23" fmla="*/ 2 h 179"/>
                  <a:gd name="T24" fmla="*/ 310 w 686"/>
                  <a:gd name="T25" fmla="*/ 2 h 179"/>
                  <a:gd name="T26" fmla="*/ 376 w 686"/>
                  <a:gd name="T27" fmla="*/ 0 h 179"/>
                  <a:gd name="T28" fmla="*/ 443 w 686"/>
                  <a:gd name="T29" fmla="*/ 0 h 179"/>
                  <a:gd name="T30" fmla="*/ 511 w 686"/>
                  <a:gd name="T31" fmla="*/ 0 h 179"/>
                  <a:gd name="T32" fmla="*/ 579 w 686"/>
                  <a:gd name="T33" fmla="*/ 0 h 179"/>
                  <a:gd name="T34" fmla="*/ 591 w 686"/>
                  <a:gd name="T35" fmla="*/ 22 h 179"/>
                  <a:gd name="T36" fmla="*/ 604 w 686"/>
                  <a:gd name="T37" fmla="*/ 45 h 179"/>
                  <a:gd name="T38" fmla="*/ 617 w 686"/>
                  <a:gd name="T39" fmla="*/ 66 h 179"/>
                  <a:gd name="T40" fmla="*/ 631 w 686"/>
                  <a:gd name="T41" fmla="*/ 90 h 179"/>
                  <a:gd name="T42" fmla="*/ 643 w 686"/>
                  <a:gd name="T43" fmla="*/ 111 h 179"/>
                  <a:gd name="T44" fmla="*/ 657 w 686"/>
                  <a:gd name="T45" fmla="*/ 134 h 179"/>
                  <a:gd name="T46" fmla="*/ 672 w 686"/>
                  <a:gd name="T47" fmla="*/ 156 h 179"/>
                  <a:gd name="T48" fmla="*/ 686 w 686"/>
                  <a:gd name="T49" fmla="*/ 179 h 179"/>
                  <a:gd name="T50" fmla="*/ 598 w 686"/>
                  <a:gd name="T51" fmla="*/ 179 h 179"/>
                  <a:gd name="T52" fmla="*/ 512 w 686"/>
                  <a:gd name="T53" fmla="*/ 179 h 179"/>
                  <a:gd name="T54" fmla="*/ 425 w 686"/>
                  <a:gd name="T55" fmla="*/ 179 h 179"/>
                  <a:gd name="T56" fmla="*/ 341 w 686"/>
                  <a:gd name="T57" fmla="*/ 179 h 179"/>
                  <a:gd name="T58" fmla="*/ 255 w 686"/>
                  <a:gd name="T59" fmla="*/ 179 h 179"/>
                  <a:gd name="T60" fmla="*/ 170 w 686"/>
                  <a:gd name="T61" fmla="*/ 179 h 179"/>
                  <a:gd name="T62" fmla="*/ 85 w 686"/>
                  <a:gd name="T63" fmla="*/ 179 h 179"/>
                  <a:gd name="T64" fmla="*/ 0 w 686"/>
                  <a:gd name="T65"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6" h="179">
                    <a:moveTo>
                      <a:pt x="0" y="179"/>
                    </a:moveTo>
                    <a:lnTo>
                      <a:pt x="4" y="156"/>
                    </a:lnTo>
                    <a:lnTo>
                      <a:pt x="10" y="134"/>
                    </a:lnTo>
                    <a:lnTo>
                      <a:pt x="14" y="113"/>
                    </a:lnTo>
                    <a:lnTo>
                      <a:pt x="20" y="92"/>
                    </a:lnTo>
                    <a:lnTo>
                      <a:pt x="24" y="68"/>
                    </a:lnTo>
                    <a:lnTo>
                      <a:pt x="30" y="47"/>
                    </a:lnTo>
                    <a:lnTo>
                      <a:pt x="35" y="26"/>
                    </a:lnTo>
                    <a:lnTo>
                      <a:pt x="41" y="4"/>
                    </a:lnTo>
                    <a:lnTo>
                      <a:pt x="107" y="2"/>
                    </a:lnTo>
                    <a:lnTo>
                      <a:pt x="175" y="2"/>
                    </a:lnTo>
                    <a:lnTo>
                      <a:pt x="242" y="2"/>
                    </a:lnTo>
                    <a:lnTo>
                      <a:pt x="310" y="2"/>
                    </a:lnTo>
                    <a:lnTo>
                      <a:pt x="376" y="0"/>
                    </a:lnTo>
                    <a:lnTo>
                      <a:pt x="443" y="0"/>
                    </a:lnTo>
                    <a:lnTo>
                      <a:pt x="511" y="0"/>
                    </a:lnTo>
                    <a:lnTo>
                      <a:pt x="579" y="0"/>
                    </a:lnTo>
                    <a:lnTo>
                      <a:pt x="591" y="22"/>
                    </a:lnTo>
                    <a:lnTo>
                      <a:pt x="604" y="45"/>
                    </a:lnTo>
                    <a:lnTo>
                      <a:pt x="617" y="66"/>
                    </a:lnTo>
                    <a:lnTo>
                      <a:pt x="631" y="90"/>
                    </a:lnTo>
                    <a:lnTo>
                      <a:pt x="643" y="111"/>
                    </a:lnTo>
                    <a:lnTo>
                      <a:pt x="657" y="134"/>
                    </a:lnTo>
                    <a:lnTo>
                      <a:pt x="672" y="156"/>
                    </a:lnTo>
                    <a:lnTo>
                      <a:pt x="686" y="179"/>
                    </a:lnTo>
                    <a:lnTo>
                      <a:pt x="598" y="179"/>
                    </a:lnTo>
                    <a:lnTo>
                      <a:pt x="512" y="179"/>
                    </a:lnTo>
                    <a:lnTo>
                      <a:pt x="425" y="179"/>
                    </a:lnTo>
                    <a:lnTo>
                      <a:pt x="341" y="179"/>
                    </a:lnTo>
                    <a:lnTo>
                      <a:pt x="255" y="179"/>
                    </a:lnTo>
                    <a:lnTo>
                      <a:pt x="170" y="179"/>
                    </a:lnTo>
                    <a:lnTo>
                      <a:pt x="85" y="179"/>
                    </a:lnTo>
                    <a:lnTo>
                      <a:pt x="0" y="179"/>
                    </a:lnTo>
                    <a:close/>
                  </a:path>
                </a:pathLst>
              </a:custGeom>
              <a:solidFill>
                <a:srgbClr val="802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27" name="Freeform 159"/>
              <p:cNvSpPr>
                <a:spLocks/>
              </p:cNvSpPr>
              <p:nvPr/>
            </p:nvSpPr>
            <p:spPr bwMode="auto">
              <a:xfrm>
                <a:off x="3406" y="2178"/>
                <a:ext cx="590" cy="65"/>
              </a:xfrm>
              <a:custGeom>
                <a:avLst/>
                <a:gdLst>
                  <a:gd name="T0" fmla="*/ 0 w 590"/>
                  <a:gd name="T1" fmla="*/ 130 h 130"/>
                  <a:gd name="T2" fmla="*/ 4 w 590"/>
                  <a:gd name="T3" fmla="*/ 113 h 130"/>
                  <a:gd name="T4" fmla="*/ 8 w 590"/>
                  <a:gd name="T5" fmla="*/ 97 h 130"/>
                  <a:gd name="T6" fmla="*/ 13 w 590"/>
                  <a:gd name="T7" fmla="*/ 80 h 130"/>
                  <a:gd name="T8" fmla="*/ 18 w 590"/>
                  <a:gd name="T9" fmla="*/ 64 h 130"/>
                  <a:gd name="T10" fmla="*/ 22 w 590"/>
                  <a:gd name="T11" fmla="*/ 47 h 130"/>
                  <a:gd name="T12" fmla="*/ 28 w 590"/>
                  <a:gd name="T13" fmla="*/ 31 h 130"/>
                  <a:gd name="T14" fmla="*/ 32 w 590"/>
                  <a:gd name="T15" fmla="*/ 16 h 130"/>
                  <a:gd name="T16" fmla="*/ 38 w 590"/>
                  <a:gd name="T17" fmla="*/ 0 h 130"/>
                  <a:gd name="T18" fmla="*/ 96 w 590"/>
                  <a:gd name="T19" fmla="*/ 0 h 130"/>
                  <a:gd name="T20" fmla="*/ 153 w 590"/>
                  <a:gd name="T21" fmla="*/ 0 h 130"/>
                  <a:gd name="T22" fmla="*/ 211 w 590"/>
                  <a:gd name="T23" fmla="*/ 0 h 130"/>
                  <a:gd name="T24" fmla="*/ 270 w 590"/>
                  <a:gd name="T25" fmla="*/ 0 h 130"/>
                  <a:gd name="T26" fmla="*/ 328 w 590"/>
                  <a:gd name="T27" fmla="*/ 0 h 130"/>
                  <a:gd name="T28" fmla="*/ 386 w 590"/>
                  <a:gd name="T29" fmla="*/ 0 h 130"/>
                  <a:gd name="T30" fmla="*/ 443 w 590"/>
                  <a:gd name="T31" fmla="*/ 0 h 130"/>
                  <a:gd name="T32" fmla="*/ 502 w 590"/>
                  <a:gd name="T33" fmla="*/ 0 h 130"/>
                  <a:gd name="T34" fmla="*/ 512 w 590"/>
                  <a:gd name="T35" fmla="*/ 16 h 130"/>
                  <a:gd name="T36" fmla="*/ 524 w 590"/>
                  <a:gd name="T37" fmla="*/ 31 h 130"/>
                  <a:gd name="T38" fmla="*/ 535 w 590"/>
                  <a:gd name="T39" fmla="*/ 47 h 130"/>
                  <a:gd name="T40" fmla="*/ 546 w 590"/>
                  <a:gd name="T41" fmla="*/ 64 h 130"/>
                  <a:gd name="T42" fmla="*/ 556 w 590"/>
                  <a:gd name="T43" fmla="*/ 80 h 130"/>
                  <a:gd name="T44" fmla="*/ 567 w 590"/>
                  <a:gd name="T45" fmla="*/ 97 h 130"/>
                  <a:gd name="T46" fmla="*/ 578 w 590"/>
                  <a:gd name="T47" fmla="*/ 113 h 130"/>
                  <a:gd name="T48" fmla="*/ 590 w 590"/>
                  <a:gd name="T49" fmla="*/ 130 h 130"/>
                  <a:gd name="T50" fmla="*/ 515 w 590"/>
                  <a:gd name="T51" fmla="*/ 130 h 130"/>
                  <a:gd name="T52" fmla="*/ 442 w 590"/>
                  <a:gd name="T53" fmla="*/ 130 h 130"/>
                  <a:gd name="T54" fmla="*/ 367 w 590"/>
                  <a:gd name="T55" fmla="*/ 130 h 130"/>
                  <a:gd name="T56" fmla="*/ 294 w 590"/>
                  <a:gd name="T57" fmla="*/ 130 h 130"/>
                  <a:gd name="T58" fmla="*/ 220 w 590"/>
                  <a:gd name="T59" fmla="*/ 130 h 130"/>
                  <a:gd name="T60" fmla="*/ 146 w 590"/>
                  <a:gd name="T61" fmla="*/ 130 h 130"/>
                  <a:gd name="T62" fmla="*/ 72 w 590"/>
                  <a:gd name="T63" fmla="*/ 130 h 130"/>
                  <a:gd name="T64" fmla="*/ 0 w 590"/>
                  <a:gd name="T6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0" h="130">
                    <a:moveTo>
                      <a:pt x="0" y="130"/>
                    </a:moveTo>
                    <a:lnTo>
                      <a:pt x="4" y="113"/>
                    </a:lnTo>
                    <a:lnTo>
                      <a:pt x="8" y="97"/>
                    </a:lnTo>
                    <a:lnTo>
                      <a:pt x="13" y="80"/>
                    </a:lnTo>
                    <a:lnTo>
                      <a:pt x="18" y="64"/>
                    </a:lnTo>
                    <a:lnTo>
                      <a:pt x="22" y="47"/>
                    </a:lnTo>
                    <a:lnTo>
                      <a:pt x="28" y="31"/>
                    </a:lnTo>
                    <a:lnTo>
                      <a:pt x="32" y="16"/>
                    </a:lnTo>
                    <a:lnTo>
                      <a:pt x="38" y="0"/>
                    </a:lnTo>
                    <a:lnTo>
                      <a:pt x="96" y="0"/>
                    </a:lnTo>
                    <a:lnTo>
                      <a:pt x="153" y="0"/>
                    </a:lnTo>
                    <a:lnTo>
                      <a:pt x="211" y="0"/>
                    </a:lnTo>
                    <a:lnTo>
                      <a:pt x="270" y="0"/>
                    </a:lnTo>
                    <a:lnTo>
                      <a:pt x="328" y="0"/>
                    </a:lnTo>
                    <a:lnTo>
                      <a:pt x="386" y="0"/>
                    </a:lnTo>
                    <a:lnTo>
                      <a:pt x="443" y="0"/>
                    </a:lnTo>
                    <a:lnTo>
                      <a:pt x="502" y="0"/>
                    </a:lnTo>
                    <a:lnTo>
                      <a:pt x="512" y="16"/>
                    </a:lnTo>
                    <a:lnTo>
                      <a:pt x="524" y="31"/>
                    </a:lnTo>
                    <a:lnTo>
                      <a:pt x="535" y="47"/>
                    </a:lnTo>
                    <a:lnTo>
                      <a:pt x="546" y="64"/>
                    </a:lnTo>
                    <a:lnTo>
                      <a:pt x="556" y="80"/>
                    </a:lnTo>
                    <a:lnTo>
                      <a:pt x="567" y="97"/>
                    </a:lnTo>
                    <a:lnTo>
                      <a:pt x="578" y="113"/>
                    </a:lnTo>
                    <a:lnTo>
                      <a:pt x="590" y="130"/>
                    </a:lnTo>
                    <a:lnTo>
                      <a:pt x="515" y="130"/>
                    </a:lnTo>
                    <a:lnTo>
                      <a:pt x="442" y="130"/>
                    </a:lnTo>
                    <a:lnTo>
                      <a:pt x="367" y="130"/>
                    </a:lnTo>
                    <a:lnTo>
                      <a:pt x="294" y="130"/>
                    </a:lnTo>
                    <a:lnTo>
                      <a:pt x="220" y="130"/>
                    </a:lnTo>
                    <a:lnTo>
                      <a:pt x="146" y="130"/>
                    </a:lnTo>
                    <a:lnTo>
                      <a:pt x="72" y="130"/>
                    </a:lnTo>
                    <a:lnTo>
                      <a:pt x="0" y="130"/>
                    </a:lnTo>
                    <a:close/>
                  </a:path>
                </a:pathLst>
              </a:custGeom>
              <a:solidFill>
                <a:srgbClr val="872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28" name="Freeform 160"/>
              <p:cNvSpPr>
                <a:spLocks/>
              </p:cNvSpPr>
              <p:nvPr/>
            </p:nvSpPr>
            <p:spPr bwMode="auto">
              <a:xfrm>
                <a:off x="3416" y="2178"/>
                <a:ext cx="495" cy="43"/>
              </a:xfrm>
              <a:custGeom>
                <a:avLst/>
                <a:gdLst>
                  <a:gd name="T0" fmla="*/ 0 w 495"/>
                  <a:gd name="T1" fmla="*/ 86 h 86"/>
                  <a:gd name="T2" fmla="*/ 4 w 495"/>
                  <a:gd name="T3" fmla="*/ 74 h 86"/>
                  <a:gd name="T4" fmla="*/ 8 w 495"/>
                  <a:gd name="T5" fmla="*/ 64 h 86"/>
                  <a:gd name="T6" fmla="*/ 12 w 495"/>
                  <a:gd name="T7" fmla="*/ 53 h 86"/>
                  <a:gd name="T8" fmla="*/ 18 w 495"/>
                  <a:gd name="T9" fmla="*/ 43 h 86"/>
                  <a:gd name="T10" fmla="*/ 22 w 495"/>
                  <a:gd name="T11" fmla="*/ 31 h 86"/>
                  <a:gd name="T12" fmla="*/ 28 w 495"/>
                  <a:gd name="T13" fmla="*/ 22 h 86"/>
                  <a:gd name="T14" fmla="*/ 32 w 495"/>
                  <a:gd name="T15" fmla="*/ 10 h 86"/>
                  <a:gd name="T16" fmla="*/ 38 w 495"/>
                  <a:gd name="T17" fmla="*/ 0 h 86"/>
                  <a:gd name="T18" fmla="*/ 86 w 495"/>
                  <a:gd name="T19" fmla="*/ 0 h 86"/>
                  <a:gd name="T20" fmla="*/ 135 w 495"/>
                  <a:gd name="T21" fmla="*/ 0 h 86"/>
                  <a:gd name="T22" fmla="*/ 183 w 495"/>
                  <a:gd name="T23" fmla="*/ 0 h 86"/>
                  <a:gd name="T24" fmla="*/ 232 w 495"/>
                  <a:gd name="T25" fmla="*/ 0 h 86"/>
                  <a:gd name="T26" fmla="*/ 280 w 495"/>
                  <a:gd name="T27" fmla="*/ 0 h 86"/>
                  <a:gd name="T28" fmla="*/ 329 w 495"/>
                  <a:gd name="T29" fmla="*/ 0 h 86"/>
                  <a:gd name="T30" fmla="*/ 377 w 495"/>
                  <a:gd name="T31" fmla="*/ 0 h 86"/>
                  <a:gd name="T32" fmla="*/ 428 w 495"/>
                  <a:gd name="T33" fmla="*/ 0 h 86"/>
                  <a:gd name="T34" fmla="*/ 435 w 495"/>
                  <a:gd name="T35" fmla="*/ 10 h 86"/>
                  <a:gd name="T36" fmla="*/ 443 w 495"/>
                  <a:gd name="T37" fmla="*/ 22 h 86"/>
                  <a:gd name="T38" fmla="*/ 452 w 495"/>
                  <a:gd name="T39" fmla="*/ 31 h 86"/>
                  <a:gd name="T40" fmla="*/ 460 w 495"/>
                  <a:gd name="T41" fmla="*/ 43 h 86"/>
                  <a:gd name="T42" fmla="*/ 469 w 495"/>
                  <a:gd name="T43" fmla="*/ 53 h 86"/>
                  <a:gd name="T44" fmla="*/ 477 w 495"/>
                  <a:gd name="T45" fmla="*/ 64 h 86"/>
                  <a:gd name="T46" fmla="*/ 485 w 495"/>
                  <a:gd name="T47" fmla="*/ 74 h 86"/>
                  <a:gd name="T48" fmla="*/ 495 w 495"/>
                  <a:gd name="T49" fmla="*/ 86 h 86"/>
                  <a:gd name="T50" fmla="*/ 432 w 495"/>
                  <a:gd name="T51" fmla="*/ 86 h 86"/>
                  <a:gd name="T52" fmla="*/ 369 w 495"/>
                  <a:gd name="T53" fmla="*/ 86 h 86"/>
                  <a:gd name="T54" fmla="*/ 307 w 495"/>
                  <a:gd name="T55" fmla="*/ 86 h 86"/>
                  <a:gd name="T56" fmla="*/ 246 w 495"/>
                  <a:gd name="T57" fmla="*/ 86 h 86"/>
                  <a:gd name="T58" fmla="*/ 183 w 495"/>
                  <a:gd name="T59" fmla="*/ 86 h 86"/>
                  <a:gd name="T60" fmla="*/ 122 w 495"/>
                  <a:gd name="T61" fmla="*/ 86 h 86"/>
                  <a:gd name="T62" fmla="*/ 60 w 495"/>
                  <a:gd name="T63" fmla="*/ 86 h 86"/>
                  <a:gd name="T64" fmla="*/ 0 w 495"/>
                  <a:gd name="T6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5" h="86">
                    <a:moveTo>
                      <a:pt x="0" y="86"/>
                    </a:moveTo>
                    <a:lnTo>
                      <a:pt x="4" y="74"/>
                    </a:lnTo>
                    <a:lnTo>
                      <a:pt x="8" y="64"/>
                    </a:lnTo>
                    <a:lnTo>
                      <a:pt x="12" y="53"/>
                    </a:lnTo>
                    <a:lnTo>
                      <a:pt x="18" y="43"/>
                    </a:lnTo>
                    <a:lnTo>
                      <a:pt x="22" y="31"/>
                    </a:lnTo>
                    <a:lnTo>
                      <a:pt x="28" y="22"/>
                    </a:lnTo>
                    <a:lnTo>
                      <a:pt x="32" y="10"/>
                    </a:lnTo>
                    <a:lnTo>
                      <a:pt x="38" y="0"/>
                    </a:lnTo>
                    <a:lnTo>
                      <a:pt x="86" y="0"/>
                    </a:lnTo>
                    <a:lnTo>
                      <a:pt x="135" y="0"/>
                    </a:lnTo>
                    <a:lnTo>
                      <a:pt x="183" y="0"/>
                    </a:lnTo>
                    <a:lnTo>
                      <a:pt x="232" y="0"/>
                    </a:lnTo>
                    <a:lnTo>
                      <a:pt x="280" y="0"/>
                    </a:lnTo>
                    <a:lnTo>
                      <a:pt x="329" y="0"/>
                    </a:lnTo>
                    <a:lnTo>
                      <a:pt x="377" y="0"/>
                    </a:lnTo>
                    <a:lnTo>
                      <a:pt x="428" y="0"/>
                    </a:lnTo>
                    <a:lnTo>
                      <a:pt x="435" y="10"/>
                    </a:lnTo>
                    <a:lnTo>
                      <a:pt x="443" y="22"/>
                    </a:lnTo>
                    <a:lnTo>
                      <a:pt x="452" y="31"/>
                    </a:lnTo>
                    <a:lnTo>
                      <a:pt x="460" y="43"/>
                    </a:lnTo>
                    <a:lnTo>
                      <a:pt x="469" y="53"/>
                    </a:lnTo>
                    <a:lnTo>
                      <a:pt x="477" y="64"/>
                    </a:lnTo>
                    <a:lnTo>
                      <a:pt x="485" y="74"/>
                    </a:lnTo>
                    <a:lnTo>
                      <a:pt x="495" y="86"/>
                    </a:lnTo>
                    <a:lnTo>
                      <a:pt x="432" y="86"/>
                    </a:lnTo>
                    <a:lnTo>
                      <a:pt x="369" y="86"/>
                    </a:lnTo>
                    <a:lnTo>
                      <a:pt x="307" y="86"/>
                    </a:lnTo>
                    <a:lnTo>
                      <a:pt x="246" y="86"/>
                    </a:lnTo>
                    <a:lnTo>
                      <a:pt x="183" y="86"/>
                    </a:lnTo>
                    <a:lnTo>
                      <a:pt x="122" y="86"/>
                    </a:lnTo>
                    <a:lnTo>
                      <a:pt x="60" y="86"/>
                    </a:lnTo>
                    <a:lnTo>
                      <a:pt x="0" y="86"/>
                    </a:lnTo>
                    <a:close/>
                  </a:path>
                </a:pathLst>
              </a:custGeom>
              <a:solidFill>
                <a:srgbClr val="8F3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29" name="Freeform 161"/>
              <p:cNvSpPr>
                <a:spLocks/>
              </p:cNvSpPr>
              <p:nvPr/>
            </p:nvSpPr>
            <p:spPr bwMode="auto">
              <a:xfrm>
                <a:off x="3426" y="2178"/>
                <a:ext cx="399" cy="20"/>
              </a:xfrm>
              <a:custGeom>
                <a:avLst/>
                <a:gdLst>
                  <a:gd name="T0" fmla="*/ 0 w 399"/>
                  <a:gd name="T1" fmla="*/ 39 h 39"/>
                  <a:gd name="T2" fmla="*/ 36 w 399"/>
                  <a:gd name="T3" fmla="*/ 0 h 39"/>
                  <a:gd name="T4" fmla="*/ 352 w 399"/>
                  <a:gd name="T5" fmla="*/ 0 h 39"/>
                  <a:gd name="T6" fmla="*/ 399 w 399"/>
                  <a:gd name="T7" fmla="*/ 39 h 39"/>
                  <a:gd name="T8" fmla="*/ 0 w 399"/>
                  <a:gd name="T9" fmla="*/ 39 h 39"/>
                </a:gdLst>
                <a:ahLst/>
                <a:cxnLst>
                  <a:cxn ang="0">
                    <a:pos x="T0" y="T1"/>
                  </a:cxn>
                  <a:cxn ang="0">
                    <a:pos x="T2" y="T3"/>
                  </a:cxn>
                  <a:cxn ang="0">
                    <a:pos x="T4" y="T5"/>
                  </a:cxn>
                  <a:cxn ang="0">
                    <a:pos x="T6" y="T7"/>
                  </a:cxn>
                  <a:cxn ang="0">
                    <a:pos x="T8" y="T9"/>
                  </a:cxn>
                </a:cxnLst>
                <a:rect l="0" t="0" r="r" b="b"/>
                <a:pathLst>
                  <a:path w="399" h="39">
                    <a:moveTo>
                      <a:pt x="0" y="39"/>
                    </a:moveTo>
                    <a:lnTo>
                      <a:pt x="36" y="0"/>
                    </a:lnTo>
                    <a:lnTo>
                      <a:pt x="352" y="0"/>
                    </a:lnTo>
                    <a:lnTo>
                      <a:pt x="399" y="39"/>
                    </a:lnTo>
                    <a:lnTo>
                      <a:pt x="0" y="39"/>
                    </a:lnTo>
                    <a:close/>
                  </a:path>
                </a:pathLst>
              </a:custGeom>
              <a:solidFill>
                <a:srgbClr val="963D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30" name="Freeform 162"/>
              <p:cNvSpPr>
                <a:spLocks/>
              </p:cNvSpPr>
              <p:nvPr/>
            </p:nvSpPr>
            <p:spPr bwMode="auto">
              <a:xfrm>
                <a:off x="3996" y="1509"/>
                <a:ext cx="325" cy="828"/>
              </a:xfrm>
              <a:custGeom>
                <a:avLst/>
                <a:gdLst>
                  <a:gd name="T0" fmla="*/ 164 w 325"/>
                  <a:gd name="T1" fmla="*/ 1342 h 1655"/>
                  <a:gd name="T2" fmla="*/ 0 w 325"/>
                  <a:gd name="T3" fmla="*/ 57 h 1655"/>
                  <a:gd name="T4" fmla="*/ 117 w 325"/>
                  <a:gd name="T5" fmla="*/ 0 h 1655"/>
                  <a:gd name="T6" fmla="*/ 325 w 325"/>
                  <a:gd name="T7" fmla="*/ 1655 h 1655"/>
                  <a:gd name="T8" fmla="*/ 164 w 325"/>
                  <a:gd name="T9" fmla="*/ 1342 h 1655"/>
                </a:gdLst>
                <a:ahLst/>
                <a:cxnLst>
                  <a:cxn ang="0">
                    <a:pos x="T0" y="T1"/>
                  </a:cxn>
                  <a:cxn ang="0">
                    <a:pos x="T2" y="T3"/>
                  </a:cxn>
                  <a:cxn ang="0">
                    <a:pos x="T4" y="T5"/>
                  </a:cxn>
                  <a:cxn ang="0">
                    <a:pos x="T6" y="T7"/>
                  </a:cxn>
                  <a:cxn ang="0">
                    <a:pos x="T8" y="T9"/>
                  </a:cxn>
                </a:cxnLst>
                <a:rect l="0" t="0" r="r" b="b"/>
                <a:pathLst>
                  <a:path w="325" h="1655">
                    <a:moveTo>
                      <a:pt x="164" y="1342"/>
                    </a:moveTo>
                    <a:lnTo>
                      <a:pt x="0" y="57"/>
                    </a:lnTo>
                    <a:lnTo>
                      <a:pt x="117" y="0"/>
                    </a:lnTo>
                    <a:lnTo>
                      <a:pt x="325" y="1655"/>
                    </a:lnTo>
                    <a:lnTo>
                      <a:pt x="164" y="1342"/>
                    </a:lnTo>
                    <a:close/>
                  </a:path>
                </a:pathLst>
              </a:custGeom>
              <a:solidFill>
                <a:srgbClr val="8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31" name="Freeform 163"/>
              <p:cNvSpPr>
                <a:spLocks/>
              </p:cNvSpPr>
              <p:nvPr/>
            </p:nvSpPr>
            <p:spPr bwMode="auto">
              <a:xfrm>
                <a:off x="3999" y="1513"/>
                <a:ext cx="287" cy="736"/>
              </a:xfrm>
              <a:custGeom>
                <a:avLst/>
                <a:gdLst>
                  <a:gd name="T0" fmla="*/ 146 w 287"/>
                  <a:gd name="T1" fmla="*/ 1194 h 1472"/>
                  <a:gd name="T2" fmla="*/ 126 w 287"/>
                  <a:gd name="T3" fmla="*/ 1048 h 1472"/>
                  <a:gd name="T4" fmla="*/ 109 w 287"/>
                  <a:gd name="T5" fmla="*/ 906 h 1472"/>
                  <a:gd name="T6" fmla="*/ 90 w 287"/>
                  <a:gd name="T7" fmla="*/ 762 h 1472"/>
                  <a:gd name="T8" fmla="*/ 73 w 287"/>
                  <a:gd name="T9" fmla="*/ 620 h 1472"/>
                  <a:gd name="T10" fmla="*/ 53 w 287"/>
                  <a:gd name="T11" fmla="*/ 477 h 1472"/>
                  <a:gd name="T12" fmla="*/ 35 w 287"/>
                  <a:gd name="T13" fmla="*/ 335 h 1472"/>
                  <a:gd name="T14" fmla="*/ 16 w 287"/>
                  <a:gd name="T15" fmla="*/ 193 h 1472"/>
                  <a:gd name="T16" fmla="*/ 0 w 287"/>
                  <a:gd name="T17" fmla="*/ 51 h 1472"/>
                  <a:gd name="T18" fmla="*/ 12 w 287"/>
                  <a:gd name="T19" fmla="*/ 43 h 1472"/>
                  <a:gd name="T20" fmla="*/ 25 w 287"/>
                  <a:gd name="T21" fmla="*/ 37 h 1472"/>
                  <a:gd name="T22" fmla="*/ 38 w 287"/>
                  <a:gd name="T23" fmla="*/ 31 h 1472"/>
                  <a:gd name="T24" fmla="*/ 50 w 287"/>
                  <a:gd name="T25" fmla="*/ 25 h 1472"/>
                  <a:gd name="T26" fmla="*/ 63 w 287"/>
                  <a:gd name="T27" fmla="*/ 18 h 1472"/>
                  <a:gd name="T28" fmla="*/ 76 w 287"/>
                  <a:gd name="T29" fmla="*/ 12 h 1472"/>
                  <a:gd name="T30" fmla="*/ 88 w 287"/>
                  <a:gd name="T31" fmla="*/ 6 h 1472"/>
                  <a:gd name="T32" fmla="*/ 101 w 287"/>
                  <a:gd name="T33" fmla="*/ 0 h 1472"/>
                  <a:gd name="T34" fmla="*/ 123 w 287"/>
                  <a:gd name="T35" fmla="*/ 183 h 1472"/>
                  <a:gd name="T36" fmla="*/ 147 w 287"/>
                  <a:gd name="T37" fmla="*/ 368 h 1472"/>
                  <a:gd name="T38" fmla="*/ 170 w 287"/>
                  <a:gd name="T39" fmla="*/ 550 h 1472"/>
                  <a:gd name="T40" fmla="*/ 194 w 287"/>
                  <a:gd name="T41" fmla="*/ 735 h 1472"/>
                  <a:gd name="T42" fmla="*/ 216 w 287"/>
                  <a:gd name="T43" fmla="*/ 918 h 1472"/>
                  <a:gd name="T44" fmla="*/ 240 w 287"/>
                  <a:gd name="T45" fmla="*/ 1103 h 1472"/>
                  <a:gd name="T46" fmla="*/ 263 w 287"/>
                  <a:gd name="T47" fmla="*/ 1285 h 1472"/>
                  <a:gd name="T48" fmla="*/ 287 w 287"/>
                  <a:gd name="T49" fmla="*/ 1472 h 1472"/>
                  <a:gd name="T50" fmla="*/ 268 w 287"/>
                  <a:gd name="T51" fmla="*/ 1435 h 1472"/>
                  <a:gd name="T52" fmla="*/ 250 w 287"/>
                  <a:gd name="T53" fmla="*/ 1400 h 1472"/>
                  <a:gd name="T54" fmla="*/ 233 w 287"/>
                  <a:gd name="T55" fmla="*/ 1365 h 1472"/>
                  <a:gd name="T56" fmla="*/ 216 w 287"/>
                  <a:gd name="T57" fmla="*/ 1332 h 1472"/>
                  <a:gd name="T58" fmla="*/ 198 w 287"/>
                  <a:gd name="T59" fmla="*/ 1297 h 1472"/>
                  <a:gd name="T60" fmla="*/ 180 w 287"/>
                  <a:gd name="T61" fmla="*/ 1262 h 1472"/>
                  <a:gd name="T62" fmla="*/ 163 w 287"/>
                  <a:gd name="T63" fmla="*/ 1227 h 1472"/>
                  <a:gd name="T64" fmla="*/ 146 w 287"/>
                  <a:gd name="T65" fmla="*/ 1194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7" h="1472">
                    <a:moveTo>
                      <a:pt x="146" y="1194"/>
                    </a:moveTo>
                    <a:lnTo>
                      <a:pt x="126" y="1048"/>
                    </a:lnTo>
                    <a:lnTo>
                      <a:pt x="109" y="906"/>
                    </a:lnTo>
                    <a:lnTo>
                      <a:pt x="90" y="762"/>
                    </a:lnTo>
                    <a:lnTo>
                      <a:pt x="73" y="620"/>
                    </a:lnTo>
                    <a:lnTo>
                      <a:pt x="53" y="477"/>
                    </a:lnTo>
                    <a:lnTo>
                      <a:pt x="35" y="335"/>
                    </a:lnTo>
                    <a:lnTo>
                      <a:pt x="16" y="193"/>
                    </a:lnTo>
                    <a:lnTo>
                      <a:pt x="0" y="51"/>
                    </a:lnTo>
                    <a:lnTo>
                      <a:pt x="12" y="43"/>
                    </a:lnTo>
                    <a:lnTo>
                      <a:pt x="25" y="37"/>
                    </a:lnTo>
                    <a:lnTo>
                      <a:pt x="38" y="31"/>
                    </a:lnTo>
                    <a:lnTo>
                      <a:pt x="50" y="25"/>
                    </a:lnTo>
                    <a:lnTo>
                      <a:pt x="63" y="18"/>
                    </a:lnTo>
                    <a:lnTo>
                      <a:pt x="76" y="12"/>
                    </a:lnTo>
                    <a:lnTo>
                      <a:pt x="88" y="6"/>
                    </a:lnTo>
                    <a:lnTo>
                      <a:pt x="101" y="0"/>
                    </a:lnTo>
                    <a:lnTo>
                      <a:pt x="123" y="183"/>
                    </a:lnTo>
                    <a:lnTo>
                      <a:pt x="147" y="368"/>
                    </a:lnTo>
                    <a:lnTo>
                      <a:pt x="170" y="550"/>
                    </a:lnTo>
                    <a:lnTo>
                      <a:pt x="194" y="735"/>
                    </a:lnTo>
                    <a:lnTo>
                      <a:pt x="216" y="918"/>
                    </a:lnTo>
                    <a:lnTo>
                      <a:pt x="240" y="1103"/>
                    </a:lnTo>
                    <a:lnTo>
                      <a:pt x="263" y="1285"/>
                    </a:lnTo>
                    <a:lnTo>
                      <a:pt x="287" y="1472"/>
                    </a:lnTo>
                    <a:lnTo>
                      <a:pt x="268" y="1435"/>
                    </a:lnTo>
                    <a:lnTo>
                      <a:pt x="250" y="1400"/>
                    </a:lnTo>
                    <a:lnTo>
                      <a:pt x="233" y="1365"/>
                    </a:lnTo>
                    <a:lnTo>
                      <a:pt x="216" y="1332"/>
                    </a:lnTo>
                    <a:lnTo>
                      <a:pt x="198" y="1297"/>
                    </a:lnTo>
                    <a:lnTo>
                      <a:pt x="180" y="1262"/>
                    </a:lnTo>
                    <a:lnTo>
                      <a:pt x="163" y="1227"/>
                    </a:lnTo>
                    <a:lnTo>
                      <a:pt x="146" y="1194"/>
                    </a:lnTo>
                    <a:close/>
                  </a:path>
                </a:pathLst>
              </a:custGeom>
              <a:solidFill>
                <a:srgbClr val="8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32" name="Freeform 164"/>
              <p:cNvSpPr>
                <a:spLocks/>
              </p:cNvSpPr>
              <p:nvPr/>
            </p:nvSpPr>
            <p:spPr bwMode="auto">
              <a:xfrm>
                <a:off x="4000" y="1519"/>
                <a:ext cx="252" cy="640"/>
              </a:xfrm>
              <a:custGeom>
                <a:avLst/>
                <a:gdLst>
                  <a:gd name="T0" fmla="*/ 128 w 252"/>
                  <a:gd name="T1" fmla="*/ 1036 h 1279"/>
                  <a:gd name="T2" fmla="*/ 111 w 252"/>
                  <a:gd name="T3" fmla="*/ 910 h 1279"/>
                  <a:gd name="T4" fmla="*/ 94 w 252"/>
                  <a:gd name="T5" fmla="*/ 787 h 1279"/>
                  <a:gd name="T6" fmla="*/ 79 w 252"/>
                  <a:gd name="T7" fmla="*/ 661 h 1279"/>
                  <a:gd name="T8" fmla="*/ 63 w 252"/>
                  <a:gd name="T9" fmla="*/ 538 h 1279"/>
                  <a:gd name="T10" fmla="*/ 46 w 252"/>
                  <a:gd name="T11" fmla="*/ 414 h 1279"/>
                  <a:gd name="T12" fmla="*/ 31 w 252"/>
                  <a:gd name="T13" fmla="*/ 290 h 1279"/>
                  <a:gd name="T14" fmla="*/ 15 w 252"/>
                  <a:gd name="T15" fmla="*/ 165 h 1279"/>
                  <a:gd name="T16" fmla="*/ 0 w 252"/>
                  <a:gd name="T17" fmla="*/ 43 h 1279"/>
                  <a:gd name="T18" fmla="*/ 10 w 252"/>
                  <a:gd name="T19" fmla="*/ 37 h 1279"/>
                  <a:gd name="T20" fmla="*/ 21 w 252"/>
                  <a:gd name="T21" fmla="*/ 31 h 1279"/>
                  <a:gd name="T22" fmla="*/ 32 w 252"/>
                  <a:gd name="T23" fmla="*/ 25 h 1279"/>
                  <a:gd name="T24" fmla="*/ 44 w 252"/>
                  <a:gd name="T25" fmla="*/ 21 h 1279"/>
                  <a:gd name="T26" fmla="*/ 55 w 252"/>
                  <a:gd name="T27" fmla="*/ 15 h 1279"/>
                  <a:gd name="T28" fmla="*/ 66 w 252"/>
                  <a:gd name="T29" fmla="*/ 10 h 1279"/>
                  <a:gd name="T30" fmla="*/ 77 w 252"/>
                  <a:gd name="T31" fmla="*/ 4 h 1279"/>
                  <a:gd name="T32" fmla="*/ 89 w 252"/>
                  <a:gd name="T33" fmla="*/ 0 h 1279"/>
                  <a:gd name="T34" fmla="*/ 108 w 252"/>
                  <a:gd name="T35" fmla="*/ 157 h 1279"/>
                  <a:gd name="T36" fmla="*/ 128 w 252"/>
                  <a:gd name="T37" fmla="*/ 317 h 1279"/>
                  <a:gd name="T38" fmla="*/ 149 w 252"/>
                  <a:gd name="T39" fmla="*/ 476 h 1279"/>
                  <a:gd name="T40" fmla="*/ 170 w 252"/>
                  <a:gd name="T41" fmla="*/ 638 h 1279"/>
                  <a:gd name="T42" fmla="*/ 190 w 252"/>
                  <a:gd name="T43" fmla="*/ 797 h 1279"/>
                  <a:gd name="T44" fmla="*/ 210 w 252"/>
                  <a:gd name="T45" fmla="*/ 958 h 1279"/>
                  <a:gd name="T46" fmla="*/ 231 w 252"/>
                  <a:gd name="T47" fmla="*/ 1118 h 1279"/>
                  <a:gd name="T48" fmla="*/ 252 w 252"/>
                  <a:gd name="T49" fmla="*/ 1279 h 1279"/>
                  <a:gd name="T50" fmla="*/ 235 w 252"/>
                  <a:gd name="T51" fmla="*/ 1248 h 1279"/>
                  <a:gd name="T52" fmla="*/ 220 w 252"/>
                  <a:gd name="T53" fmla="*/ 1219 h 1279"/>
                  <a:gd name="T54" fmla="*/ 204 w 252"/>
                  <a:gd name="T55" fmla="*/ 1188 h 1279"/>
                  <a:gd name="T56" fmla="*/ 190 w 252"/>
                  <a:gd name="T57" fmla="*/ 1159 h 1279"/>
                  <a:gd name="T58" fmla="*/ 173 w 252"/>
                  <a:gd name="T59" fmla="*/ 1128 h 1279"/>
                  <a:gd name="T60" fmla="*/ 158 w 252"/>
                  <a:gd name="T61" fmla="*/ 1096 h 1279"/>
                  <a:gd name="T62" fmla="*/ 142 w 252"/>
                  <a:gd name="T63" fmla="*/ 1065 h 1279"/>
                  <a:gd name="T64" fmla="*/ 128 w 252"/>
                  <a:gd name="T65" fmla="*/ 1036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2" h="1279">
                    <a:moveTo>
                      <a:pt x="128" y="1036"/>
                    </a:moveTo>
                    <a:lnTo>
                      <a:pt x="111" y="910"/>
                    </a:lnTo>
                    <a:lnTo>
                      <a:pt x="94" y="787"/>
                    </a:lnTo>
                    <a:lnTo>
                      <a:pt x="79" y="661"/>
                    </a:lnTo>
                    <a:lnTo>
                      <a:pt x="63" y="538"/>
                    </a:lnTo>
                    <a:lnTo>
                      <a:pt x="46" y="414"/>
                    </a:lnTo>
                    <a:lnTo>
                      <a:pt x="31" y="290"/>
                    </a:lnTo>
                    <a:lnTo>
                      <a:pt x="15" y="165"/>
                    </a:lnTo>
                    <a:lnTo>
                      <a:pt x="0" y="43"/>
                    </a:lnTo>
                    <a:lnTo>
                      <a:pt x="10" y="37"/>
                    </a:lnTo>
                    <a:lnTo>
                      <a:pt x="21" y="31"/>
                    </a:lnTo>
                    <a:lnTo>
                      <a:pt x="32" y="25"/>
                    </a:lnTo>
                    <a:lnTo>
                      <a:pt x="44" y="21"/>
                    </a:lnTo>
                    <a:lnTo>
                      <a:pt x="55" y="15"/>
                    </a:lnTo>
                    <a:lnTo>
                      <a:pt x="66" y="10"/>
                    </a:lnTo>
                    <a:lnTo>
                      <a:pt x="77" y="4"/>
                    </a:lnTo>
                    <a:lnTo>
                      <a:pt x="89" y="0"/>
                    </a:lnTo>
                    <a:lnTo>
                      <a:pt x="108" y="157"/>
                    </a:lnTo>
                    <a:lnTo>
                      <a:pt x="128" y="317"/>
                    </a:lnTo>
                    <a:lnTo>
                      <a:pt x="149" y="476"/>
                    </a:lnTo>
                    <a:lnTo>
                      <a:pt x="170" y="638"/>
                    </a:lnTo>
                    <a:lnTo>
                      <a:pt x="190" y="797"/>
                    </a:lnTo>
                    <a:lnTo>
                      <a:pt x="210" y="958"/>
                    </a:lnTo>
                    <a:lnTo>
                      <a:pt x="231" y="1118"/>
                    </a:lnTo>
                    <a:lnTo>
                      <a:pt x="252" y="1279"/>
                    </a:lnTo>
                    <a:lnTo>
                      <a:pt x="235" y="1248"/>
                    </a:lnTo>
                    <a:lnTo>
                      <a:pt x="220" y="1219"/>
                    </a:lnTo>
                    <a:lnTo>
                      <a:pt x="204" y="1188"/>
                    </a:lnTo>
                    <a:lnTo>
                      <a:pt x="190" y="1159"/>
                    </a:lnTo>
                    <a:lnTo>
                      <a:pt x="173" y="1128"/>
                    </a:lnTo>
                    <a:lnTo>
                      <a:pt x="158" y="1096"/>
                    </a:lnTo>
                    <a:lnTo>
                      <a:pt x="142" y="1065"/>
                    </a:lnTo>
                    <a:lnTo>
                      <a:pt x="128" y="1036"/>
                    </a:lnTo>
                    <a:close/>
                  </a:path>
                </a:pathLst>
              </a:custGeom>
              <a:solidFill>
                <a:srgbClr val="8F3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33" name="Freeform 165"/>
              <p:cNvSpPr>
                <a:spLocks/>
              </p:cNvSpPr>
              <p:nvPr/>
            </p:nvSpPr>
            <p:spPr bwMode="auto">
              <a:xfrm>
                <a:off x="4001" y="1523"/>
                <a:ext cx="216" cy="548"/>
              </a:xfrm>
              <a:custGeom>
                <a:avLst/>
                <a:gdLst>
                  <a:gd name="T0" fmla="*/ 109 w 216"/>
                  <a:gd name="T1" fmla="*/ 886 h 1096"/>
                  <a:gd name="T2" fmla="*/ 95 w 216"/>
                  <a:gd name="T3" fmla="*/ 779 h 1096"/>
                  <a:gd name="T4" fmla="*/ 82 w 216"/>
                  <a:gd name="T5" fmla="*/ 672 h 1096"/>
                  <a:gd name="T6" fmla="*/ 68 w 216"/>
                  <a:gd name="T7" fmla="*/ 565 h 1096"/>
                  <a:gd name="T8" fmla="*/ 55 w 216"/>
                  <a:gd name="T9" fmla="*/ 460 h 1096"/>
                  <a:gd name="T10" fmla="*/ 41 w 216"/>
                  <a:gd name="T11" fmla="*/ 353 h 1096"/>
                  <a:gd name="T12" fmla="*/ 27 w 216"/>
                  <a:gd name="T13" fmla="*/ 248 h 1096"/>
                  <a:gd name="T14" fmla="*/ 13 w 216"/>
                  <a:gd name="T15" fmla="*/ 142 h 1096"/>
                  <a:gd name="T16" fmla="*/ 0 w 216"/>
                  <a:gd name="T17" fmla="*/ 37 h 1096"/>
                  <a:gd name="T18" fmla="*/ 9 w 216"/>
                  <a:gd name="T19" fmla="*/ 31 h 1096"/>
                  <a:gd name="T20" fmla="*/ 19 w 216"/>
                  <a:gd name="T21" fmla="*/ 25 h 1096"/>
                  <a:gd name="T22" fmla="*/ 29 w 216"/>
                  <a:gd name="T23" fmla="*/ 21 h 1096"/>
                  <a:gd name="T24" fmla="*/ 38 w 216"/>
                  <a:gd name="T25" fmla="*/ 17 h 1096"/>
                  <a:gd name="T26" fmla="*/ 47 w 216"/>
                  <a:gd name="T27" fmla="*/ 11 h 1096"/>
                  <a:gd name="T28" fmla="*/ 57 w 216"/>
                  <a:gd name="T29" fmla="*/ 7 h 1096"/>
                  <a:gd name="T30" fmla="*/ 67 w 216"/>
                  <a:gd name="T31" fmla="*/ 3 h 1096"/>
                  <a:gd name="T32" fmla="*/ 78 w 216"/>
                  <a:gd name="T33" fmla="*/ 0 h 1096"/>
                  <a:gd name="T34" fmla="*/ 95 w 216"/>
                  <a:gd name="T35" fmla="*/ 136 h 1096"/>
                  <a:gd name="T36" fmla="*/ 112 w 216"/>
                  <a:gd name="T37" fmla="*/ 272 h 1096"/>
                  <a:gd name="T38" fmla="*/ 128 w 216"/>
                  <a:gd name="T39" fmla="*/ 408 h 1096"/>
                  <a:gd name="T40" fmla="*/ 147 w 216"/>
                  <a:gd name="T41" fmla="*/ 546 h 1096"/>
                  <a:gd name="T42" fmla="*/ 164 w 216"/>
                  <a:gd name="T43" fmla="*/ 682 h 1096"/>
                  <a:gd name="T44" fmla="*/ 181 w 216"/>
                  <a:gd name="T45" fmla="*/ 820 h 1096"/>
                  <a:gd name="T46" fmla="*/ 197 w 216"/>
                  <a:gd name="T47" fmla="*/ 956 h 1096"/>
                  <a:gd name="T48" fmla="*/ 216 w 216"/>
                  <a:gd name="T49" fmla="*/ 1096 h 1096"/>
                  <a:gd name="T50" fmla="*/ 202 w 216"/>
                  <a:gd name="T51" fmla="*/ 1069 h 1096"/>
                  <a:gd name="T52" fmla="*/ 189 w 216"/>
                  <a:gd name="T53" fmla="*/ 1044 h 1096"/>
                  <a:gd name="T54" fmla="*/ 175 w 216"/>
                  <a:gd name="T55" fmla="*/ 1017 h 1096"/>
                  <a:gd name="T56" fmla="*/ 162 w 216"/>
                  <a:gd name="T57" fmla="*/ 991 h 1096"/>
                  <a:gd name="T58" fmla="*/ 148 w 216"/>
                  <a:gd name="T59" fmla="*/ 964 h 1096"/>
                  <a:gd name="T60" fmla="*/ 135 w 216"/>
                  <a:gd name="T61" fmla="*/ 939 h 1096"/>
                  <a:gd name="T62" fmla="*/ 121 w 216"/>
                  <a:gd name="T63" fmla="*/ 912 h 1096"/>
                  <a:gd name="T64" fmla="*/ 109 w 216"/>
                  <a:gd name="T65" fmla="*/ 886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6" h="1096">
                    <a:moveTo>
                      <a:pt x="109" y="886"/>
                    </a:moveTo>
                    <a:lnTo>
                      <a:pt x="95" y="779"/>
                    </a:lnTo>
                    <a:lnTo>
                      <a:pt x="82" y="672"/>
                    </a:lnTo>
                    <a:lnTo>
                      <a:pt x="68" y="565"/>
                    </a:lnTo>
                    <a:lnTo>
                      <a:pt x="55" y="460"/>
                    </a:lnTo>
                    <a:lnTo>
                      <a:pt x="41" y="353"/>
                    </a:lnTo>
                    <a:lnTo>
                      <a:pt x="27" y="248"/>
                    </a:lnTo>
                    <a:lnTo>
                      <a:pt x="13" y="142"/>
                    </a:lnTo>
                    <a:lnTo>
                      <a:pt x="0" y="37"/>
                    </a:lnTo>
                    <a:lnTo>
                      <a:pt x="9" y="31"/>
                    </a:lnTo>
                    <a:lnTo>
                      <a:pt x="19" y="25"/>
                    </a:lnTo>
                    <a:lnTo>
                      <a:pt x="29" y="21"/>
                    </a:lnTo>
                    <a:lnTo>
                      <a:pt x="38" y="17"/>
                    </a:lnTo>
                    <a:lnTo>
                      <a:pt x="47" y="11"/>
                    </a:lnTo>
                    <a:lnTo>
                      <a:pt x="57" y="7"/>
                    </a:lnTo>
                    <a:lnTo>
                      <a:pt x="67" y="3"/>
                    </a:lnTo>
                    <a:lnTo>
                      <a:pt x="78" y="0"/>
                    </a:lnTo>
                    <a:lnTo>
                      <a:pt x="95" y="136"/>
                    </a:lnTo>
                    <a:lnTo>
                      <a:pt x="112" y="272"/>
                    </a:lnTo>
                    <a:lnTo>
                      <a:pt x="128" y="408"/>
                    </a:lnTo>
                    <a:lnTo>
                      <a:pt x="147" y="546"/>
                    </a:lnTo>
                    <a:lnTo>
                      <a:pt x="164" y="682"/>
                    </a:lnTo>
                    <a:lnTo>
                      <a:pt x="181" y="820"/>
                    </a:lnTo>
                    <a:lnTo>
                      <a:pt x="197" y="956"/>
                    </a:lnTo>
                    <a:lnTo>
                      <a:pt x="216" y="1096"/>
                    </a:lnTo>
                    <a:lnTo>
                      <a:pt x="202" y="1069"/>
                    </a:lnTo>
                    <a:lnTo>
                      <a:pt x="189" y="1044"/>
                    </a:lnTo>
                    <a:lnTo>
                      <a:pt x="175" y="1017"/>
                    </a:lnTo>
                    <a:lnTo>
                      <a:pt x="162" y="991"/>
                    </a:lnTo>
                    <a:lnTo>
                      <a:pt x="148" y="964"/>
                    </a:lnTo>
                    <a:lnTo>
                      <a:pt x="135" y="939"/>
                    </a:lnTo>
                    <a:lnTo>
                      <a:pt x="121" y="912"/>
                    </a:lnTo>
                    <a:lnTo>
                      <a:pt x="109" y="886"/>
                    </a:lnTo>
                    <a:close/>
                  </a:path>
                </a:pathLst>
              </a:custGeom>
              <a:solidFill>
                <a:srgbClr val="9138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34" name="Freeform 166"/>
              <p:cNvSpPr>
                <a:spLocks/>
              </p:cNvSpPr>
              <p:nvPr/>
            </p:nvSpPr>
            <p:spPr bwMode="auto">
              <a:xfrm>
                <a:off x="4004" y="1528"/>
                <a:ext cx="178" cy="454"/>
              </a:xfrm>
              <a:custGeom>
                <a:avLst/>
                <a:gdLst>
                  <a:gd name="T0" fmla="*/ 90 w 178"/>
                  <a:gd name="T1" fmla="*/ 737 h 908"/>
                  <a:gd name="T2" fmla="*/ 78 w 178"/>
                  <a:gd name="T3" fmla="*/ 648 h 908"/>
                  <a:gd name="T4" fmla="*/ 66 w 178"/>
                  <a:gd name="T5" fmla="*/ 560 h 908"/>
                  <a:gd name="T6" fmla="*/ 55 w 178"/>
                  <a:gd name="T7" fmla="*/ 471 h 908"/>
                  <a:gd name="T8" fmla="*/ 44 w 178"/>
                  <a:gd name="T9" fmla="*/ 383 h 908"/>
                  <a:gd name="T10" fmla="*/ 31 w 178"/>
                  <a:gd name="T11" fmla="*/ 294 h 908"/>
                  <a:gd name="T12" fmla="*/ 21 w 178"/>
                  <a:gd name="T13" fmla="*/ 206 h 908"/>
                  <a:gd name="T14" fmla="*/ 10 w 178"/>
                  <a:gd name="T15" fmla="*/ 119 h 908"/>
                  <a:gd name="T16" fmla="*/ 0 w 178"/>
                  <a:gd name="T17" fmla="*/ 31 h 908"/>
                  <a:gd name="T18" fmla="*/ 7 w 178"/>
                  <a:gd name="T19" fmla="*/ 26 h 908"/>
                  <a:gd name="T20" fmla="*/ 16 w 178"/>
                  <a:gd name="T21" fmla="*/ 22 h 908"/>
                  <a:gd name="T22" fmla="*/ 23 w 178"/>
                  <a:gd name="T23" fmla="*/ 18 h 908"/>
                  <a:gd name="T24" fmla="*/ 31 w 178"/>
                  <a:gd name="T25" fmla="*/ 14 h 908"/>
                  <a:gd name="T26" fmla="*/ 38 w 178"/>
                  <a:gd name="T27" fmla="*/ 10 h 908"/>
                  <a:gd name="T28" fmla="*/ 47 w 178"/>
                  <a:gd name="T29" fmla="*/ 6 h 908"/>
                  <a:gd name="T30" fmla="*/ 55 w 178"/>
                  <a:gd name="T31" fmla="*/ 2 h 908"/>
                  <a:gd name="T32" fmla="*/ 64 w 178"/>
                  <a:gd name="T33" fmla="*/ 0 h 908"/>
                  <a:gd name="T34" fmla="*/ 76 w 178"/>
                  <a:gd name="T35" fmla="*/ 113 h 908"/>
                  <a:gd name="T36" fmla="*/ 90 w 178"/>
                  <a:gd name="T37" fmla="*/ 226 h 908"/>
                  <a:gd name="T38" fmla="*/ 104 w 178"/>
                  <a:gd name="T39" fmla="*/ 339 h 908"/>
                  <a:gd name="T40" fmla="*/ 120 w 178"/>
                  <a:gd name="T41" fmla="*/ 453 h 908"/>
                  <a:gd name="T42" fmla="*/ 132 w 178"/>
                  <a:gd name="T43" fmla="*/ 566 h 908"/>
                  <a:gd name="T44" fmla="*/ 148 w 178"/>
                  <a:gd name="T45" fmla="*/ 681 h 908"/>
                  <a:gd name="T46" fmla="*/ 162 w 178"/>
                  <a:gd name="T47" fmla="*/ 794 h 908"/>
                  <a:gd name="T48" fmla="*/ 178 w 178"/>
                  <a:gd name="T49" fmla="*/ 908 h 908"/>
                  <a:gd name="T50" fmla="*/ 166 w 178"/>
                  <a:gd name="T51" fmla="*/ 885 h 908"/>
                  <a:gd name="T52" fmla="*/ 155 w 178"/>
                  <a:gd name="T53" fmla="*/ 864 h 908"/>
                  <a:gd name="T54" fmla="*/ 144 w 178"/>
                  <a:gd name="T55" fmla="*/ 842 h 908"/>
                  <a:gd name="T56" fmla="*/ 134 w 178"/>
                  <a:gd name="T57" fmla="*/ 821 h 908"/>
                  <a:gd name="T58" fmla="*/ 123 w 178"/>
                  <a:gd name="T59" fmla="*/ 798 h 908"/>
                  <a:gd name="T60" fmla="*/ 111 w 178"/>
                  <a:gd name="T61" fmla="*/ 778 h 908"/>
                  <a:gd name="T62" fmla="*/ 100 w 178"/>
                  <a:gd name="T63" fmla="*/ 757 h 908"/>
                  <a:gd name="T64" fmla="*/ 90 w 178"/>
                  <a:gd name="T65" fmla="*/ 737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908">
                    <a:moveTo>
                      <a:pt x="90" y="737"/>
                    </a:moveTo>
                    <a:lnTo>
                      <a:pt x="78" y="648"/>
                    </a:lnTo>
                    <a:lnTo>
                      <a:pt x="66" y="560"/>
                    </a:lnTo>
                    <a:lnTo>
                      <a:pt x="55" y="471"/>
                    </a:lnTo>
                    <a:lnTo>
                      <a:pt x="44" y="383"/>
                    </a:lnTo>
                    <a:lnTo>
                      <a:pt x="31" y="294"/>
                    </a:lnTo>
                    <a:lnTo>
                      <a:pt x="21" y="206"/>
                    </a:lnTo>
                    <a:lnTo>
                      <a:pt x="10" y="119"/>
                    </a:lnTo>
                    <a:lnTo>
                      <a:pt x="0" y="31"/>
                    </a:lnTo>
                    <a:lnTo>
                      <a:pt x="7" y="26"/>
                    </a:lnTo>
                    <a:lnTo>
                      <a:pt x="16" y="22"/>
                    </a:lnTo>
                    <a:lnTo>
                      <a:pt x="23" y="18"/>
                    </a:lnTo>
                    <a:lnTo>
                      <a:pt x="31" y="14"/>
                    </a:lnTo>
                    <a:lnTo>
                      <a:pt x="38" y="10"/>
                    </a:lnTo>
                    <a:lnTo>
                      <a:pt x="47" y="6"/>
                    </a:lnTo>
                    <a:lnTo>
                      <a:pt x="55" y="2"/>
                    </a:lnTo>
                    <a:lnTo>
                      <a:pt x="64" y="0"/>
                    </a:lnTo>
                    <a:lnTo>
                      <a:pt x="76" y="113"/>
                    </a:lnTo>
                    <a:lnTo>
                      <a:pt x="90" y="226"/>
                    </a:lnTo>
                    <a:lnTo>
                      <a:pt x="104" y="339"/>
                    </a:lnTo>
                    <a:lnTo>
                      <a:pt x="120" y="453"/>
                    </a:lnTo>
                    <a:lnTo>
                      <a:pt x="132" y="566"/>
                    </a:lnTo>
                    <a:lnTo>
                      <a:pt x="148" y="681"/>
                    </a:lnTo>
                    <a:lnTo>
                      <a:pt x="162" y="794"/>
                    </a:lnTo>
                    <a:lnTo>
                      <a:pt x="178" y="908"/>
                    </a:lnTo>
                    <a:lnTo>
                      <a:pt x="166" y="885"/>
                    </a:lnTo>
                    <a:lnTo>
                      <a:pt x="155" y="864"/>
                    </a:lnTo>
                    <a:lnTo>
                      <a:pt x="144" y="842"/>
                    </a:lnTo>
                    <a:lnTo>
                      <a:pt x="134" y="821"/>
                    </a:lnTo>
                    <a:lnTo>
                      <a:pt x="123" y="798"/>
                    </a:lnTo>
                    <a:lnTo>
                      <a:pt x="111" y="778"/>
                    </a:lnTo>
                    <a:lnTo>
                      <a:pt x="100" y="757"/>
                    </a:lnTo>
                    <a:lnTo>
                      <a:pt x="90" y="737"/>
                    </a:lnTo>
                    <a:close/>
                  </a:path>
                </a:pathLst>
              </a:custGeom>
              <a:solidFill>
                <a:srgbClr val="9138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35" name="Freeform 167"/>
              <p:cNvSpPr>
                <a:spLocks/>
              </p:cNvSpPr>
              <p:nvPr/>
            </p:nvSpPr>
            <p:spPr bwMode="auto">
              <a:xfrm>
                <a:off x="4006" y="1533"/>
                <a:ext cx="140" cy="360"/>
              </a:xfrm>
              <a:custGeom>
                <a:avLst/>
                <a:gdLst>
                  <a:gd name="T0" fmla="*/ 71 w 140"/>
                  <a:gd name="T1" fmla="*/ 585 h 721"/>
                  <a:gd name="T2" fmla="*/ 62 w 140"/>
                  <a:gd name="T3" fmla="*/ 513 h 721"/>
                  <a:gd name="T4" fmla="*/ 53 w 140"/>
                  <a:gd name="T5" fmla="*/ 443 h 721"/>
                  <a:gd name="T6" fmla="*/ 43 w 140"/>
                  <a:gd name="T7" fmla="*/ 373 h 721"/>
                  <a:gd name="T8" fmla="*/ 35 w 140"/>
                  <a:gd name="T9" fmla="*/ 303 h 721"/>
                  <a:gd name="T10" fmla="*/ 25 w 140"/>
                  <a:gd name="T11" fmla="*/ 233 h 721"/>
                  <a:gd name="T12" fmla="*/ 16 w 140"/>
                  <a:gd name="T13" fmla="*/ 163 h 721"/>
                  <a:gd name="T14" fmla="*/ 8 w 140"/>
                  <a:gd name="T15" fmla="*/ 93 h 721"/>
                  <a:gd name="T16" fmla="*/ 0 w 140"/>
                  <a:gd name="T17" fmla="*/ 23 h 721"/>
                  <a:gd name="T18" fmla="*/ 11 w 140"/>
                  <a:gd name="T19" fmla="*/ 18 h 721"/>
                  <a:gd name="T20" fmla="*/ 24 w 140"/>
                  <a:gd name="T21" fmla="*/ 12 h 721"/>
                  <a:gd name="T22" fmla="*/ 36 w 140"/>
                  <a:gd name="T23" fmla="*/ 6 h 721"/>
                  <a:gd name="T24" fmla="*/ 50 w 140"/>
                  <a:gd name="T25" fmla="*/ 0 h 721"/>
                  <a:gd name="T26" fmla="*/ 60 w 140"/>
                  <a:gd name="T27" fmla="*/ 88 h 721"/>
                  <a:gd name="T28" fmla="*/ 73 w 140"/>
                  <a:gd name="T29" fmla="*/ 179 h 721"/>
                  <a:gd name="T30" fmla="*/ 83 w 140"/>
                  <a:gd name="T31" fmla="*/ 268 h 721"/>
                  <a:gd name="T32" fmla="*/ 95 w 140"/>
                  <a:gd name="T33" fmla="*/ 360 h 721"/>
                  <a:gd name="T34" fmla="*/ 105 w 140"/>
                  <a:gd name="T35" fmla="*/ 449 h 721"/>
                  <a:gd name="T36" fmla="*/ 116 w 140"/>
                  <a:gd name="T37" fmla="*/ 541 h 721"/>
                  <a:gd name="T38" fmla="*/ 128 w 140"/>
                  <a:gd name="T39" fmla="*/ 630 h 721"/>
                  <a:gd name="T40" fmla="*/ 140 w 140"/>
                  <a:gd name="T41" fmla="*/ 721 h 721"/>
                  <a:gd name="T42" fmla="*/ 130 w 140"/>
                  <a:gd name="T43" fmla="*/ 704 h 721"/>
                  <a:gd name="T44" fmla="*/ 122 w 140"/>
                  <a:gd name="T45" fmla="*/ 686 h 721"/>
                  <a:gd name="T46" fmla="*/ 114 w 140"/>
                  <a:gd name="T47" fmla="*/ 669 h 721"/>
                  <a:gd name="T48" fmla="*/ 105 w 140"/>
                  <a:gd name="T49" fmla="*/ 651 h 721"/>
                  <a:gd name="T50" fmla="*/ 97 w 140"/>
                  <a:gd name="T51" fmla="*/ 634 h 721"/>
                  <a:gd name="T52" fmla="*/ 88 w 140"/>
                  <a:gd name="T53" fmla="*/ 618 h 721"/>
                  <a:gd name="T54" fmla="*/ 80 w 140"/>
                  <a:gd name="T55" fmla="*/ 601 h 721"/>
                  <a:gd name="T56" fmla="*/ 71 w 140"/>
                  <a:gd name="T57" fmla="*/ 585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0" h="721">
                    <a:moveTo>
                      <a:pt x="71" y="585"/>
                    </a:moveTo>
                    <a:lnTo>
                      <a:pt x="62" y="513"/>
                    </a:lnTo>
                    <a:lnTo>
                      <a:pt x="53" y="443"/>
                    </a:lnTo>
                    <a:lnTo>
                      <a:pt x="43" y="373"/>
                    </a:lnTo>
                    <a:lnTo>
                      <a:pt x="35" y="303"/>
                    </a:lnTo>
                    <a:lnTo>
                      <a:pt x="25" y="233"/>
                    </a:lnTo>
                    <a:lnTo>
                      <a:pt x="16" y="163"/>
                    </a:lnTo>
                    <a:lnTo>
                      <a:pt x="8" y="93"/>
                    </a:lnTo>
                    <a:lnTo>
                      <a:pt x="0" y="23"/>
                    </a:lnTo>
                    <a:lnTo>
                      <a:pt x="11" y="18"/>
                    </a:lnTo>
                    <a:lnTo>
                      <a:pt x="24" y="12"/>
                    </a:lnTo>
                    <a:lnTo>
                      <a:pt x="36" y="6"/>
                    </a:lnTo>
                    <a:lnTo>
                      <a:pt x="50" y="0"/>
                    </a:lnTo>
                    <a:lnTo>
                      <a:pt x="60" y="88"/>
                    </a:lnTo>
                    <a:lnTo>
                      <a:pt x="73" y="179"/>
                    </a:lnTo>
                    <a:lnTo>
                      <a:pt x="83" y="268"/>
                    </a:lnTo>
                    <a:lnTo>
                      <a:pt x="95" y="360"/>
                    </a:lnTo>
                    <a:lnTo>
                      <a:pt x="105" y="449"/>
                    </a:lnTo>
                    <a:lnTo>
                      <a:pt x="116" y="541"/>
                    </a:lnTo>
                    <a:lnTo>
                      <a:pt x="128" y="630"/>
                    </a:lnTo>
                    <a:lnTo>
                      <a:pt x="140" y="721"/>
                    </a:lnTo>
                    <a:lnTo>
                      <a:pt x="130" y="704"/>
                    </a:lnTo>
                    <a:lnTo>
                      <a:pt x="122" y="686"/>
                    </a:lnTo>
                    <a:lnTo>
                      <a:pt x="114" y="669"/>
                    </a:lnTo>
                    <a:lnTo>
                      <a:pt x="105" y="651"/>
                    </a:lnTo>
                    <a:lnTo>
                      <a:pt x="97" y="634"/>
                    </a:lnTo>
                    <a:lnTo>
                      <a:pt x="88" y="618"/>
                    </a:lnTo>
                    <a:lnTo>
                      <a:pt x="80" y="601"/>
                    </a:lnTo>
                    <a:lnTo>
                      <a:pt x="71" y="585"/>
                    </a:lnTo>
                    <a:close/>
                  </a:path>
                </a:pathLst>
              </a:custGeom>
              <a:solidFill>
                <a:srgbClr val="943B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36" name="Freeform 168"/>
              <p:cNvSpPr>
                <a:spLocks/>
              </p:cNvSpPr>
              <p:nvPr/>
            </p:nvSpPr>
            <p:spPr bwMode="auto">
              <a:xfrm>
                <a:off x="4007" y="1536"/>
                <a:ext cx="106" cy="268"/>
              </a:xfrm>
              <a:custGeom>
                <a:avLst/>
                <a:gdLst>
                  <a:gd name="T0" fmla="*/ 53 w 106"/>
                  <a:gd name="T1" fmla="*/ 431 h 535"/>
                  <a:gd name="T2" fmla="*/ 0 w 106"/>
                  <a:gd name="T3" fmla="*/ 17 h 535"/>
                  <a:gd name="T4" fmla="*/ 38 w 106"/>
                  <a:gd name="T5" fmla="*/ 0 h 535"/>
                  <a:gd name="T6" fmla="*/ 106 w 106"/>
                  <a:gd name="T7" fmla="*/ 535 h 535"/>
                  <a:gd name="T8" fmla="*/ 53 w 106"/>
                  <a:gd name="T9" fmla="*/ 431 h 535"/>
                </a:gdLst>
                <a:ahLst/>
                <a:cxnLst>
                  <a:cxn ang="0">
                    <a:pos x="T0" y="T1"/>
                  </a:cxn>
                  <a:cxn ang="0">
                    <a:pos x="T2" y="T3"/>
                  </a:cxn>
                  <a:cxn ang="0">
                    <a:pos x="T4" y="T5"/>
                  </a:cxn>
                  <a:cxn ang="0">
                    <a:pos x="T6" y="T7"/>
                  </a:cxn>
                  <a:cxn ang="0">
                    <a:pos x="T8" y="T9"/>
                  </a:cxn>
                </a:cxnLst>
                <a:rect l="0" t="0" r="r" b="b"/>
                <a:pathLst>
                  <a:path w="106" h="535">
                    <a:moveTo>
                      <a:pt x="53" y="431"/>
                    </a:moveTo>
                    <a:lnTo>
                      <a:pt x="0" y="17"/>
                    </a:lnTo>
                    <a:lnTo>
                      <a:pt x="38" y="0"/>
                    </a:lnTo>
                    <a:lnTo>
                      <a:pt x="106" y="535"/>
                    </a:lnTo>
                    <a:lnTo>
                      <a:pt x="53" y="431"/>
                    </a:lnTo>
                    <a:close/>
                  </a:path>
                </a:pathLst>
              </a:custGeom>
              <a:solidFill>
                <a:srgbClr val="963D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37" name="Freeform 169"/>
              <p:cNvSpPr>
                <a:spLocks/>
              </p:cNvSpPr>
              <p:nvPr/>
            </p:nvSpPr>
            <p:spPr bwMode="auto">
              <a:xfrm>
                <a:off x="3367" y="1504"/>
                <a:ext cx="149" cy="828"/>
              </a:xfrm>
              <a:custGeom>
                <a:avLst/>
                <a:gdLst>
                  <a:gd name="T0" fmla="*/ 66 w 149"/>
                  <a:gd name="T1" fmla="*/ 1355 h 1654"/>
                  <a:gd name="T2" fmla="*/ 149 w 149"/>
                  <a:gd name="T3" fmla="*/ 79 h 1654"/>
                  <a:gd name="T4" fmla="*/ 107 w 149"/>
                  <a:gd name="T5" fmla="*/ 0 h 1654"/>
                  <a:gd name="T6" fmla="*/ 0 w 149"/>
                  <a:gd name="T7" fmla="*/ 1654 h 1654"/>
                  <a:gd name="T8" fmla="*/ 66 w 149"/>
                  <a:gd name="T9" fmla="*/ 1355 h 1654"/>
                </a:gdLst>
                <a:ahLst/>
                <a:cxnLst>
                  <a:cxn ang="0">
                    <a:pos x="T0" y="T1"/>
                  </a:cxn>
                  <a:cxn ang="0">
                    <a:pos x="T2" y="T3"/>
                  </a:cxn>
                  <a:cxn ang="0">
                    <a:pos x="T4" y="T5"/>
                  </a:cxn>
                  <a:cxn ang="0">
                    <a:pos x="T6" y="T7"/>
                  </a:cxn>
                  <a:cxn ang="0">
                    <a:pos x="T8" y="T9"/>
                  </a:cxn>
                </a:cxnLst>
                <a:rect l="0" t="0" r="r" b="b"/>
                <a:pathLst>
                  <a:path w="149" h="1654">
                    <a:moveTo>
                      <a:pt x="66" y="1355"/>
                    </a:moveTo>
                    <a:lnTo>
                      <a:pt x="149" y="79"/>
                    </a:lnTo>
                    <a:lnTo>
                      <a:pt x="107" y="0"/>
                    </a:lnTo>
                    <a:lnTo>
                      <a:pt x="0" y="1654"/>
                    </a:lnTo>
                    <a:lnTo>
                      <a:pt x="66" y="1355"/>
                    </a:lnTo>
                    <a:close/>
                  </a:path>
                </a:pathLst>
              </a:custGeom>
              <a:solidFill>
                <a:srgbClr val="A666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38" name="Freeform 170"/>
              <p:cNvSpPr>
                <a:spLocks/>
              </p:cNvSpPr>
              <p:nvPr/>
            </p:nvSpPr>
            <p:spPr bwMode="auto">
              <a:xfrm>
                <a:off x="3382" y="1504"/>
                <a:ext cx="128" cy="714"/>
              </a:xfrm>
              <a:custGeom>
                <a:avLst/>
                <a:gdLst>
                  <a:gd name="T0" fmla="*/ 59 w 128"/>
                  <a:gd name="T1" fmla="*/ 1164 h 1427"/>
                  <a:gd name="T2" fmla="*/ 68 w 128"/>
                  <a:gd name="T3" fmla="*/ 1026 h 1427"/>
                  <a:gd name="T4" fmla="*/ 76 w 128"/>
                  <a:gd name="T5" fmla="*/ 890 h 1427"/>
                  <a:gd name="T6" fmla="*/ 84 w 128"/>
                  <a:gd name="T7" fmla="*/ 752 h 1427"/>
                  <a:gd name="T8" fmla="*/ 93 w 128"/>
                  <a:gd name="T9" fmla="*/ 616 h 1427"/>
                  <a:gd name="T10" fmla="*/ 101 w 128"/>
                  <a:gd name="T11" fmla="*/ 478 h 1427"/>
                  <a:gd name="T12" fmla="*/ 110 w 128"/>
                  <a:gd name="T13" fmla="*/ 342 h 1427"/>
                  <a:gd name="T14" fmla="*/ 118 w 128"/>
                  <a:gd name="T15" fmla="*/ 204 h 1427"/>
                  <a:gd name="T16" fmla="*/ 128 w 128"/>
                  <a:gd name="T17" fmla="*/ 68 h 1427"/>
                  <a:gd name="T18" fmla="*/ 118 w 128"/>
                  <a:gd name="T19" fmla="*/ 50 h 1427"/>
                  <a:gd name="T20" fmla="*/ 110 w 128"/>
                  <a:gd name="T21" fmla="*/ 33 h 1427"/>
                  <a:gd name="T22" fmla="*/ 100 w 128"/>
                  <a:gd name="T23" fmla="*/ 15 h 1427"/>
                  <a:gd name="T24" fmla="*/ 92 w 128"/>
                  <a:gd name="T25" fmla="*/ 0 h 1427"/>
                  <a:gd name="T26" fmla="*/ 79 w 128"/>
                  <a:gd name="T27" fmla="*/ 177 h 1427"/>
                  <a:gd name="T28" fmla="*/ 68 w 128"/>
                  <a:gd name="T29" fmla="*/ 355 h 1427"/>
                  <a:gd name="T30" fmla="*/ 56 w 128"/>
                  <a:gd name="T31" fmla="*/ 532 h 1427"/>
                  <a:gd name="T32" fmla="*/ 45 w 128"/>
                  <a:gd name="T33" fmla="*/ 711 h 1427"/>
                  <a:gd name="T34" fmla="*/ 34 w 128"/>
                  <a:gd name="T35" fmla="*/ 888 h 1427"/>
                  <a:gd name="T36" fmla="*/ 23 w 128"/>
                  <a:gd name="T37" fmla="*/ 1069 h 1427"/>
                  <a:gd name="T38" fmla="*/ 11 w 128"/>
                  <a:gd name="T39" fmla="*/ 1246 h 1427"/>
                  <a:gd name="T40" fmla="*/ 0 w 128"/>
                  <a:gd name="T41" fmla="*/ 1427 h 1427"/>
                  <a:gd name="T42" fmla="*/ 7 w 128"/>
                  <a:gd name="T43" fmla="*/ 1392 h 1427"/>
                  <a:gd name="T44" fmla="*/ 14 w 128"/>
                  <a:gd name="T45" fmla="*/ 1361 h 1427"/>
                  <a:gd name="T46" fmla="*/ 21 w 128"/>
                  <a:gd name="T47" fmla="*/ 1326 h 1427"/>
                  <a:gd name="T48" fmla="*/ 30 w 128"/>
                  <a:gd name="T49" fmla="*/ 1295 h 1427"/>
                  <a:gd name="T50" fmla="*/ 37 w 128"/>
                  <a:gd name="T51" fmla="*/ 1262 h 1427"/>
                  <a:gd name="T52" fmla="*/ 44 w 128"/>
                  <a:gd name="T53" fmla="*/ 1229 h 1427"/>
                  <a:gd name="T54" fmla="*/ 51 w 128"/>
                  <a:gd name="T55" fmla="*/ 1195 h 1427"/>
                  <a:gd name="T56" fmla="*/ 59 w 128"/>
                  <a:gd name="T57" fmla="*/ 1164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 h="1427">
                    <a:moveTo>
                      <a:pt x="59" y="1164"/>
                    </a:moveTo>
                    <a:lnTo>
                      <a:pt x="68" y="1026"/>
                    </a:lnTo>
                    <a:lnTo>
                      <a:pt x="76" y="890"/>
                    </a:lnTo>
                    <a:lnTo>
                      <a:pt x="84" y="752"/>
                    </a:lnTo>
                    <a:lnTo>
                      <a:pt x="93" y="616"/>
                    </a:lnTo>
                    <a:lnTo>
                      <a:pt x="101" y="478"/>
                    </a:lnTo>
                    <a:lnTo>
                      <a:pt x="110" y="342"/>
                    </a:lnTo>
                    <a:lnTo>
                      <a:pt x="118" y="204"/>
                    </a:lnTo>
                    <a:lnTo>
                      <a:pt x="128" y="68"/>
                    </a:lnTo>
                    <a:lnTo>
                      <a:pt x="118" y="50"/>
                    </a:lnTo>
                    <a:lnTo>
                      <a:pt x="110" y="33"/>
                    </a:lnTo>
                    <a:lnTo>
                      <a:pt x="100" y="15"/>
                    </a:lnTo>
                    <a:lnTo>
                      <a:pt x="92" y="0"/>
                    </a:lnTo>
                    <a:lnTo>
                      <a:pt x="79" y="177"/>
                    </a:lnTo>
                    <a:lnTo>
                      <a:pt x="68" y="355"/>
                    </a:lnTo>
                    <a:lnTo>
                      <a:pt x="56" y="532"/>
                    </a:lnTo>
                    <a:lnTo>
                      <a:pt x="45" y="711"/>
                    </a:lnTo>
                    <a:lnTo>
                      <a:pt x="34" y="888"/>
                    </a:lnTo>
                    <a:lnTo>
                      <a:pt x="23" y="1069"/>
                    </a:lnTo>
                    <a:lnTo>
                      <a:pt x="11" y="1246"/>
                    </a:lnTo>
                    <a:lnTo>
                      <a:pt x="0" y="1427"/>
                    </a:lnTo>
                    <a:lnTo>
                      <a:pt x="7" y="1392"/>
                    </a:lnTo>
                    <a:lnTo>
                      <a:pt x="14" y="1361"/>
                    </a:lnTo>
                    <a:lnTo>
                      <a:pt x="21" y="1326"/>
                    </a:lnTo>
                    <a:lnTo>
                      <a:pt x="30" y="1295"/>
                    </a:lnTo>
                    <a:lnTo>
                      <a:pt x="37" y="1262"/>
                    </a:lnTo>
                    <a:lnTo>
                      <a:pt x="44" y="1229"/>
                    </a:lnTo>
                    <a:lnTo>
                      <a:pt x="51" y="1195"/>
                    </a:lnTo>
                    <a:lnTo>
                      <a:pt x="59" y="1164"/>
                    </a:lnTo>
                    <a:close/>
                  </a:path>
                </a:pathLst>
              </a:custGeom>
              <a:solidFill>
                <a:srgbClr val="A86E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39" name="Freeform 171"/>
              <p:cNvSpPr>
                <a:spLocks/>
              </p:cNvSpPr>
              <p:nvPr/>
            </p:nvSpPr>
            <p:spPr bwMode="auto">
              <a:xfrm>
                <a:off x="3397" y="1505"/>
                <a:ext cx="109" cy="598"/>
              </a:xfrm>
              <a:custGeom>
                <a:avLst/>
                <a:gdLst>
                  <a:gd name="T0" fmla="*/ 50 w 109"/>
                  <a:gd name="T1" fmla="*/ 976 h 1195"/>
                  <a:gd name="T2" fmla="*/ 55 w 109"/>
                  <a:gd name="T3" fmla="*/ 859 h 1195"/>
                  <a:gd name="T4" fmla="*/ 62 w 109"/>
                  <a:gd name="T5" fmla="*/ 744 h 1195"/>
                  <a:gd name="T6" fmla="*/ 71 w 109"/>
                  <a:gd name="T7" fmla="*/ 630 h 1195"/>
                  <a:gd name="T8" fmla="*/ 79 w 109"/>
                  <a:gd name="T9" fmla="*/ 515 h 1195"/>
                  <a:gd name="T10" fmla="*/ 86 w 109"/>
                  <a:gd name="T11" fmla="*/ 398 h 1195"/>
                  <a:gd name="T12" fmla="*/ 93 w 109"/>
                  <a:gd name="T13" fmla="*/ 285 h 1195"/>
                  <a:gd name="T14" fmla="*/ 100 w 109"/>
                  <a:gd name="T15" fmla="*/ 169 h 1195"/>
                  <a:gd name="T16" fmla="*/ 109 w 109"/>
                  <a:gd name="T17" fmla="*/ 56 h 1195"/>
                  <a:gd name="T18" fmla="*/ 100 w 109"/>
                  <a:gd name="T19" fmla="*/ 40 h 1195"/>
                  <a:gd name="T20" fmla="*/ 92 w 109"/>
                  <a:gd name="T21" fmla="*/ 27 h 1195"/>
                  <a:gd name="T22" fmla="*/ 85 w 109"/>
                  <a:gd name="T23" fmla="*/ 13 h 1195"/>
                  <a:gd name="T24" fmla="*/ 78 w 109"/>
                  <a:gd name="T25" fmla="*/ 0 h 1195"/>
                  <a:gd name="T26" fmla="*/ 68 w 109"/>
                  <a:gd name="T27" fmla="*/ 147 h 1195"/>
                  <a:gd name="T28" fmla="*/ 58 w 109"/>
                  <a:gd name="T29" fmla="*/ 297 h 1195"/>
                  <a:gd name="T30" fmla="*/ 48 w 109"/>
                  <a:gd name="T31" fmla="*/ 445 h 1195"/>
                  <a:gd name="T32" fmla="*/ 40 w 109"/>
                  <a:gd name="T33" fmla="*/ 597 h 1195"/>
                  <a:gd name="T34" fmla="*/ 30 w 109"/>
                  <a:gd name="T35" fmla="*/ 744 h 1195"/>
                  <a:gd name="T36" fmla="*/ 20 w 109"/>
                  <a:gd name="T37" fmla="*/ 894 h 1195"/>
                  <a:gd name="T38" fmla="*/ 10 w 109"/>
                  <a:gd name="T39" fmla="*/ 1044 h 1195"/>
                  <a:gd name="T40" fmla="*/ 0 w 109"/>
                  <a:gd name="T41" fmla="*/ 1195 h 1195"/>
                  <a:gd name="T42" fmla="*/ 6 w 109"/>
                  <a:gd name="T43" fmla="*/ 1166 h 1195"/>
                  <a:gd name="T44" fmla="*/ 13 w 109"/>
                  <a:gd name="T45" fmla="*/ 1137 h 1195"/>
                  <a:gd name="T46" fmla="*/ 19 w 109"/>
                  <a:gd name="T47" fmla="*/ 1110 h 1195"/>
                  <a:gd name="T48" fmla="*/ 26 w 109"/>
                  <a:gd name="T49" fmla="*/ 1083 h 1195"/>
                  <a:gd name="T50" fmla="*/ 31 w 109"/>
                  <a:gd name="T51" fmla="*/ 1055 h 1195"/>
                  <a:gd name="T52" fmla="*/ 37 w 109"/>
                  <a:gd name="T53" fmla="*/ 1028 h 1195"/>
                  <a:gd name="T54" fmla="*/ 43 w 109"/>
                  <a:gd name="T55" fmla="*/ 1001 h 1195"/>
                  <a:gd name="T56" fmla="*/ 50 w 109"/>
                  <a:gd name="T57" fmla="*/ 976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5">
                    <a:moveTo>
                      <a:pt x="50" y="976"/>
                    </a:moveTo>
                    <a:lnTo>
                      <a:pt x="55" y="859"/>
                    </a:lnTo>
                    <a:lnTo>
                      <a:pt x="62" y="744"/>
                    </a:lnTo>
                    <a:lnTo>
                      <a:pt x="71" y="630"/>
                    </a:lnTo>
                    <a:lnTo>
                      <a:pt x="79" y="515"/>
                    </a:lnTo>
                    <a:lnTo>
                      <a:pt x="86" y="398"/>
                    </a:lnTo>
                    <a:lnTo>
                      <a:pt x="93" y="285"/>
                    </a:lnTo>
                    <a:lnTo>
                      <a:pt x="100" y="169"/>
                    </a:lnTo>
                    <a:lnTo>
                      <a:pt x="109" y="56"/>
                    </a:lnTo>
                    <a:lnTo>
                      <a:pt x="100" y="40"/>
                    </a:lnTo>
                    <a:lnTo>
                      <a:pt x="92" y="27"/>
                    </a:lnTo>
                    <a:lnTo>
                      <a:pt x="85" y="13"/>
                    </a:lnTo>
                    <a:lnTo>
                      <a:pt x="78" y="0"/>
                    </a:lnTo>
                    <a:lnTo>
                      <a:pt x="68" y="147"/>
                    </a:lnTo>
                    <a:lnTo>
                      <a:pt x="58" y="297"/>
                    </a:lnTo>
                    <a:lnTo>
                      <a:pt x="48" y="445"/>
                    </a:lnTo>
                    <a:lnTo>
                      <a:pt x="40" y="597"/>
                    </a:lnTo>
                    <a:lnTo>
                      <a:pt x="30" y="744"/>
                    </a:lnTo>
                    <a:lnTo>
                      <a:pt x="20" y="894"/>
                    </a:lnTo>
                    <a:lnTo>
                      <a:pt x="10" y="1044"/>
                    </a:lnTo>
                    <a:lnTo>
                      <a:pt x="0" y="1195"/>
                    </a:lnTo>
                    <a:lnTo>
                      <a:pt x="6" y="1166"/>
                    </a:lnTo>
                    <a:lnTo>
                      <a:pt x="13" y="1137"/>
                    </a:lnTo>
                    <a:lnTo>
                      <a:pt x="19" y="1110"/>
                    </a:lnTo>
                    <a:lnTo>
                      <a:pt x="26" y="1083"/>
                    </a:lnTo>
                    <a:lnTo>
                      <a:pt x="31" y="1055"/>
                    </a:lnTo>
                    <a:lnTo>
                      <a:pt x="37" y="1028"/>
                    </a:lnTo>
                    <a:lnTo>
                      <a:pt x="43" y="1001"/>
                    </a:lnTo>
                    <a:lnTo>
                      <a:pt x="50" y="976"/>
                    </a:lnTo>
                    <a:close/>
                  </a:path>
                </a:pathLst>
              </a:custGeom>
              <a:solidFill>
                <a:srgbClr val="AD7A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40" name="Freeform 172"/>
              <p:cNvSpPr>
                <a:spLocks/>
              </p:cNvSpPr>
              <p:nvPr/>
            </p:nvSpPr>
            <p:spPr bwMode="auto">
              <a:xfrm>
                <a:off x="3413" y="1505"/>
                <a:ext cx="87" cy="483"/>
              </a:xfrm>
              <a:custGeom>
                <a:avLst/>
                <a:gdLst>
                  <a:gd name="T0" fmla="*/ 39 w 87"/>
                  <a:gd name="T1" fmla="*/ 789 h 964"/>
                  <a:gd name="T2" fmla="*/ 45 w 87"/>
                  <a:gd name="T3" fmla="*/ 696 h 964"/>
                  <a:gd name="T4" fmla="*/ 51 w 87"/>
                  <a:gd name="T5" fmla="*/ 602 h 964"/>
                  <a:gd name="T6" fmla="*/ 56 w 87"/>
                  <a:gd name="T7" fmla="*/ 509 h 964"/>
                  <a:gd name="T8" fmla="*/ 63 w 87"/>
                  <a:gd name="T9" fmla="*/ 416 h 964"/>
                  <a:gd name="T10" fmla="*/ 69 w 87"/>
                  <a:gd name="T11" fmla="*/ 322 h 964"/>
                  <a:gd name="T12" fmla="*/ 75 w 87"/>
                  <a:gd name="T13" fmla="*/ 229 h 964"/>
                  <a:gd name="T14" fmla="*/ 80 w 87"/>
                  <a:gd name="T15" fmla="*/ 136 h 964"/>
                  <a:gd name="T16" fmla="*/ 87 w 87"/>
                  <a:gd name="T17" fmla="*/ 44 h 964"/>
                  <a:gd name="T18" fmla="*/ 80 w 87"/>
                  <a:gd name="T19" fmla="*/ 33 h 964"/>
                  <a:gd name="T20" fmla="*/ 75 w 87"/>
                  <a:gd name="T21" fmla="*/ 21 h 964"/>
                  <a:gd name="T22" fmla="*/ 68 w 87"/>
                  <a:gd name="T23" fmla="*/ 9 h 964"/>
                  <a:gd name="T24" fmla="*/ 62 w 87"/>
                  <a:gd name="T25" fmla="*/ 0 h 964"/>
                  <a:gd name="T26" fmla="*/ 53 w 87"/>
                  <a:gd name="T27" fmla="*/ 118 h 964"/>
                  <a:gd name="T28" fmla="*/ 46 w 87"/>
                  <a:gd name="T29" fmla="*/ 239 h 964"/>
                  <a:gd name="T30" fmla="*/ 38 w 87"/>
                  <a:gd name="T31" fmla="*/ 359 h 964"/>
                  <a:gd name="T32" fmla="*/ 31 w 87"/>
                  <a:gd name="T33" fmla="*/ 482 h 964"/>
                  <a:gd name="T34" fmla="*/ 23 w 87"/>
                  <a:gd name="T35" fmla="*/ 600 h 964"/>
                  <a:gd name="T36" fmla="*/ 15 w 87"/>
                  <a:gd name="T37" fmla="*/ 721 h 964"/>
                  <a:gd name="T38" fmla="*/ 7 w 87"/>
                  <a:gd name="T39" fmla="*/ 842 h 964"/>
                  <a:gd name="T40" fmla="*/ 0 w 87"/>
                  <a:gd name="T41" fmla="*/ 964 h 964"/>
                  <a:gd name="T42" fmla="*/ 4 w 87"/>
                  <a:gd name="T43" fmla="*/ 941 h 964"/>
                  <a:gd name="T44" fmla="*/ 10 w 87"/>
                  <a:gd name="T45" fmla="*/ 919 h 964"/>
                  <a:gd name="T46" fmla="*/ 14 w 87"/>
                  <a:gd name="T47" fmla="*/ 898 h 964"/>
                  <a:gd name="T48" fmla="*/ 20 w 87"/>
                  <a:gd name="T49" fmla="*/ 877 h 964"/>
                  <a:gd name="T50" fmla="*/ 24 w 87"/>
                  <a:gd name="T51" fmla="*/ 853 h 964"/>
                  <a:gd name="T52" fmla="*/ 30 w 87"/>
                  <a:gd name="T53" fmla="*/ 832 h 964"/>
                  <a:gd name="T54" fmla="*/ 34 w 87"/>
                  <a:gd name="T55" fmla="*/ 810 h 964"/>
                  <a:gd name="T56" fmla="*/ 39 w 87"/>
                  <a:gd name="T57" fmla="*/ 789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 h="964">
                    <a:moveTo>
                      <a:pt x="39" y="789"/>
                    </a:moveTo>
                    <a:lnTo>
                      <a:pt x="45" y="696"/>
                    </a:lnTo>
                    <a:lnTo>
                      <a:pt x="51" y="602"/>
                    </a:lnTo>
                    <a:lnTo>
                      <a:pt x="56" y="509"/>
                    </a:lnTo>
                    <a:lnTo>
                      <a:pt x="63" y="416"/>
                    </a:lnTo>
                    <a:lnTo>
                      <a:pt x="69" y="322"/>
                    </a:lnTo>
                    <a:lnTo>
                      <a:pt x="75" y="229"/>
                    </a:lnTo>
                    <a:lnTo>
                      <a:pt x="80" y="136"/>
                    </a:lnTo>
                    <a:lnTo>
                      <a:pt x="87" y="44"/>
                    </a:lnTo>
                    <a:lnTo>
                      <a:pt x="80" y="33"/>
                    </a:lnTo>
                    <a:lnTo>
                      <a:pt x="75" y="21"/>
                    </a:lnTo>
                    <a:lnTo>
                      <a:pt x="68" y="9"/>
                    </a:lnTo>
                    <a:lnTo>
                      <a:pt x="62" y="0"/>
                    </a:lnTo>
                    <a:lnTo>
                      <a:pt x="53" y="118"/>
                    </a:lnTo>
                    <a:lnTo>
                      <a:pt x="46" y="239"/>
                    </a:lnTo>
                    <a:lnTo>
                      <a:pt x="38" y="359"/>
                    </a:lnTo>
                    <a:lnTo>
                      <a:pt x="31" y="482"/>
                    </a:lnTo>
                    <a:lnTo>
                      <a:pt x="23" y="600"/>
                    </a:lnTo>
                    <a:lnTo>
                      <a:pt x="15" y="721"/>
                    </a:lnTo>
                    <a:lnTo>
                      <a:pt x="7" y="842"/>
                    </a:lnTo>
                    <a:lnTo>
                      <a:pt x="0" y="964"/>
                    </a:lnTo>
                    <a:lnTo>
                      <a:pt x="4" y="941"/>
                    </a:lnTo>
                    <a:lnTo>
                      <a:pt x="10" y="919"/>
                    </a:lnTo>
                    <a:lnTo>
                      <a:pt x="14" y="898"/>
                    </a:lnTo>
                    <a:lnTo>
                      <a:pt x="20" y="877"/>
                    </a:lnTo>
                    <a:lnTo>
                      <a:pt x="24" y="853"/>
                    </a:lnTo>
                    <a:lnTo>
                      <a:pt x="30" y="832"/>
                    </a:lnTo>
                    <a:lnTo>
                      <a:pt x="34" y="810"/>
                    </a:lnTo>
                    <a:lnTo>
                      <a:pt x="39" y="789"/>
                    </a:lnTo>
                    <a:close/>
                  </a:path>
                </a:pathLst>
              </a:custGeom>
              <a:solidFill>
                <a:srgbClr val="B387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41" name="Freeform 173"/>
              <p:cNvSpPr>
                <a:spLocks/>
              </p:cNvSpPr>
              <p:nvPr/>
            </p:nvSpPr>
            <p:spPr bwMode="auto">
              <a:xfrm>
                <a:off x="3431" y="1505"/>
                <a:ext cx="65" cy="368"/>
              </a:xfrm>
              <a:custGeom>
                <a:avLst/>
                <a:gdLst>
                  <a:gd name="T0" fmla="*/ 28 w 65"/>
                  <a:gd name="T1" fmla="*/ 600 h 735"/>
                  <a:gd name="T2" fmla="*/ 33 w 65"/>
                  <a:gd name="T3" fmla="*/ 528 h 735"/>
                  <a:gd name="T4" fmla="*/ 37 w 65"/>
                  <a:gd name="T5" fmla="*/ 458 h 735"/>
                  <a:gd name="T6" fmla="*/ 41 w 65"/>
                  <a:gd name="T7" fmla="*/ 387 h 735"/>
                  <a:gd name="T8" fmla="*/ 47 w 65"/>
                  <a:gd name="T9" fmla="*/ 317 h 735"/>
                  <a:gd name="T10" fmla="*/ 51 w 65"/>
                  <a:gd name="T11" fmla="*/ 245 h 735"/>
                  <a:gd name="T12" fmla="*/ 55 w 65"/>
                  <a:gd name="T13" fmla="*/ 175 h 735"/>
                  <a:gd name="T14" fmla="*/ 59 w 65"/>
                  <a:gd name="T15" fmla="*/ 105 h 735"/>
                  <a:gd name="T16" fmla="*/ 65 w 65"/>
                  <a:gd name="T17" fmla="*/ 35 h 735"/>
                  <a:gd name="T18" fmla="*/ 55 w 65"/>
                  <a:gd name="T19" fmla="*/ 17 h 735"/>
                  <a:gd name="T20" fmla="*/ 47 w 65"/>
                  <a:gd name="T21" fmla="*/ 0 h 735"/>
                  <a:gd name="T22" fmla="*/ 40 w 65"/>
                  <a:gd name="T23" fmla="*/ 91 h 735"/>
                  <a:gd name="T24" fmla="*/ 34 w 65"/>
                  <a:gd name="T25" fmla="*/ 182 h 735"/>
                  <a:gd name="T26" fmla="*/ 28 w 65"/>
                  <a:gd name="T27" fmla="*/ 274 h 735"/>
                  <a:gd name="T28" fmla="*/ 23 w 65"/>
                  <a:gd name="T29" fmla="*/ 367 h 735"/>
                  <a:gd name="T30" fmla="*/ 16 w 65"/>
                  <a:gd name="T31" fmla="*/ 458 h 735"/>
                  <a:gd name="T32" fmla="*/ 12 w 65"/>
                  <a:gd name="T33" fmla="*/ 550 h 735"/>
                  <a:gd name="T34" fmla="*/ 5 w 65"/>
                  <a:gd name="T35" fmla="*/ 641 h 735"/>
                  <a:gd name="T36" fmla="*/ 0 w 65"/>
                  <a:gd name="T37" fmla="*/ 735 h 735"/>
                  <a:gd name="T38" fmla="*/ 3 w 65"/>
                  <a:gd name="T39" fmla="*/ 717 h 735"/>
                  <a:gd name="T40" fmla="*/ 6 w 65"/>
                  <a:gd name="T41" fmla="*/ 700 h 735"/>
                  <a:gd name="T42" fmla="*/ 10 w 65"/>
                  <a:gd name="T43" fmla="*/ 682 h 735"/>
                  <a:gd name="T44" fmla="*/ 14 w 65"/>
                  <a:gd name="T45" fmla="*/ 667 h 735"/>
                  <a:gd name="T46" fmla="*/ 17 w 65"/>
                  <a:gd name="T47" fmla="*/ 649 h 735"/>
                  <a:gd name="T48" fmla="*/ 20 w 65"/>
                  <a:gd name="T49" fmla="*/ 632 h 735"/>
                  <a:gd name="T50" fmla="*/ 24 w 65"/>
                  <a:gd name="T51" fmla="*/ 616 h 735"/>
                  <a:gd name="T52" fmla="*/ 28 w 65"/>
                  <a:gd name="T53" fmla="*/ 60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735">
                    <a:moveTo>
                      <a:pt x="28" y="600"/>
                    </a:moveTo>
                    <a:lnTo>
                      <a:pt x="33" y="528"/>
                    </a:lnTo>
                    <a:lnTo>
                      <a:pt x="37" y="458"/>
                    </a:lnTo>
                    <a:lnTo>
                      <a:pt x="41" y="387"/>
                    </a:lnTo>
                    <a:lnTo>
                      <a:pt x="47" y="317"/>
                    </a:lnTo>
                    <a:lnTo>
                      <a:pt x="51" y="245"/>
                    </a:lnTo>
                    <a:lnTo>
                      <a:pt x="55" y="175"/>
                    </a:lnTo>
                    <a:lnTo>
                      <a:pt x="59" y="105"/>
                    </a:lnTo>
                    <a:lnTo>
                      <a:pt x="65" y="35"/>
                    </a:lnTo>
                    <a:lnTo>
                      <a:pt x="55" y="17"/>
                    </a:lnTo>
                    <a:lnTo>
                      <a:pt x="47" y="0"/>
                    </a:lnTo>
                    <a:lnTo>
                      <a:pt x="40" y="91"/>
                    </a:lnTo>
                    <a:lnTo>
                      <a:pt x="34" y="182"/>
                    </a:lnTo>
                    <a:lnTo>
                      <a:pt x="28" y="274"/>
                    </a:lnTo>
                    <a:lnTo>
                      <a:pt x="23" y="367"/>
                    </a:lnTo>
                    <a:lnTo>
                      <a:pt x="16" y="458"/>
                    </a:lnTo>
                    <a:lnTo>
                      <a:pt x="12" y="550"/>
                    </a:lnTo>
                    <a:lnTo>
                      <a:pt x="5" y="641"/>
                    </a:lnTo>
                    <a:lnTo>
                      <a:pt x="0" y="735"/>
                    </a:lnTo>
                    <a:lnTo>
                      <a:pt x="3" y="717"/>
                    </a:lnTo>
                    <a:lnTo>
                      <a:pt x="6" y="700"/>
                    </a:lnTo>
                    <a:lnTo>
                      <a:pt x="10" y="682"/>
                    </a:lnTo>
                    <a:lnTo>
                      <a:pt x="14" y="667"/>
                    </a:lnTo>
                    <a:lnTo>
                      <a:pt x="17" y="649"/>
                    </a:lnTo>
                    <a:lnTo>
                      <a:pt x="20" y="632"/>
                    </a:lnTo>
                    <a:lnTo>
                      <a:pt x="24" y="616"/>
                    </a:lnTo>
                    <a:lnTo>
                      <a:pt x="28" y="600"/>
                    </a:lnTo>
                    <a:close/>
                  </a:path>
                </a:pathLst>
              </a:custGeom>
              <a:solidFill>
                <a:srgbClr val="B59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42" name="Freeform 174"/>
              <p:cNvSpPr>
                <a:spLocks/>
              </p:cNvSpPr>
              <p:nvPr/>
            </p:nvSpPr>
            <p:spPr bwMode="auto">
              <a:xfrm>
                <a:off x="3447" y="1505"/>
                <a:ext cx="43" cy="253"/>
              </a:xfrm>
              <a:custGeom>
                <a:avLst/>
                <a:gdLst>
                  <a:gd name="T0" fmla="*/ 18 w 43"/>
                  <a:gd name="T1" fmla="*/ 414 h 505"/>
                  <a:gd name="T2" fmla="*/ 21 w 43"/>
                  <a:gd name="T3" fmla="*/ 363 h 505"/>
                  <a:gd name="T4" fmla="*/ 24 w 43"/>
                  <a:gd name="T5" fmla="*/ 315 h 505"/>
                  <a:gd name="T6" fmla="*/ 27 w 43"/>
                  <a:gd name="T7" fmla="*/ 266 h 505"/>
                  <a:gd name="T8" fmla="*/ 31 w 43"/>
                  <a:gd name="T9" fmla="*/ 219 h 505"/>
                  <a:gd name="T10" fmla="*/ 34 w 43"/>
                  <a:gd name="T11" fmla="*/ 171 h 505"/>
                  <a:gd name="T12" fmla="*/ 36 w 43"/>
                  <a:gd name="T13" fmla="*/ 122 h 505"/>
                  <a:gd name="T14" fmla="*/ 39 w 43"/>
                  <a:gd name="T15" fmla="*/ 73 h 505"/>
                  <a:gd name="T16" fmla="*/ 43 w 43"/>
                  <a:gd name="T17" fmla="*/ 27 h 505"/>
                  <a:gd name="T18" fmla="*/ 38 w 43"/>
                  <a:gd name="T19" fmla="*/ 13 h 505"/>
                  <a:gd name="T20" fmla="*/ 31 w 43"/>
                  <a:gd name="T21" fmla="*/ 0 h 505"/>
                  <a:gd name="T22" fmla="*/ 27 w 43"/>
                  <a:gd name="T23" fmla="*/ 62 h 505"/>
                  <a:gd name="T24" fmla="*/ 22 w 43"/>
                  <a:gd name="T25" fmla="*/ 124 h 505"/>
                  <a:gd name="T26" fmla="*/ 18 w 43"/>
                  <a:gd name="T27" fmla="*/ 188 h 505"/>
                  <a:gd name="T28" fmla="*/ 15 w 43"/>
                  <a:gd name="T29" fmla="*/ 252 h 505"/>
                  <a:gd name="T30" fmla="*/ 11 w 43"/>
                  <a:gd name="T31" fmla="*/ 315 h 505"/>
                  <a:gd name="T32" fmla="*/ 7 w 43"/>
                  <a:gd name="T33" fmla="*/ 377 h 505"/>
                  <a:gd name="T34" fmla="*/ 3 w 43"/>
                  <a:gd name="T35" fmla="*/ 441 h 505"/>
                  <a:gd name="T36" fmla="*/ 0 w 43"/>
                  <a:gd name="T37" fmla="*/ 505 h 505"/>
                  <a:gd name="T38" fmla="*/ 1 w 43"/>
                  <a:gd name="T39" fmla="*/ 493 h 505"/>
                  <a:gd name="T40" fmla="*/ 4 w 43"/>
                  <a:gd name="T41" fmla="*/ 482 h 505"/>
                  <a:gd name="T42" fmla="*/ 5 w 43"/>
                  <a:gd name="T43" fmla="*/ 470 h 505"/>
                  <a:gd name="T44" fmla="*/ 8 w 43"/>
                  <a:gd name="T45" fmla="*/ 458 h 505"/>
                  <a:gd name="T46" fmla="*/ 10 w 43"/>
                  <a:gd name="T47" fmla="*/ 447 h 505"/>
                  <a:gd name="T48" fmla="*/ 12 w 43"/>
                  <a:gd name="T49" fmla="*/ 435 h 505"/>
                  <a:gd name="T50" fmla="*/ 15 w 43"/>
                  <a:gd name="T51" fmla="*/ 423 h 505"/>
                  <a:gd name="T52" fmla="*/ 18 w 43"/>
                  <a:gd name="T53" fmla="*/ 41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 h="505">
                    <a:moveTo>
                      <a:pt x="18" y="414"/>
                    </a:moveTo>
                    <a:lnTo>
                      <a:pt x="21" y="363"/>
                    </a:lnTo>
                    <a:lnTo>
                      <a:pt x="24" y="315"/>
                    </a:lnTo>
                    <a:lnTo>
                      <a:pt x="27" y="266"/>
                    </a:lnTo>
                    <a:lnTo>
                      <a:pt x="31" y="219"/>
                    </a:lnTo>
                    <a:lnTo>
                      <a:pt x="34" y="171"/>
                    </a:lnTo>
                    <a:lnTo>
                      <a:pt x="36" y="122"/>
                    </a:lnTo>
                    <a:lnTo>
                      <a:pt x="39" y="73"/>
                    </a:lnTo>
                    <a:lnTo>
                      <a:pt x="43" y="27"/>
                    </a:lnTo>
                    <a:lnTo>
                      <a:pt x="38" y="13"/>
                    </a:lnTo>
                    <a:lnTo>
                      <a:pt x="31" y="0"/>
                    </a:lnTo>
                    <a:lnTo>
                      <a:pt x="27" y="62"/>
                    </a:lnTo>
                    <a:lnTo>
                      <a:pt x="22" y="124"/>
                    </a:lnTo>
                    <a:lnTo>
                      <a:pt x="18" y="188"/>
                    </a:lnTo>
                    <a:lnTo>
                      <a:pt x="15" y="252"/>
                    </a:lnTo>
                    <a:lnTo>
                      <a:pt x="11" y="315"/>
                    </a:lnTo>
                    <a:lnTo>
                      <a:pt x="7" y="377"/>
                    </a:lnTo>
                    <a:lnTo>
                      <a:pt x="3" y="441"/>
                    </a:lnTo>
                    <a:lnTo>
                      <a:pt x="0" y="505"/>
                    </a:lnTo>
                    <a:lnTo>
                      <a:pt x="1" y="493"/>
                    </a:lnTo>
                    <a:lnTo>
                      <a:pt x="4" y="482"/>
                    </a:lnTo>
                    <a:lnTo>
                      <a:pt x="5" y="470"/>
                    </a:lnTo>
                    <a:lnTo>
                      <a:pt x="8" y="458"/>
                    </a:lnTo>
                    <a:lnTo>
                      <a:pt x="10" y="447"/>
                    </a:lnTo>
                    <a:lnTo>
                      <a:pt x="12" y="435"/>
                    </a:lnTo>
                    <a:lnTo>
                      <a:pt x="15" y="423"/>
                    </a:lnTo>
                    <a:lnTo>
                      <a:pt x="18" y="414"/>
                    </a:lnTo>
                    <a:close/>
                  </a:path>
                </a:pathLst>
              </a:custGeom>
              <a:solidFill>
                <a:srgbClr val="BA9E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43" name="Freeform 175"/>
              <p:cNvSpPr>
                <a:spLocks/>
              </p:cNvSpPr>
              <p:nvPr/>
            </p:nvSpPr>
            <p:spPr bwMode="auto">
              <a:xfrm>
                <a:off x="3462" y="1506"/>
                <a:ext cx="26" cy="137"/>
              </a:xfrm>
              <a:custGeom>
                <a:avLst/>
                <a:gdLst>
                  <a:gd name="T0" fmla="*/ 10 w 26"/>
                  <a:gd name="T1" fmla="*/ 223 h 274"/>
                  <a:gd name="T2" fmla="*/ 26 w 26"/>
                  <a:gd name="T3" fmla="*/ 13 h 274"/>
                  <a:gd name="T4" fmla="*/ 17 w 26"/>
                  <a:gd name="T5" fmla="*/ 0 h 274"/>
                  <a:gd name="T6" fmla="*/ 0 w 26"/>
                  <a:gd name="T7" fmla="*/ 274 h 274"/>
                  <a:gd name="T8" fmla="*/ 10 w 26"/>
                  <a:gd name="T9" fmla="*/ 223 h 274"/>
                </a:gdLst>
                <a:ahLst/>
                <a:cxnLst>
                  <a:cxn ang="0">
                    <a:pos x="T0" y="T1"/>
                  </a:cxn>
                  <a:cxn ang="0">
                    <a:pos x="T2" y="T3"/>
                  </a:cxn>
                  <a:cxn ang="0">
                    <a:pos x="T4" y="T5"/>
                  </a:cxn>
                  <a:cxn ang="0">
                    <a:pos x="T6" y="T7"/>
                  </a:cxn>
                  <a:cxn ang="0">
                    <a:pos x="T8" y="T9"/>
                  </a:cxn>
                </a:cxnLst>
                <a:rect l="0" t="0" r="r" b="b"/>
                <a:pathLst>
                  <a:path w="26" h="274">
                    <a:moveTo>
                      <a:pt x="10" y="223"/>
                    </a:moveTo>
                    <a:lnTo>
                      <a:pt x="26" y="13"/>
                    </a:lnTo>
                    <a:lnTo>
                      <a:pt x="17" y="0"/>
                    </a:lnTo>
                    <a:lnTo>
                      <a:pt x="0" y="274"/>
                    </a:lnTo>
                    <a:lnTo>
                      <a:pt x="10" y="223"/>
                    </a:lnTo>
                    <a:close/>
                  </a:path>
                </a:pathLst>
              </a:custGeom>
              <a:solidFill>
                <a:srgbClr val="BFAB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44" name="Freeform 176"/>
              <p:cNvSpPr>
                <a:spLocks/>
              </p:cNvSpPr>
              <p:nvPr/>
            </p:nvSpPr>
            <p:spPr bwMode="auto">
              <a:xfrm>
                <a:off x="3474" y="1506"/>
                <a:ext cx="651" cy="37"/>
              </a:xfrm>
              <a:custGeom>
                <a:avLst/>
                <a:gdLst>
                  <a:gd name="T0" fmla="*/ 40 w 651"/>
                  <a:gd name="T1" fmla="*/ 73 h 73"/>
                  <a:gd name="T2" fmla="*/ 533 w 651"/>
                  <a:gd name="T3" fmla="*/ 73 h 73"/>
                  <a:gd name="T4" fmla="*/ 651 w 651"/>
                  <a:gd name="T5" fmla="*/ 9 h 73"/>
                  <a:gd name="T6" fmla="*/ 0 w 651"/>
                  <a:gd name="T7" fmla="*/ 0 h 73"/>
                  <a:gd name="T8" fmla="*/ 40 w 651"/>
                  <a:gd name="T9" fmla="*/ 73 h 73"/>
                </a:gdLst>
                <a:ahLst/>
                <a:cxnLst>
                  <a:cxn ang="0">
                    <a:pos x="T0" y="T1"/>
                  </a:cxn>
                  <a:cxn ang="0">
                    <a:pos x="T2" y="T3"/>
                  </a:cxn>
                  <a:cxn ang="0">
                    <a:pos x="T4" y="T5"/>
                  </a:cxn>
                  <a:cxn ang="0">
                    <a:pos x="T6" y="T7"/>
                  </a:cxn>
                  <a:cxn ang="0">
                    <a:pos x="T8" y="T9"/>
                  </a:cxn>
                </a:cxnLst>
                <a:rect l="0" t="0" r="r" b="b"/>
                <a:pathLst>
                  <a:path w="651" h="73">
                    <a:moveTo>
                      <a:pt x="40" y="73"/>
                    </a:moveTo>
                    <a:lnTo>
                      <a:pt x="533" y="73"/>
                    </a:lnTo>
                    <a:lnTo>
                      <a:pt x="651" y="9"/>
                    </a:lnTo>
                    <a:lnTo>
                      <a:pt x="0" y="0"/>
                    </a:lnTo>
                    <a:lnTo>
                      <a:pt x="40" y="73"/>
                    </a:lnTo>
                    <a:close/>
                  </a:path>
                </a:pathLst>
              </a:custGeom>
              <a:solidFill>
                <a:srgbClr val="BF8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45" name="Freeform 177"/>
              <p:cNvSpPr>
                <a:spLocks/>
              </p:cNvSpPr>
              <p:nvPr/>
            </p:nvSpPr>
            <p:spPr bwMode="auto">
              <a:xfrm>
                <a:off x="3474" y="1506"/>
                <a:ext cx="567" cy="32"/>
              </a:xfrm>
              <a:custGeom>
                <a:avLst/>
                <a:gdLst>
                  <a:gd name="T0" fmla="*/ 35 w 567"/>
                  <a:gd name="T1" fmla="*/ 62 h 64"/>
                  <a:gd name="T2" fmla="*/ 87 w 567"/>
                  <a:gd name="T3" fmla="*/ 62 h 64"/>
                  <a:gd name="T4" fmla="*/ 140 w 567"/>
                  <a:gd name="T5" fmla="*/ 62 h 64"/>
                  <a:gd name="T6" fmla="*/ 194 w 567"/>
                  <a:gd name="T7" fmla="*/ 62 h 64"/>
                  <a:gd name="T8" fmla="*/ 249 w 567"/>
                  <a:gd name="T9" fmla="*/ 62 h 64"/>
                  <a:gd name="T10" fmla="*/ 302 w 567"/>
                  <a:gd name="T11" fmla="*/ 62 h 64"/>
                  <a:gd name="T12" fmla="*/ 356 w 567"/>
                  <a:gd name="T13" fmla="*/ 62 h 64"/>
                  <a:gd name="T14" fmla="*/ 409 w 567"/>
                  <a:gd name="T15" fmla="*/ 62 h 64"/>
                  <a:gd name="T16" fmla="*/ 464 w 567"/>
                  <a:gd name="T17" fmla="*/ 64 h 64"/>
                  <a:gd name="T18" fmla="*/ 477 w 567"/>
                  <a:gd name="T19" fmla="*/ 56 h 64"/>
                  <a:gd name="T20" fmla="*/ 489 w 567"/>
                  <a:gd name="T21" fmla="*/ 48 h 64"/>
                  <a:gd name="T22" fmla="*/ 502 w 567"/>
                  <a:gd name="T23" fmla="*/ 40 h 64"/>
                  <a:gd name="T24" fmla="*/ 515 w 567"/>
                  <a:gd name="T25" fmla="*/ 35 h 64"/>
                  <a:gd name="T26" fmla="*/ 527 w 567"/>
                  <a:gd name="T27" fmla="*/ 27 h 64"/>
                  <a:gd name="T28" fmla="*/ 540 w 567"/>
                  <a:gd name="T29" fmla="*/ 21 h 64"/>
                  <a:gd name="T30" fmla="*/ 553 w 567"/>
                  <a:gd name="T31" fmla="*/ 15 h 64"/>
                  <a:gd name="T32" fmla="*/ 567 w 567"/>
                  <a:gd name="T33" fmla="*/ 9 h 64"/>
                  <a:gd name="T34" fmla="*/ 495 w 567"/>
                  <a:gd name="T35" fmla="*/ 7 h 64"/>
                  <a:gd name="T36" fmla="*/ 425 w 567"/>
                  <a:gd name="T37" fmla="*/ 5 h 64"/>
                  <a:gd name="T38" fmla="*/ 353 w 567"/>
                  <a:gd name="T39" fmla="*/ 3 h 64"/>
                  <a:gd name="T40" fmla="*/ 282 w 567"/>
                  <a:gd name="T41" fmla="*/ 3 h 64"/>
                  <a:gd name="T42" fmla="*/ 211 w 567"/>
                  <a:gd name="T43" fmla="*/ 1 h 64"/>
                  <a:gd name="T44" fmla="*/ 140 w 567"/>
                  <a:gd name="T45" fmla="*/ 1 h 64"/>
                  <a:gd name="T46" fmla="*/ 70 w 567"/>
                  <a:gd name="T47" fmla="*/ 0 h 64"/>
                  <a:gd name="T48" fmla="*/ 0 w 567"/>
                  <a:gd name="T49" fmla="*/ 0 h 64"/>
                  <a:gd name="T50" fmla="*/ 8 w 567"/>
                  <a:gd name="T51" fmla="*/ 15 h 64"/>
                  <a:gd name="T52" fmla="*/ 16 w 567"/>
                  <a:gd name="T53" fmla="*/ 31 h 64"/>
                  <a:gd name="T54" fmla="*/ 25 w 567"/>
                  <a:gd name="T55" fmla="*/ 46 h 64"/>
                  <a:gd name="T56" fmla="*/ 35 w 567"/>
                  <a:gd name="T57" fmla="*/ 6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7" h="64">
                    <a:moveTo>
                      <a:pt x="35" y="62"/>
                    </a:moveTo>
                    <a:lnTo>
                      <a:pt x="87" y="62"/>
                    </a:lnTo>
                    <a:lnTo>
                      <a:pt x="140" y="62"/>
                    </a:lnTo>
                    <a:lnTo>
                      <a:pt x="194" y="62"/>
                    </a:lnTo>
                    <a:lnTo>
                      <a:pt x="249" y="62"/>
                    </a:lnTo>
                    <a:lnTo>
                      <a:pt x="302" y="62"/>
                    </a:lnTo>
                    <a:lnTo>
                      <a:pt x="356" y="62"/>
                    </a:lnTo>
                    <a:lnTo>
                      <a:pt x="409" y="62"/>
                    </a:lnTo>
                    <a:lnTo>
                      <a:pt x="464" y="64"/>
                    </a:lnTo>
                    <a:lnTo>
                      <a:pt x="477" y="56"/>
                    </a:lnTo>
                    <a:lnTo>
                      <a:pt x="489" y="48"/>
                    </a:lnTo>
                    <a:lnTo>
                      <a:pt x="502" y="40"/>
                    </a:lnTo>
                    <a:lnTo>
                      <a:pt x="515" y="35"/>
                    </a:lnTo>
                    <a:lnTo>
                      <a:pt x="527" y="27"/>
                    </a:lnTo>
                    <a:lnTo>
                      <a:pt x="540" y="21"/>
                    </a:lnTo>
                    <a:lnTo>
                      <a:pt x="553" y="15"/>
                    </a:lnTo>
                    <a:lnTo>
                      <a:pt x="567" y="9"/>
                    </a:lnTo>
                    <a:lnTo>
                      <a:pt x="495" y="7"/>
                    </a:lnTo>
                    <a:lnTo>
                      <a:pt x="425" y="5"/>
                    </a:lnTo>
                    <a:lnTo>
                      <a:pt x="353" y="3"/>
                    </a:lnTo>
                    <a:lnTo>
                      <a:pt x="282" y="3"/>
                    </a:lnTo>
                    <a:lnTo>
                      <a:pt x="211" y="1"/>
                    </a:lnTo>
                    <a:lnTo>
                      <a:pt x="140" y="1"/>
                    </a:lnTo>
                    <a:lnTo>
                      <a:pt x="70" y="0"/>
                    </a:lnTo>
                    <a:lnTo>
                      <a:pt x="0" y="0"/>
                    </a:lnTo>
                    <a:lnTo>
                      <a:pt x="8" y="15"/>
                    </a:lnTo>
                    <a:lnTo>
                      <a:pt x="16" y="31"/>
                    </a:lnTo>
                    <a:lnTo>
                      <a:pt x="25" y="46"/>
                    </a:lnTo>
                    <a:lnTo>
                      <a:pt x="35" y="62"/>
                    </a:lnTo>
                    <a:close/>
                  </a:path>
                </a:pathLst>
              </a:custGeom>
              <a:solidFill>
                <a:srgbClr val="BF85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46" name="Freeform 178"/>
              <p:cNvSpPr>
                <a:spLocks/>
              </p:cNvSpPr>
              <p:nvPr/>
            </p:nvSpPr>
            <p:spPr bwMode="auto">
              <a:xfrm>
                <a:off x="3474" y="1506"/>
                <a:ext cx="484" cy="27"/>
              </a:xfrm>
              <a:custGeom>
                <a:avLst/>
                <a:gdLst>
                  <a:gd name="T0" fmla="*/ 29 w 484"/>
                  <a:gd name="T1" fmla="*/ 54 h 54"/>
                  <a:gd name="T2" fmla="*/ 74 w 484"/>
                  <a:gd name="T3" fmla="*/ 54 h 54"/>
                  <a:gd name="T4" fmla="*/ 119 w 484"/>
                  <a:gd name="T5" fmla="*/ 54 h 54"/>
                  <a:gd name="T6" fmla="*/ 164 w 484"/>
                  <a:gd name="T7" fmla="*/ 54 h 54"/>
                  <a:gd name="T8" fmla="*/ 211 w 484"/>
                  <a:gd name="T9" fmla="*/ 54 h 54"/>
                  <a:gd name="T10" fmla="*/ 256 w 484"/>
                  <a:gd name="T11" fmla="*/ 54 h 54"/>
                  <a:gd name="T12" fmla="*/ 302 w 484"/>
                  <a:gd name="T13" fmla="*/ 54 h 54"/>
                  <a:gd name="T14" fmla="*/ 347 w 484"/>
                  <a:gd name="T15" fmla="*/ 54 h 54"/>
                  <a:gd name="T16" fmla="*/ 394 w 484"/>
                  <a:gd name="T17" fmla="*/ 54 h 54"/>
                  <a:gd name="T18" fmla="*/ 403 w 484"/>
                  <a:gd name="T19" fmla="*/ 46 h 54"/>
                  <a:gd name="T20" fmla="*/ 415 w 484"/>
                  <a:gd name="T21" fmla="*/ 40 h 54"/>
                  <a:gd name="T22" fmla="*/ 426 w 484"/>
                  <a:gd name="T23" fmla="*/ 35 h 54"/>
                  <a:gd name="T24" fmla="*/ 437 w 484"/>
                  <a:gd name="T25" fmla="*/ 29 h 54"/>
                  <a:gd name="T26" fmla="*/ 449 w 484"/>
                  <a:gd name="T27" fmla="*/ 23 h 54"/>
                  <a:gd name="T28" fmla="*/ 460 w 484"/>
                  <a:gd name="T29" fmla="*/ 17 h 54"/>
                  <a:gd name="T30" fmla="*/ 471 w 484"/>
                  <a:gd name="T31" fmla="*/ 11 h 54"/>
                  <a:gd name="T32" fmla="*/ 484 w 484"/>
                  <a:gd name="T33" fmla="*/ 5 h 54"/>
                  <a:gd name="T34" fmla="*/ 422 w 484"/>
                  <a:gd name="T35" fmla="*/ 3 h 54"/>
                  <a:gd name="T36" fmla="*/ 363 w 484"/>
                  <a:gd name="T37" fmla="*/ 3 h 54"/>
                  <a:gd name="T38" fmla="*/ 301 w 484"/>
                  <a:gd name="T39" fmla="*/ 3 h 54"/>
                  <a:gd name="T40" fmla="*/ 242 w 484"/>
                  <a:gd name="T41" fmla="*/ 3 h 54"/>
                  <a:gd name="T42" fmla="*/ 180 w 484"/>
                  <a:gd name="T43" fmla="*/ 1 h 54"/>
                  <a:gd name="T44" fmla="*/ 119 w 484"/>
                  <a:gd name="T45" fmla="*/ 1 h 54"/>
                  <a:gd name="T46" fmla="*/ 59 w 484"/>
                  <a:gd name="T47" fmla="*/ 0 h 54"/>
                  <a:gd name="T48" fmla="*/ 0 w 484"/>
                  <a:gd name="T49" fmla="*/ 0 h 54"/>
                  <a:gd name="T50" fmla="*/ 7 w 484"/>
                  <a:gd name="T51" fmla="*/ 13 h 54"/>
                  <a:gd name="T52" fmla="*/ 14 w 484"/>
                  <a:gd name="T53" fmla="*/ 27 h 54"/>
                  <a:gd name="T54" fmla="*/ 21 w 484"/>
                  <a:gd name="T55" fmla="*/ 38 h 54"/>
                  <a:gd name="T56" fmla="*/ 29 w 484"/>
                  <a:gd name="T5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4" h="54">
                    <a:moveTo>
                      <a:pt x="29" y="54"/>
                    </a:moveTo>
                    <a:lnTo>
                      <a:pt x="74" y="54"/>
                    </a:lnTo>
                    <a:lnTo>
                      <a:pt x="119" y="54"/>
                    </a:lnTo>
                    <a:lnTo>
                      <a:pt x="164" y="54"/>
                    </a:lnTo>
                    <a:lnTo>
                      <a:pt x="211" y="54"/>
                    </a:lnTo>
                    <a:lnTo>
                      <a:pt x="256" y="54"/>
                    </a:lnTo>
                    <a:lnTo>
                      <a:pt x="302" y="54"/>
                    </a:lnTo>
                    <a:lnTo>
                      <a:pt x="347" y="54"/>
                    </a:lnTo>
                    <a:lnTo>
                      <a:pt x="394" y="54"/>
                    </a:lnTo>
                    <a:lnTo>
                      <a:pt x="403" y="46"/>
                    </a:lnTo>
                    <a:lnTo>
                      <a:pt x="415" y="40"/>
                    </a:lnTo>
                    <a:lnTo>
                      <a:pt x="426" y="35"/>
                    </a:lnTo>
                    <a:lnTo>
                      <a:pt x="437" y="29"/>
                    </a:lnTo>
                    <a:lnTo>
                      <a:pt x="449" y="23"/>
                    </a:lnTo>
                    <a:lnTo>
                      <a:pt x="460" y="17"/>
                    </a:lnTo>
                    <a:lnTo>
                      <a:pt x="471" y="11"/>
                    </a:lnTo>
                    <a:lnTo>
                      <a:pt x="484" y="5"/>
                    </a:lnTo>
                    <a:lnTo>
                      <a:pt x="422" y="3"/>
                    </a:lnTo>
                    <a:lnTo>
                      <a:pt x="363" y="3"/>
                    </a:lnTo>
                    <a:lnTo>
                      <a:pt x="301" y="3"/>
                    </a:lnTo>
                    <a:lnTo>
                      <a:pt x="242" y="3"/>
                    </a:lnTo>
                    <a:lnTo>
                      <a:pt x="180" y="1"/>
                    </a:lnTo>
                    <a:lnTo>
                      <a:pt x="119" y="1"/>
                    </a:lnTo>
                    <a:lnTo>
                      <a:pt x="59" y="0"/>
                    </a:lnTo>
                    <a:lnTo>
                      <a:pt x="0" y="0"/>
                    </a:lnTo>
                    <a:lnTo>
                      <a:pt x="7" y="13"/>
                    </a:lnTo>
                    <a:lnTo>
                      <a:pt x="14" y="27"/>
                    </a:lnTo>
                    <a:lnTo>
                      <a:pt x="21" y="38"/>
                    </a:lnTo>
                    <a:lnTo>
                      <a:pt x="29" y="54"/>
                    </a:lnTo>
                    <a:close/>
                  </a:path>
                </a:pathLst>
              </a:custGeom>
              <a:solidFill>
                <a:srgbClr val="BF8C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47" name="Freeform 179"/>
              <p:cNvSpPr>
                <a:spLocks/>
              </p:cNvSpPr>
              <p:nvPr/>
            </p:nvSpPr>
            <p:spPr bwMode="auto">
              <a:xfrm>
                <a:off x="3475" y="1508"/>
                <a:ext cx="397" cy="22"/>
              </a:xfrm>
              <a:custGeom>
                <a:avLst/>
                <a:gdLst>
                  <a:gd name="T0" fmla="*/ 24 w 397"/>
                  <a:gd name="T1" fmla="*/ 43 h 43"/>
                  <a:gd name="T2" fmla="*/ 60 w 397"/>
                  <a:gd name="T3" fmla="*/ 43 h 43"/>
                  <a:gd name="T4" fmla="*/ 98 w 397"/>
                  <a:gd name="T5" fmla="*/ 43 h 43"/>
                  <a:gd name="T6" fmla="*/ 135 w 397"/>
                  <a:gd name="T7" fmla="*/ 43 h 43"/>
                  <a:gd name="T8" fmla="*/ 173 w 397"/>
                  <a:gd name="T9" fmla="*/ 43 h 43"/>
                  <a:gd name="T10" fmla="*/ 210 w 397"/>
                  <a:gd name="T11" fmla="*/ 43 h 43"/>
                  <a:gd name="T12" fmla="*/ 248 w 397"/>
                  <a:gd name="T13" fmla="*/ 43 h 43"/>
                  <a:gd name="T14" fmla="*/ 286 w 397"/>
                  <a:gd name="T15" fmla="*/ 43 h 43"/>
                  <a:gd name="T16" fmla="*/ 324 w 397"/>
                  <a:gd name="T17" fmla="*/ 43 h 43"/>
                  <a:gd name="T18" fmla="*/ 332 w 397"/>
                  <a:gd name="T19" fmla="*/ 37 h 43"/>
                  <a:gd name="T20" fmla="*/ 342 w 397"/>
                  <a:gd name="T21" fmla="*/ 32 h 43"/>
                  <a:gd name="T22" fmla="*/ 350 w 397"/>
                  <a:gd name="T23" fmla="*/ 26 h 43"/>
                  <a:gd name="T24" fmla="*/ 360 w 397"/>
                  <a:gd name="T25" fmla="*/ 22 h 43"/>
                  <a:gd name="T26" fmla="*/ 369 w 397"/>
                  <a:gd name="T27" fmla="*/ 16 h 43"/>
                  <a:gd name="T28" fmla="*/ 377 w 397"/>
                  <a:gd name="T29" fmla="*/ 12 h 43"/>
                  <a:gd name="T30" fmla="*/ 387 w 397"/>
                  <a:gd name="T31" fmla="*/ 6 h 43"/>
                  <a:gd name="T32" fmla="*/ 397 w 397"/>
                  <a:gd name="T33" fmla="*/ 2 h 43"/>
                  <a:gd name="T34" fmla="*/ 346 w 397"/>
                  <a:gd name="T35" fmla="*/ 0 h 43"/>
                  <a:gd name="T36" fmla="*/ 296 w 397"/>
                  <a:gd name="T37" fmla="*/ 0 h 43"/>
                  <a:gd name="T38" fmla="*/ 246 w 397"/>
                  <a:gd name="T39" fmla="*/ 0 h 43"/>
                  <a:gd name="T40" fmla="*/ 197 w 397"/>
                  <a:gd name="T41" fmla="*/ 0 h 43"/>
                  <a:gd name="T42" fmla="*/ 146 w 397"/>
                  <a:gd name="T43" fmla="*/ 0 h 43"/>
                  <a:gd name="T44" fmla="*/ 98 w 397"/>
                  <a:gd name="T45" fmla="*/ 0 h 43"/>
                  <a:gd name="T46" fmla="*/ 48 w 397"/>
                  <a:gd name="T47" fmla="*/ 0 h 43"/>
                  <a:gd name="T48" fmla="*/ 0 w 397"/>
                  <a:gd name="T49" fmla="*/ 0 h 43"/>
                  <a:gd name="T50" fmla="*/ 6 w 397"/>
                  <a:gd name="T51" fmla="*/ 10 h 43"/>
                  <a:gd name="T52" fmla="*/ 11 w 397"/>
                  <a:gd name="T53" fmla="*/ 20 h 43"/>
                  <a:gd name="T54" fmla="*/ 17 w 397"/>
                  <a:gd name="T55" fmla="*/ 32 h 43"/>
                  <a:gd name="T56" fmla="*/ 24 w 397"/>
                  <a:gd name="T5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7" h="43">
                    <a:moveTo>
                      <a:pt x="24" y="43"/>
                    </a:moveTo>
                    <a:lnTo>
                      <a:pt x="60" y="43"/>
                    </a:lnTo>
                    <a:lnTo>
                      <a:pt x="98" y="43"/>
                    </a:lnTo>
                    <a:lnTo>
                      <a:pt x="135" y="43"/>
                    </a:lnTo>
                    <a:lnTo>
                      <a:pt x="173" y="43"/>
                    </a:lnTo>
                    <a:lnTo>
                      <a:pt x="210" y="43"/>
                    </a:lnTo>
                    <a:lnTo>
                      <a:pt x="248" y="43"/>
                    </a:lnTo>
                    <a:lnTo>
                      <a:pt x="286" y="43"/>
                    </a:lnTo>
                    <a:lnTo>
                      <a:pt x="324" y="43"/>
                    </a:lnTo>
                    <a:lnTo>
                      <a:pt x="332" y="37"/>
                    </a:lnTo>
                    <a:lnTo>
                      <a:pt x="342" y="32"/>
                    </a:lnTo>
                    <a:lnTo>
                      <a:pt x="350" y="26"/>
                    </a:lnTo>
                    <a:lnTo>
                      <a:pt x="360" y="22"/>
                    </a:lnTo>
                    <a:lnTo>
                      <a:pt x="369" y="16"/>
                    </a:lnTo>
                    <a:lnTo>
                      <a:pt x="377" y="12"/>
                    </a:lnTo>
                    <a:lnTo>
                      <a:pt x="387" y="6"/>
                    </a:lnTo>
                    <a:lnTo>
                      <a:pt x="397" y="2"/>
                    </a:lnTo>
                    <a:lnTo>
                      <a:pt x="346" y="0"/>
                    </a:lnTo>
                    <a:lnTo>
                      <a:pt x="296" y="0"/>
                    </a:lnTo>
                    <a:lnTo>
                      <a:pt x="246" y="0"/>
                    </a:lnTo>
                    <a:lnTo>
                      <a:pt x="197" y="0"/>
                    </a:lnTo>
                    <a:lnTo>
                      <a:pt x="146" y="0"/>
                    </a:lnTo>
                    <a:lnTo>
                      <a:pt x="98" y="0"/>
                    </a:lnTo>
                    <a:lnTo>
                      <a:pt x="48" y="0"/>
                    </a:lnTo>
                    <a:lnTo>
                      <a:pt x="0" y="0"/>
                    </a:lnTo>
                    <a:lnTo>
                      <a:pt x="6" y="10"/>
                    </a:lnTo>
                    <a:lnTo>
                      <a:pt x="11" y="20"/>
                    </a:lnTo>
                    <a:lnTo>
                      <a:pt x="17" y="32"/>
                    </a:lnTo>
                    <a:lnTo>
                      <a:pt x="24" y="43"/>
                    </a:lnTo>
                    <a:close/>
                  </a:path>
                </a:pathLst>
              </a:custGeom>
              <a:solidFill>
                <a:srgbClr val="BF94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48" name="Freeform 180"/>
              <p:cNvSpPr>
                <a:spLocks/>
              </p:cNvSpPr>
              <p:nvPr/>
            </p:nvSpPr>
            <p:spPr bwMode="auto">
              <a:xfrm>
                <a:off x="3475" y="1508"/>
                <a:ext cx="312" cy="16"/>
              </a:xfrm>
              <a:custGeom>
                <a:avLst/>
                <a:gdLst>
                  <a:gd name="T0" fmla="*/ 18 w 312"/>
                  <a:gd name="T1" fmla="*/ 32 h 32"/>
                  <a:gd name="T2" fmla="*/ 48 w 312"/>
                  <a:gd name="T3" fmla="*/ 32 h 32"/>
                  <a:gd name="T4" fmla="*/ 77 w 312"/>
                  <a:gd name="T5" fmla="*/ 32 h 32"/>
                  <a:gd name="T6" fmla="*/ 107 w 312"/>
                  <a:gd name="T7" fmla="*/ 32 h 32"/>
                  <a:gd name="T8" fmla="*/ 136 w 312"/>
                  <a:gd name="T9" fmla="*/ 32 h 32"/>
                  <a:gd name="T10" fmla="*/ 166 w 312"/>
                  <a:gd name="T11" fmla="*/ 32 h 32"/>
                  <a:gd name="T12" fmla="*/ 196 w 312"/>
                  <a:gd name="T13" fmla="*/ 32 h 32"/>
                  <a:gd name="T14" fmla="*/ 225 w 312"/>
                  <a:gd name="T15" fmla="*/ 32 h 32"/>
                  <a:gd name="T16" fmla="*/ 256 w 312"/>
                  <a:gd name="T17" fmla="*/ 32 h 32"/>
                  <a:gd name="T18" fmla="*/ 269 w 312"/>
                  <a:gd name="T19" fmla="*/ 24 h 32"/>
                  <a:gd name="T20" fmla="*/ 283 w 312"/>
                  <a:gd name="T21" fmla="*/ 16 h 32"/>
                  <a:gd name="T22" fmla="*/ 297 w 312"/>
                  <a:gd name="T23" fmla="*/ 8 h 32"/>
                  <a:gd name="T24" fmla="*/ 312 w 312"/>
                  <a:gd name="T25" fmla="*/ 2 h 32"/>
                  <a:gd name="T26" fmla="*/ 272 w 312"/>
                  <a:gd name="T27" fmla="*/ 0 h 32"/>
                  <a:gd name="T28" fmla="*/ 232 w 312"/>
                  <a:gd name="T29" fmla="*/ 0 h 32"/>
                  <a:gd name="T30" fmla="*/ 194 w 312"/>
                  <a:gd name="T31" fmla="*/ 0 h 32"/>
                  <a:gd name="T32" fmla="*/ 156 w 312"/>
                  <a:gd name="T33" fmla="*/ 0 h 32"/>
                  <a:gd name="T34" fmla="*/ 117 w 312"/>
                  <a:gd name="T35" fmla="*/ 0 h 32"/>
                  <a:gd name="T36" fmla="*/ 77 w 312"/>
                  <a:gd name="T37" fmla="*/ 0 h 32"/>
                  <a:gd name="T38" fmla="*/ 38 w 312"/>
                  <a:gd name="T39" fmla="*/ 0 h 32"/>
                  <a:gd name="T40" fmla="*/ 0 w 312"/>
                  <a:gd name="T41" fmla="*/ 0 h 32"/>
                  <a:gd name="T42" fmla="*/ 8 w 312"/>
                  <a:gd name="T43" fmla="*/ 16 h 32"/>
                  <a:gd name="T44" fmla="*/ 18 w 312"/>
                  <a:gd name="T4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2" h="32">
                    <a:moveTo>
                      <a:pt x="18" y="32"/>
                    </a:moveTo>
                    <a:lnTo>
                      <a:pt x="48" y="32"/>
                    </a:lnTo>
                    <a:lnTo>
                      <a:pt x="77" y="32"/>
                    </a:lnTo>
                    <a:lnTo>
                      <a:pt x="107" y="32"/>
                    </a:lnTo>
                    <a:lnTo>
                      <a:pt x="136" y="32"/>
                    </a:lnTo>
                    <a:lnTo>
                      <a:pt x="166" y="32"/>
                    </a:lnTo>
                    <a:lnTo>
                      <a:pt x="196" y="32"/>
                    </a:lnTo>
                    <a:lnTo>
                      <a:pt x="225" y="32"/>
                    </a:lnTo>
                    <a:lnTo>
                      <a:pt x="256" y="32"/>
                    </a:lnTo>
                    <a:lnTo>
                      <a:pt x="269" y="24"/>
                    </a:lnTo>
                    <a:lnTo>
                      <a:pt x="283" y="16"/>
                    </a:lnTo>
                    <a:lnTo>
                      <a:pt x="297" y="8"/>
                    </a:lnTo>
                    <a:lnTo>
                      <a:pt x="312" y="2"/>
                    </a:lnTo>
                    <a:lnTo>
                      <a:pt x="272" y="0"/>
                    </a:lnTo>
                    <a:lnTo>
                      <a:pt x="232" y="0"/>
                    </a:lnTo>
                    <a:lnTo>
                      <a:pt x="194" y="0"/>
                    </a:lnTo>
                    <a:lnTo>
                      <a:pt x="156" y="0"/>
                    </a:lnTo>
                    <a:lnTo>
                      <a:pt x="117" y="0"/>
                    </a:lnTo>
                    <a:lnTo>
                      <a:pt x="77" y="0"/>
                    </a:lnTo>
                    <a:lnTo>
                      <a:pt x="38" y="0"/>
                    </a:lnTo>
                    <a:lnTo>
                      <a:pt x="0" y="0"/>
                    </a:lnTo>
                    <a:lnTo>
                      <a:pt x="8" y="16"/>
                    </a:lnTo>
                    <a:lnTo>
                      <a:pt x="18" y="32"/>
                    </a:lnTo>
                    <a:close/>
                  </a:path>
                </a:pathLst>
              </a:custGeom>
              <a:solidFill>
                <a:srgbClr val="BF9C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49" name="Freeform 181"/>
              <p:cNvSpPr>
                <a:spLocks/>
              </p:cNvSpPr>
              <p:nvPr/>
            </p:nvSpPr>
            <p:spPr bwMode="auto">
              <a:xfrm>
                <a:off x="3475" y="1508"/>
                <a:ext cx="227" cy="12"/>
              </a:xfrm>
              <a:custGeom>
                <a:avLst/>
                <a:gdLst>
                  <a:gd name="T0" fmla="*/ 14 w 227"/>
                  <a:gd name="T1" fmla="*/ 24 h 24"/>
                  <a:gd name="T2" fmla="*/ 35 w 227"/>
                  <a:gd name="T3" fmla="*/ 24 h 24"/>
                  <a:gd name="T4" fmla="*/ 56 w 227"/>
                  <a:gd name="T5" fmla="*/ 24 h 24"/>
                  <a:gd name="T6" fmla="*/ 77 w 227"/>
                  <a:gd name="T7" fmla="*/ 24 h 24"/>
                  <a:gd name="T8" fmla="*/ 98 w 227"/>
                  <a:gd name="T9" fmla="*/ 24 h 24"/>
                  <a:gd name="T10" fmla="*/ 120 w 227"/>
                  <a:gd name="T11" fmla="*/ 24 h 24"/>
                  <a:gd name="T12" fmla="*/ 142 w 227"/>
                  <a:gd name="T13" fmla="*/ 24 h 24"/>
                  <a:gd name="T14" fmla="*/ 163 w 227"/>
                  <a:gd name="T15" fmla="*/ 24 h 24"/>
                  <a:gd name="T16" fmla="*/ 186 w 227"/>
                  <a:gd name="T17" fmla="*/ 24 h 24"/>
                  <a:gd name="T18" fmla="*/ 196 w 227"/>
                  <a:gd name="T19" fmla="*/ 18 h 24"/>
                  <a:gd name="T20" fmla="*/ 205 w 227"/>
                  <a:gd name="T21" fmla="*/ 12 h 24"/>
                  <a:gd name="T22" fmla="*/ 215 w 227"/>
                  <a:gd name="T23" fmla="*/ 6 h 24"/>
                  <a:gd name="T24" fmla="*/ 227 w 227"/>
                  <a:gd name="T25" fmla="*/ 2 h 24"/>
                  <a:gd name="T26" fmla="*/ 197 w 227"/>
                  <a:gd name="T27" fmla="*/ 0 h 24"/>
                  <a:gd name="T28" fmla="*/ 169 w 227"/>
                  <a:gd name="T29" fmla="*/ 0 h 24"/>
                  <a:gd name="T30" fmla="*/ 141 w 227"/>
                  <a:gd name="T31" fmla="*/ 0 h 24"/>
                  <a:gd name="T32" fmla="*/ 113 w 227"/>
                  <a:gd name="T33" fmla="*/ 0 h 24"/>
                  <a:gd name="T34" fmla="*/ 84 w 227"/>
                  <a:gd name="T35" fmla="*/ 0 h 24"/>
                  <a:gd name="T36" fmla="*/ 56 w 227"/>
                  <a:gd name="T37" fmla="*/ 0 h 24"/>
                  <a:gd name="T38" fmla="*/ 28 w 227"/>
                  <a:gd name="T39" fmla="*/ 0 h 24"/>
                  <a:gd name="T40" fmla="*/ 0 w 227"/>
                  <a:gd name="T41" fmla="*/ 0 h 24"/>
                  <a:gd name="T42" fmla="*/ 6 w 227"/>
                  <a:gd name="T43" fmla="*/ 12 h 24"/>
                  <a:gd name="T44" fmla="*/ 14 w 227"/>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7" h="24">
                    <a:moveTo>
                      <a:pt x="14" y="24"/>
                    </a:moveTo>
                    <a:lnTo>
                      <a:pt x="35" y="24"/>
                    </a:lnTo>
                    <a:lnTo>
                      <a:pt x="56" y="24"/>
                    </a:lnTo>
                    <a:lnTo>
                      <a:pt x="77" y="24"/>
                    </a:lnTo>
                    <a:lnTo>
                      <a:pt x="98" y="24"/>
                    </a:lnTo>
                    <a:lnTo>
                      <a:pt x="120" y="24"/>
                    </a:lnTo>
                    <a:lnTo>
                      <a:pt x="142" y="24"/>
                    </a:lnTo>
                    <a:lnTo>
                      <a:pt x="163" y="24"/>
                    </a:lnTo>
                    <a:lnTo>
                      <a:pt x="186" y="24"/>
                    </a:lnTo>
                    <a:lnTo>
                      <a:pt x="196" y="18"/>
                    </a:lnTo>
                    <a:lnTo>
                      <a:pt x="205" y="12"/>
                    </a:lnTo>
                    <a:lnTo>
                      <a:pt x="215" y="6"/>
                    </a:lnTo>
                    <a:lnTo>
                      <a:pt x="227" y="2"/>
                    </a:lnTo>
                    <a:lnTo>
                      <a:pt x="197" y="0"/>
                    </a:lnTo>
                    <a:lnTo>
                      <a:pt x="169" y="0"/>
                    </a:lnTo>
                    <a:lnTo>
                      <a:pt x="141" y="0"/>
                    </a:lnTo>
                    <a:lnTo>
                      <a:pt x="113" y="0"/>
                    </a:lnTo>
                    <a:lnTo>
                      <a:pt x="84" y="0"/>
                    </a:lnTo>
                    <a:lnTo>
                      <a:pt x="56" y="0"/>
                    </a:lnTo>
                    <a:lnTo>
                      <a:pt x="28" y="0"/>
                    </a:lnTo>
                    <a:lnTo>
                      <a:pt x="0" y="0"/>
                    </a:lnTo>
                    <a:lnTo>
                      <a:pt x="6" y="12"/>
                    </a:lnTo>
                    <a:lnTo>
                      <a:pt x="14" y="24"/>
                    </a:lnTo>
                    <a:close/>
                  </a:path>
                </a:pathLst>
              </a:custGeom>
              <a:solidFill>
                <a:srgbClr val="BFA3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50" name="Freeform 182"/>
              <p:cNvSpPr>
                <a:spLocks/>
              </p:cNvSpPr>
              <p:nvPr/>
            </p:nvSpPr>
            <p:spPr bwMode="auto">
              <a:xfrm>
                <a:off x="3475" y="1508"/>
                <a:ext cx="142" cy="8"/>
              </a:xfrm>
              <a:custGeom>
                <a:avLst/>
                <a:gdLst>
                  <a:gd name="T0" fmla="*/ 8 w 142"/>
                  <a:gd name="T1" fmla="*/ 14 h 16"/>
                  <a:gd name="T2" fmla="*/ 117 w 142"/>
                  <a:gd name="T3" fmla="*/ 16 h 16"/>
                  <a:gd name="T4" fmla="*/ 142 w 142"/>
                  <a:gd name="T5" fmla="*/ 0 h 16"/>
                  <a:gd name="T6" fmla="*/ 0 w 142"/>
                  <a:gd name="T7" fmla="*/ 0 h 16"/>
                  <a:gd name="T8" fmla="*/ 8 w 142"/>
                  <a:gd name="T9" fmla="*/ 14 h 16"/>
                </a:gdLst>
                <a:ahLst/>
                <a:cxnLst>
                  <a:cxn ang="0">
                    <a:pos x="T0" y="T1"/>
                  </a:cxn>
                  <a:cxn ang="0">
                    <a:pos x="T2" y="T3"/>
                  </a:cxn>
                  <a:cxn ang="0">
                    <a:pos x="T4" y="T5"/>
                  </a:cxn>
                  <a:cxn ang="0">
                    <a:pos x="T6" y="T7"/>
                  </a:cxn>
                  <a:cxn ang="0">
                    <a:pos x="T8" y="T9"/>
                  </a:cxn>
                </a:cxnLst>
                <a:rect l="0" t="0" r="r" b="b"/>
                <a:pathLst>
                  <a:path w="142" h="16">
                    <a:moveTo>
                      <a:pt x="8" y="14"/>
                    </a:moveTo>
                    <a:lnTo>
                      <a:pt x="117" y="16"/>
                    </a:lnTo>
                    <a:lnTo>
                      <a:pt x="142" y="0"/>
                    </a:lnTo>
                    <a:lnTo>
                      <a:pt x="0" y="0"/>
                    </a:lnTo>
                    <a:lnTo>
                      <a:pt x="8" y="14"/>
                    </a:lnTo>
                    <a:close/>
                  </a:path>
                </a:pathLst>
              </a:custGeom>
              <a:solidFill>
                <a:srgbClr val="BFAB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51" name="Freeform 183"/>
              <p:cNvSpPr>
                <a:spLocks/>
              </p:cNvSpPr>
              <p:nvPr/>
            </p:nvSpPr>
            <p:spPr bwMode="auto">
              <a:xfrm>
                <a:off x="812" y="3752"/>
                <a:ext cx="4227" cy="256"/>
              </a:xfrm>
              <a:custGeom>
                <a:avLst/>
                <a:gdLst>
                  <a:gd name="T0" fmla="*/ 0 w 4227"/>
                  <a:gd name="T1" fmla="*/ 399 h 512"/>
                  <a:gd name="T2" fmla="*/ 478 w 4227"/>
                  <a:gd name="T3" fmla="*/ 0 h 512"/>
                  <a:gd name="T4" fmla="*/ 3916 w 4227"/>
                  <a:gd name="T5" fmla="*/ 95 h 512"/>
                  <a:gd name="T6" fmla="*/ 4227 w 4227"/>
                  <a:gd name="T7" fmla="*/ 512 h 512"/>
                  <a:gd name="T8" fmla="*/ 0 w 4227"/>
                  <a:gd name="T9" fmla="*/ 399 h 512"/>
                </a:gdLst>
                <a:ahLst/>
                <a:cxnLst>
                  <a:cxn ang="0">
                    <a:pos x="T0" y="T1"/>
                  </a:cxn>
                  <a:cxn ang="0">
                    <a:pos x="T2" y="T3"/>
                  </a:cxn>
                  <a:cxn ang="0">
                    <a:pos x="T4" y="T5"/>
                  </a:cxn>
                  <a:cxn ang="0">
                    <a:pos x="T6" y="T7"/>
                  </a:cxn>
                  <a:cxn ang="0">
                    <a:pos x="T8" y="T9"/>
                  </a:cxn>
                </a:cxnLst>
                <a:rect l="0" t="0" r="r" b="b"/>
                <a:pathLst>
                  <a:path w="4227" h="512">
                    <a:moveTo>
                      <a:pt x="0" y="399"/>
                    </a:moveTo>
                    <a:lnTo>
                      <a:pt x="478" y="0"/>
                    </a:lnTo>
                    <a:lnTo>
                      <a:pt x="3916" y="95"/>
                    </a:lnTo>
                    <a:lnTo>
                      <a:pt x="4227" y="512"/>
                    </a:lnTo>
                    <a:lnTo>
                      <a:pt x="0" y="399"/>
                    </a:lnTo>
                    <a:close/>
                  </a:path>
                </a:pathLst>
              </a:custGeom>
              <a:solidFill>
                <a:srgbClr val="963D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52" name="Freeform 184"/>
              <p:cNvSpPr>
                <a:spLocks/>
              </p:cNvSpPr>
              <p:nvPr/>
            </p:nvSpPr>
            <p:spPr bwMode="auto">
              <a:xfrm>
                <a:off x="1311" y="3762"/>
                <a:ext cx="3680" cy="221"/>
              </a:xfrm>
              <a:custGeom>
                <a:avLst/>
                <a:gdLst>
                  <a:gd name="T0" fmla="*/ 0 w 3680"/>
                  <a:gd name="T1" fmla="*/ 344 h 443"/>
                  <a:gd name="T2" fmla="*/ 51 w 3680"/>
                  <a:gd name="T3" fmla="*/ 299 h 443"/>
                  <a:gd name="T4" fmla="*/ 103 w 3680"/>
                  <a:gd name="T5" fmla="*/ 256 h 443"/>
                  <a:gd name="T6" fmla="*/ 155 w 3680"/>
                  <a:gd name="T7" fmla="*/ 214 h 443"/>
                  <a:gd name="T8" fmla="*/ 209 w 3680"/>
                  <a:gd name="T9" fmla="*/ 171 h 443"/>
                  <a:gd name="T10" fmla="*/ 259 w 3680"/>
                  <a:gd name="T11" fmla="*/ 126 h 443"/>
                  <a:gd name="T12" fmla="*/ 312 w 3680"/>
                  <a:gd name="T13" fmla="*/ 85 h 443"/>
                  <a:gd name="T14" fmla="*/ 364 w 3680"/>
                  <a:gd name="T15" fmla="*/ 40 h 443"/>
                  <a:gd name="T16" fmla="*/ 417 w 3680"/>
                  <a:gd name="T17" fmla="*/ 0 h 443"/>
                  <a:gd name="T18" fmla="*/ 790 w 3680"/>
                  <a:gd name="T19" fmla="*/ 9 h 443"/>
                  <a:gd name="T20" fmla="*/ 1165 w 3680"/>
                  <a:gd name="T21" fmla="*/ 19 h 443"/>
                  <a:gd name="T22" fmla="*/ 1538 w 3680"/>
                  <a:gd name="T23" fmla="*/ 29 h 443"/>
                  <a:gd name="T24" fmla="*/ 1912 w 3680"/>
                  <a:gd name="T25" fmla="*/ 39 h 443"/>
                  <a:gd name="T26" fmla="*/ 2285 w 3680"/>
                  <a:gd name="T27" fmla="*/ 48 h 443"/>
                  <a:gd name="T28" fmla="*/ 2659 w 3680"/>
                  <a:gd name="T29" fmla="*/ 58 h 443"/>
                  <a:gd name="T30" fmla="*/ 3032 w 3680"/>
                  <a:gd name="T31" fmla="*/ 68 h 443"/>
                  <a:gd name="T32" fmla="*/ 3408 w 3680"/>
                  <a:gd name="T33" fmla="*/ 79 h 443"/>
                  <a:gd name="T34" fmla="*/ 3442 w 3680"/>
                  <a:gd name="T35" fmla="*/ 124 h 443"/>
                  <a:gd name="T36" fmla="*/ 3476 w 3680"/>
                  <a:gd name="T37" fmla="*/ 171 h 443"/>
                  <a:gd name="T38" fmla="*/ 3510 w 3680"/>
                  <a:gd name="T39" fmla="*/ 215 h 443"/>
                  <a:gd name="T40" fmla="*/ 3543 w 3680"/>
                  <a:gd name="T41" fmla="*/ 262 h 443"/>
                  <a:gd name="T42" fmla="*/ 3577 w 3680"/>
                  <a:gd name="T43" fmla="*/ 307 h 443"/>
                  <a:gd name="T44" fmla="*/ 3611 w 3680"/>
                  <a:gd name="T45" fmla="*/ 352 h 443"/>
                  <a:gd name="T46" fmla="*/ 3645 w 3680"/>
                  <a:gd name="T47" fmla="*/ 396 h 443"/>
                  <a:gd name="T48" fmla="*/ 3680 w 3680"/>
                  <a:gd name="T49" fmla="*/ 443 h 443"/>
                  <a:gd name="T50" fmla="*/ 3220 w 3680"/>
                  <a:gd name="T51" fmla="*/ 429 h 443"/>
                  <a:gd name="T52" fmla="*/ 2759 w 3680"/>
                  <a:gd name="T53" fmla="*/ 418 h 443"/>
                  <a:gd name="T54" fmla="*/ 2299 w 3680"/>
                  <a:gd name="T55" fmla="*/ 406 h 443"/>
                  <a:gd name="T56" fmla="*/ 1840 w 3680"/>
                  <a:gd name="T57" fmla="*/ 394 h 443"/>
                  <a:gd name="T58" fmla="*/ 1380 w 3680"/>
                  <a:gd name="T59" fmla="*/ 381 h 443"/>
                  <a:gd name="T60" fmla="*/ 920 w 3680"/>
                  <a:gd name="T61" fmla="*/ 369 h 443"/>
                  <a:gd name="T62" fmla="*/ 459 w 3680"/>
                  <a:gd name="T63" fmla="*/ 355 h 443"/>
                  <a:gd name="T64" fmla="*/ 0 w 3680"/>
                  <a:gd name="T65" fmla="*/ 344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0" h="443">
                    <a:moveTo>
                      <a:pt x="0" y="344"/>
                    </a:moveTo>
                    <a:lnTo>
                      <a:pt x="51" y="299"/>
                    </a:lnTo>
                    <a:lnTo>
                      <a:pt x="103" y="256"/>
                    </a:lnTo>
                    <a:lnTo>
                      <a:pt x="155" y="214"/>
                    </a:lnTo>
                    <a:lnTo>
                      <a:pt x="209" y="171"/>
                    </a:lnTo>
                    <a:lnTo>
                      <a:pt x="259" y="126"/>
                    </a:lnTo>
                    <a:lnTo>
                      <a:pt x="312" y="85"/>
                    </a:lnTo>
                    <a:lnTo>
                      <a:pt x="364" y="40"/>
                    </a:lnTo>
                    <a:lnTo>
                      <a:pt x="417" y="0"/>
                    </a:lnTo>
                    <a:lnTo>
                      <a:pt x="790" y="9"/>
                    </a:lnTo>
                    <a:lnTo>
                      <a:pt x="1165" y="19"/>
                    </a:lnTo>
                    <a:lnTo>
                      <a:pt x="1538" y="29"/>
                    </a:lnTo>
                    <a:lnTo>
                      <a:pt x="1912" y="39"/>
                    </a:lnTo>
                    <a:lnTo>
                      <a:pt x="2285" y="48"/>
                    </a:lnTo>
                    <a:lnTo>
                      <a:pt x="2659" y="58"/>
                    </a:lnTo>
                    <a:lnTo>
                      <a:pt x="3032" y="68"/>
                    </a:lnTo>
                    <a:lnTo>
                      <a:pt x="3408" y="79"/>
                    </a:lnTo>
                    <a:lnTo>
                      <a:pt x="3442" y="124"/>
                    </a:lnTo>
                    <a:lnTo>
                      <a:pt x="3476" y="171"/>
                    </a:lnTo>
                    <a:lnTo>
                      <a:pt x="3510" y="215"/>
                    </a:lnTo>
                    <a:lnTo>
                      <a:pt x="3543" y="262"/>
                    </a:lnTo>
                    <a:lnTo>
                      <a:pt x="3577" y="307"/>
                    </a:lnTo>
                    <a:lnTo>
                      <a:pt x="3611" y="352"/>
                    </a:lnTo>
                    <a:lnTo>
                      <a:pt x="3645" y="396"/>
                    </a:lnTo>
                    <a:lnTo>
                      <a:pt x="3680" y="443"/>
                    </a:lnTo>
                    <a:lnTo>
                      <a:pt x="3220" y="429"/>
                    </a:lnTo>
                    <a:lnTo>
                      <a:pt x="2759" y="418"/>
                    </a:lnTo>
                    <a:lnTo>
                      <a:pt x="2299" y="406"/>
                    </a:lnTo>
                    <a:lnTo>
                      <a:pt x="1840" y="394"/>
                    </a:lnTo>
                    <a:lnTo>
                      <a:pt x="1380" y="381"/>
                    </a:lnTo>
                    <a:lnTo>
                      <a:pt x="920" y="369"/>
                    </a:lnTo>
                    <a:lnTo>
                      <a:pt x="459" y="355"/>
                    </a:lnTo>
                    <a:lnTo>
                      <a:pt x="0" y="344"/>
                    </a:lnTo>
                    <a:close/>
                  </a:path>
                </a:pathLst>
              </a:custGeom>
              <a:solidFill>
                <a:srgbClr val="8F3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53" name="Freeform 185"/>
              <p:cNvSpPr>
                <a:spLocks/>
              </p:cNvSpPr>
              <p:nvPr/>
            </p:nvSpPr>
            <p:spPr bwMode="auto">
              <a:xfrm>
                <a:off x="1811" y="3772"/>
                <a:ext cx="3132" cy="188"/>
              </a:xfrm>
              <a:custGeom>
                <a:avLst/>
                <a:gdLst>
                  <a:gd name="T0" fmla="*/ 0 w 3132"/>
                  <a:gd name="T1" fmla="*/ 294 h 377"/>
                  <a:gd name="T2" fmla="*/ 44 w 3132"/>
                  <a:gd name="T3" fmla="*/ 255 h 377"/>
                  <a:gd name="T4" fmla="*/ 87 w 3132"/>
                  <a:gd name="T5" fmla="*/ 218 h 377"/>
                  <a:gd name="T6" fmla="*/ 131 w 3132"/>
                  <a:gd name="T7" fmla="*/ 181 h 377"/>
                  <a:gd name="T8" fmla="*/ 176 w 3132"/>
                  <a:gd name="T9" fmla="*/ 146 h 377"/>
                  <a:gd name="T10" fmla="*/ 220 w 3132"/>
                  <a:gd name="T11" fmla="*/ 109 h 377"/>
                  <a:gd name="T12" fmla="*/ 265 w 3132"/>
                  <a:gd name="T13" fmla="*/ 72 h 377"/>
                  <a:gd name="T14" fmla="*/ 308 w 3132"/>
                  <a:gd name="T15" fmla="*/ 35 h 377"/>
                  <a:gd name="T16" fmla="*/ 353 w 3132"/>
                  <a:gd name="T17" fmla="*/ 0 h 377"/>
                  <a:gd name="T18" fmla="*/ 670 w 3132"/>
                  <a:gd name="T19" fmla="*/ 6 h 377"/>
                  <a:gd name="T20" fmla="*/ 990 w 3132"/>
                  <a:gd name="T21" fmla="*/ 16 h 377"/>
                  <a:gd name="T22" fmla="*/ 1306 w 3132"/>
                  <a:gd name="T23" fmla="*/ 23 h 377"/>
                  <a:gd name="T24" fmla="*/ 1626 w 3132"/>
                  <a:gd name="T25" fmla="*/ 33 h 377"/>
                  <a:gd name="T26" fmla="*/ 1944 w 3132"/>
                  <a:gd name="T27" fmla="*/ 39 h 377"/>
                  <a:gd name="T28" fmla="*/ 2262 w 3132"/>
                  <a:gd name="T29" fmla="*/ 49 h 377"/>
                  <a:gd name="T30" fmla="*/ 2580 w 3132"/>
                  <a:gd name="T31" fmla="*/ 56 h 377"/>
                  <a:gd name="T32" fmla="*/ 2900 w 3132"/>
                  <a:gd name="T33" fmla="*/ 66 h 377"/>
                  <a:gd name="T34" fmla="*/ 2928 w 3132"/>
                  <a:gd name="T35" fmla="*/ 103 h 377"/>
                  <a:gd name="T36" fmla="*/ 2957 w 3132"/>
                  <a:gd name="T37" fmla="*/ 144 h 377"/>
                  <a:gd name="T38" fmla="*/ 2986 w 3132"/>
                  <a:gd name="T39" fmla="*/ 181 h 377"/>
                  <a:gd name="T40" fmla="*/ 3015 w 3132"/>
                  <a:gd name="T41" fmla="*/ 222 h 377"/>
                  <a:gd name="T42" fmla="*/ 3043 w 3132"/>
                  <a:gd name="T43" fmla="*/ 259 h 377"/>
                  <a:gd name="T44" fmla="*/ 3073 w 3132"/>
                  <a:gd name="T45" fmla="*/ 298 h 377"/>
                  <a:gd name="T46" fmla="*/ 3102 w 3132"/>
                  <a:gd name="T47" fmla="*/ 336 h 377"/>
                  <a:gd name="T48" fmla="*/ 3132 w 3132"/>
                  <a:gd name="T49" fmla="*/ 377 h 377"/>
                  <a:gd name="T50" fmla="*/ 2739 w 3132"/>
                  <a:gd name="T51" fmla="*/ 366 h 377"/>
                  <a:gd name="T52" fmla="*/ 2347 w 3132"/>
                  <a:gd name="T53" fmla="*/ 354 h 377"/>
                  <a:gd name="T54" fmla="*/ 1955 w 3132"/>
                  <a:gd name="T55" fmla="*/ 342 h 377"/>
                  <a:gd name="T56" fmla="*/ 1564 w 3132"/>
                  <a:gd name="T57" fmla="*/ 333 h 377"/>
                  <a:gd name="T58" fmla="*/ 1173 w 3132"/>
                  <a:gd name="T59" fmla="*/ 321 h 377"/>
                  <a:gd name="T60" fmla="*/ 781 w 3132"/>
                  <a:gd name="T61" fmla="*/ 313 h 377"/>
                  <a:gd name="T62" fmla="*/ 390 w 3132"/>
                  <a:gd name="T63" fmla="*/ 301 h 377"/>
                  <a:gd name="T64" fmla="*/ 0 w 3132"/>
                  <a:gd name="T65" fmla="*/ 294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2" h="377">
                    <a:moveTo>
                      <a:pt x="0" y="294"/>
                    </a:moveTo>
                    <a:lnTo>
                      <a:pt x="44" y="255"/>
                    </a:lnTo>
                    <a:lnTo>
                      <a:pt x="87" y="218"/>
                    </a:lnTo>
                    <a:lnTo>
                      <a:pt x="131" y="181"/>
                    </a:lnTo>
                    <a:lnTo>
                      <a:pt x="176" y="146"/>
                    </a:lnTo>
                    <a:lnTo>
                      <a:pt x="220" y="109"/>
                    </a:lnTo>
                    <a:lnTo>
                      <a:pt x="265" y="72"/>
                    </a:lnTo>
                    <a:lnTo>
                      <a:pt x="308" y="35"/>
                    </a:lnTo>
                    <a:lnTo>
                      <a:pt x="353" y="0"/>
                    </a:lnTo>
                    <a:lnTo>
                      <a:pt x="670" y="6"/>
                    </a:lnTo>
                    <a:lnTo>
                      <a:pt x="990" y="16"/>
                    </a:lnTo>
                    <a:lnTo>
                      <a:pt x="1306" y="23"/>
                    </a:lnTo>
                    <a:lnTo>
                      <a:pt x="1626" y="33"/>
                    </a:lnTo>
                    <a:lnTo>
                      <a:pt x="1944" y="39"/>
                    </a:lnTo>
                    <a:lnTo>
                      <a:pt x="2262" y="49"/>
                    </a:lnTo>
                    <a:lnTo>
                      <a:pt x="2580" y="56"/>
                    </a:lnTo>
                    <a:lnTo>
                      <a:pt x="2900" y="66"/>
                    </a:lnTo>
                    <a:lnTo>
                      <a:pt x="2928" y="103"/>
                    </a:lnTo>
                    <a:lnTo>
                      <a:pt x="2957" y="144"/>
                    </a:lnTo>
                    <a:lnTo>
                      <a:pt x="2986" y="181"/>
                    </a:lnTo>
                    <a:lnTo>
                      <a:pt x="3015" y="222"/>
                    </a:lnTo>
                    <a:lnTo>
                      <a:pt x="3043" y="259"/>
                    </a:lnTo>
                    <a:lnTo>
                      <a:pt x="3073" y="298"/>
                    </a:lnTo>
                    <a:lnTo>
                      <a:pt x="3102" y="336"/>
                    </a:lnTo>
                    <a:lnTo>
                      <a:pt x="3132" y="377"/>
                    </a:lnTo>
                    <a:lnTo>
                      <a:pt x="2739" y="366"/>
                    </a:lnTo>
                    <a:lnTo>
                      <a:pt x="2347" y="354"/>
                    </a:lnTo>
                    <a:lnTo>
                      <a:pt x="1955" y="342"/>
                    </a:lnTo>
                    <a:lnTo>
                      <a:pt x="1564" y="333"/>
                    </a:lnTo>
                    <a:lnTo>
                      <a:pt x="1173" y="321"/>
                    </a:lnTo>
                    <a:lnTo>
                      <a:pt x="781" y="313"/>
                    </a:lnTo>
                    <a:lnTo>
                      <a:pt x="390" y="301"/>
                    </a:lnTo>
                    <a:lnTo>
                      <a:pt x="0" y="294"/>
                    </a:lnTo>
                    <a:close/>
                  </a:path>
                </a:pathLst>
              </a:custGeom>
              <a:solidFill>
                <a:srgbClr val="872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54" name="Freeform 186"/>
              <p:cNvSpPr>
                <a:spLocks/>
              </p:cNvSpPr>
              <p:nvPr/>
            </p:nvSpPr>
            <p:spPr bwMode="auto">
              <a:xfrm>
                <a:off x="2311" y="3780"/>
                <a:ext cx="2581" cy="156"/>
              </a:xfrm>
              <a:custGeom>
                <a:avLst/>
                <a:gdLst>
                  <a:gd name="T0" fmla="*/ 0 w 2581"/>
                  <a:gd name="T1" fmla="*/ 241 h 311"/>
                  <a:gd name="T2" fmla="*/ 35 w 2581"/>
                  <a:gd name="T3" fmla="*/ 210 h 311"/>
                  <a:gd name="T4" fmla="*/ 72 w 2581"/>
                  <a:gd name="T5" fmla="*/ 180 h 311"/>
                  <a:gd name="T6" fmla="*/ 108 w 2581"/>
                  <a:gd name="T7" fmla="*/ 149 h 311"/>
                  <a:gd name="T8" fmla="*/ 145 w 2581"/>
                  <a:gd name="T9" fmla="*/ 120 h 311"/>
                  <a:gd name="T10" fmla="*/ 180 w 2581"/>
                  <a:gd name="T11" fmla="*/ 89 h 311"/>
                  <a:gd name="T12" fmla="*/ 217 w 2581"/>
                  <a:gd name="T13" fmla="*/ 60 h 311"/>
                  <a:gd name="T14" fmla="*/ 253 w 2581"/>
                  <a:gd name="T15" fmla="*/ 29 h 311"/>
                  <a:gd name="T16" fmla="*/ 290 w 2581"/>
                  <a:gd name="T17" fmla="*/ 0 h 311"/>
                  <a:gd name="T18" fmla="*/ 552 w 2581"/>
                  <a:gd name="T19" fmla="*/ 5 h 311"/>
                  <a:gd name="T20" fmla="*/ 815 w 2581"/>
                  <a:gd name="T21" fmla="*/ 13 h 311"/>
                  <a:gd name="T22" fmla="*/ 1077 w 2581"/>
                  <a:gd name="T23" fmla="*/ 19 h 311"/>
                  <a:gd name="T24" fmla="*/ 1340 w 2581"/>
                  <a:gd name="T25" fmla="*/ 27 h 311"/>
                  <a:gd name="T26" fmla="*/ 1602 w 2581"/>
                  <a:gd name="T27" fmla="*/ 33 h 311"/>
                  <a:gd name="T28" fmla="*/ 1865 w 2581"/>
                  <a:gd name="T29" fmla="*/ 38 h 311"/>
                  <a:gd name="T30" fmla="*/ 2128 w 2581"/>
                  <a:gd name="T31" fmla="*/ 46 h 311"/>
                  <a:gd name="T32" fmla="*/ 2391 w 2581"/>
                  <a:gd name="T33" fmla="*/ 54 h 311"/>
                  <a:gd name="T34" fmla="*/ 2414 w 2581"/>
                  <a:gd name="T35" fmla="*/ 85 h 311"/>
                  <a:gd name="T36" fmla="*/ 2438 w 2581"/>
                  <a:gd name="T37" fmla="*/ 118 h 311"/>
                  <a:gd name="T38" fmla="*/ 2462 w 2581"/>
                  <a:gd name="T39" fmla="*/ 149 h 311"/>
                  <a:gd name="T40" fmla="*/ 2486 w 2581"/>
                  <a:gd name="T41" fmla="*/ 182 h 311"/>
                  <a:gd name="T42" fmla="*/ 2510 w 2581"/>
                  <a:gd name="T43" fmla="*/ 213 h 311"/>
                  <a:gd name="T44" fmla="*/ 2533 w 2581"/>
                  <a:gd name="T45" fmla="*/ 247 h 311"/>
                  <a:gd name="T46" fmla="*/ 2557 w 2581"/>
                  <a:gd name="T47" fmla="*/ 278 h 311"/>
                  <a:gd name="T48" fmla="*/ 2581 w 2581"/>
                  <a:gd name="T49" fmla="*/ 311 h 311"/>
                  <a:gd name="T50" fmla="*/ 2258 w 2581"/>
                  <a:gd name="T51" fmla="*/ 299 h 311"/>
                  <a:gd name="T52" fmla="*/ 1935 w 2581"/>
                  <a:gd name="T53" fmla="*/ 291 h 311"/>
                  <a:gd name="T54" fmla="*/ 1612 w 2581"/>
                  <a:gd name="T55" fmla="*/ 282 h 311"/>
                  <a:gd name="T56" fmla="*/ 1291 w 2581"/>
                  <a:gd name="T57" fmla="*/ 274 h 311"/>
                  <a:gd name="T58" fmla="*/ 967 w 2581"/>
                  <a:gd name="T59" fmla="*/ 264 h 311"/>
                  <a:gd name="T60" fmla="*/ 645 w 2581"/>
                  <a:gd name="T61" fmla="*/ 256 h 311"/>
                  <a:gd name="T62" fmla="*/ 321 w 2581"/>
                  <a:gd name="T63" fmla="*/ 248 h 311"/>
                  <a:gd name="T64" fmla="*/ 0 w 2581"/>
                  <a:gd name="T65" fmla="*/ 24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81" h="311">
                    <a:moveTo>
                      <a:pt x="0" y="241"/>
                    </a:moveTo>
                    <a:lnTo>
                      <a:pt x="35" y="210"/>
                    </a:lnTo>
                    <a:lnTo>
                      <a:pt x="72" y="180"/>
                    </a:lnTo>
                    <a:lnTo>
                      <a:pt x="108" y="149"/>
                    </a:lnTo>
                    <a:lnTo>
                      <a:pt x="145" y="120"/>
                    </a:lnTo>
                    <a:lnTo>
                      <a:pt x="180" y="89"/>
                    </a:lnTo>
                    <a:lnTo>
                      <a:pt x="217" y="60"/>
                    </a:lnTo>
                    <a:lnTo>
                      <a:pt x="253" y="29"/>
                    </a:lnTo>
                    <a:lnTo>
                      <a:pt x="290" y="0"/>
                    </a:lnTo>
                    <a:lnTo>
                      <a:pt x="552" y="5"/>
                    </a:lnTo>
                    <a:lnTo>
                      <a:pt x="815" y="13"/>
                    </a:lnTo>
                    <a:lnTo>
                      <a:pt x="1077" y="19"/>
                    </a:lnTo>
                    <a:lnTo>
                      <a:pt x="1340" y="27"/>
                    </a:lnTo>
                    <a:lnTo>
                      <a:pt x="1602" y="33"/>
                    </a:lnTo>
                    <a:lnTo>
                      <a:pt x="1865" y="38"/>
                    </a:lnTo>
                    <a:lnTo>
                      <a:pt x="2128" y="46"/>
                    </a:lnTo>
                    <a:lnTo>
                      <a:pt x="2391" y="54"/>
                    </a:lnTo>
                    <a:lnTo>
                      <a:pt x="2414" y="85"/>
                    </a:lnTo>
                    <a:lnTo>
                      <a:pt x="2438" y="118"/>
                    </a:lnTo>
                    <a:lnTo>
                      <a:pt x="2462" y="149"/>
                    </a:lnTo>
                    <a:lnTo>
                      <a:pt x="2486" y="182"/>
                    </a:lnTo>
                    <a:lnTo>
                      <a:pt x="2510" y="213"/>
                    </a:lnTo>
                    <a:lnTo>
                      <a:pt x="2533" y="247"/>
                    </a:lnTo>
                    <a:lnTo>
                      <a:pt x="2557" y="278"/>
                    </a:lnTo>
                    <a:lnTo>
                      <a:pt x="2581" y="311"/>
                    </a:lnTo>
                    <a:lnTo>
                      <a:pt x="2258" y="299"/>
                    </a:lnTo>
                    <a:lnTo>
                      <a:pt x="1935" y="291"/>
                    </a:lnTo>
                    <a:lnTo>
                      <a:pt x="1612" y="282"/>
                    </a:lnTo>
                    <a:lnTo>
                      <a:pt x="1291" y="274"/>
                    </a:lnTo>
                    <a:lnTo>
                      <a:pt x="967" y="264"/>
                    </a:lnTo>
                    <a:lnTo>
                      <a:pt x="645" y="256"/>
                    </a:lnTo>
                    <a:lnTo>
                      <a:pt x="321" y="248"/>
                    </a:lnTo>
                    <a:lnTo>
                      <a:pt x="0" y="241"/>
                    </a:lnTo>
                    <a:close/>
                  </a:path>
                </a:pathLst>
              </a:custGeom>
              <a:solidFill>
                <a:srgbClr val="802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55" name="Freeform 187"/>
              <p:cNvSpPr>
                <a:spLocks/>
              </p:cNvSpPr>
              <p:nvPr/>
            </p:nvSpPr>
            <p:spPr bwMode="auto">
              <a:xfrm>
                <a:off x="2809" y="3790"/>
                <a:ext cx="2034" cy="122"/>
              </a:xfrm>
              <a:custGeom>
                <a:avLst/>
                <a:gdLst>
                  <a:gd name="T0" fmla="*/ 0 w 2034"/>
                  <a:gd name="T1" fmla="*/ 191 h 243"/>
                  <a:gd name="T2" fmla="*/ 28 w 2034"/>
                  <a:gd name="T3" fmla="*/ 165 h 243"/>
                  <a:gd name="T4" fmla="*/ 56 w 2034"/>
                  <a:gd name="T5" fmla="*/ 142 h 243"/>
                  <a:gd name="T6" fmla="*/ 85 w 2034"/>
                  <a:gd name="T7" fmla="*/ 117 h 243"/>
                  <a:gd name="T8" fmla="*/ 114 w 2034"/>
                  <a:gd name="T9" fmla="*/ 93 h 243"/>
                  <a:gd name="T10" fmla="*/ 142 w 2034"/>
                  <a:gd name="T11" fmla="*/ 70 h 243"/>
                  <a:gd name="T12" fmla="*/ 172 w 2034"/>
                  <a:gd name="T13" fmla="*/ 47 h 243"/>
                  <a:gd name="T14" fmla="*/ 200 w 2034"/>
                  <a:gd name="T15" fmla="*/ 23 h 243"/>
                  <a:gd name="T16" fmla="*/ 230 w 2034"/>
                  <a:gd name="T17" fmla="*/ 0 h 243"/>
                  <a:gd name="T18" fmla="*/ 435 w 2034"/>
                  <a:gd name="T19" fmla="*/ 4 h 243"/>
                  <a:gd name="T20" fmla="*/ 642 w 2034"/>
                  <a:gd name="T21" fmla="*/ 10 h 243"/>
                  <a:gd name="T22" fmla="*/ 849 w 2034"/>
                  <a:gd name="T23" fmla="*/ 14 h 243"/>
                  <a:gd name="T24" fmla="*/ 1056 w 2034"/>
                  <a:gd name="T25" fmla="*/ 19 h 243"/>
                  <a:gd name="T26" fmla="*/ 1263 w 2034"/>
                  <a:gd name="T27" fmla="*/ 23 h 243"/>
                  <a:gd name="T28" fmla="*/ 1470 w 2034"/>
                  <a:gd name="T29" fmla="*/ 29 h 243"/>
                  <a:gd name="T30" fmla="*/ 1678 w 2034"/>
                  <a:gd name="T31" fmla="*/ 35 h 243"/>
                  <a:gd name="T32" fmla="*/ 1886 w 2034"/>
                  <a:gd name="T33" fmla="*/ 41 h 243"/>
                  <a:gd name="T34" fmla="*/ 1903 w 2034"/>
                  <a:gd name="T35" fmla="*/ 64 h 243"/>
                  <a:gd name="T36" fmla="*/ 1923 w 2034"/>
                  <a:gd name="T37" fmla="*/ 89 h 243"/>
                  <a:gd name="T38" fmla="*/ 1940 w 2034"/>
                  <a:gd name="T39" fmla="*/ 115 h 243"/>
                  <a:gd name="T40" fmla="*/ 1959 w 2034"/>
                  <a:gd name="T41" fmla="*/ 140 h 243"/>
                  <a:gd name="T42" fmla="*/ 1978 w 2034"/>
                  <a:gd name="T43" fmla="*/ 163 h 243"/>
                  <a:gd name="T44" fmla="*/ 1996 w 2034"/>
                  <a:gd name="T45" fmla="*/ 191 h 243"/>
                  <a:gd name="T46" fmla="*/ 2014 w 2034"/>
                  <a:gd name="T47" fmla="*/ 216 h 243"/>
                  <a:gd name="T48" fmla="*/ 2034 w 2034"/>
                  <a:gd name="T49" fmla="*/ 243 h 243"/>
                  <a:gd name="T50" fmla="*/ 1779 w 2034"/>
                  <a:gd name="T51" fmla="*/ 235 h 243"/>
                  <a:gd name="T52" fmla="*/ 1525 w 2034"/>
                  <a:gd name="T53" fmla="*/ 228 h 243"/>
                  <a:gd name="T54" fmla="*/ 1270 w 2034"/>
                  <a:gd name="T55" fmla="*/ 220 h 243"/>
                  <a:gd name="T56" fmla="*/ 1016 w 2034"/>
                  <a:gd name="T57" fmla="*/ 214 h 243"/>
                  <a:gd name="T58" fmla="*/ 762 w 2034"/>
                  <a:gd name="T59" fmla="*/ 208 h 243"/>
                  <a:gd name="T60" fmla="*/ 508 w 2034"/>
                  <a:gd name="T61" fmla="*/ 202 h 243"/>
                  <a:gd name="T62" fmla="*/ 253 w 2034"/>
                  <a:gd name="T63" fmla="*/ 196 h 243"/>
                  <a:gd name="T64" fmla="*/ 0 w 2034"/>
                  <a:gd name="T65" fmla="*/ 19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34" h="243">
                    <a:moveTo>
                      <a:pt x="0" y="191"/>
                    </a:moveTo>
                    <a:lnTo>
                      <a:pt x="28" y="165"/>
                    </a:lnTo>
                    <a:lnTo>
                      <a:pt x="56" y="142"/>
                    </a:lnTo>
                    <a:lnTo>
                      <a:pt x="85" y="117"/>
                    </a:lnTo>
                    <a:lnTo>
                      <a:pt x="114" y="93"/>
                    </a:lnTo>
                    <a:lnTo>
                      <a:pt x="142" y="70"/>
                    </a:lnTo>
                    <a:lnTo>
                      <a:pt x="172" y="47"/>
                    </a:lnTo>
                    <a:lnTo>
                      <a:pt x="200" y="23"/>
                    </a:lnTo>
                    <a:lnTo>
                      <a:pt x="230" y="0"/>
                    </a:lnTo>
                    <a:lnTo>
                      <a:pt x="435" y="4"/>
                    </a:lnTo>
                    <a:lnTo>
                      <a:pt x="642" y="10"/>
                    </a:lnTo>
                    <a:lnTo>
                      <a:pt x="849" y="14"/>
                    </a:lnTo>
                    <a:lnTo>
                      <a:pt x="1056" y="19"/>
                    </a:lnTo>
                    <a:lnTo>
                      <a:pt x="1263" y="23"/>
                    </a:lnTo>
                    <a:lnTo>
                      <a:pt x="1470" y="29"/>
                    </a:lnTo>
                    <a:lnTo>
                      <a:pt x="1678" y="35"/>
                    </a:lnTo>
                    <a:lnTo>
                      <a:pt x="1886" y="41"/>
                    </a:lnTo>
                    <a:lnTo>
                      <a:pt x="1903" y="64"/>
                    </a:lnTo>
                    <a:lnTo>
                      <a:pt x="1923" y="89"/>
                    </a:lnTo>
                    <a:lnTo>
                      <a:pt x="1940" y="115"/>
                    </a:lnTo>
                    <a:lnTo>
                      <a:pt x="1959" y="140"/>
                    </a:lnTo>
                    <a:lnTo>
                      <a:pt x="1978" y="163"/>
                    </a:lnTo>
                    <a:lnTo>
                      <a:pt x="1996" y="191"/>
                    </a:lnTo>
                    <a:lnTo>
                      <a:pt x="2014" y="216"/>
                    </a:lnTo>
                    <a:lnTo>
                      <a:pt x="2034" y="243"/>
                    </a:lnTo>
                    <a:lnTo>
                      <a:pt x="1779" y="235"/>
                    </a:lnTo>
                    <a:lnTo>
                      <a:pt x="1525" y="228"/>
                    </a:lnTo>
                    <a:lnTo>
                      <a:pt x="1270" y="220"/>
                    </a:lnTo>
                    <a:lnTo>
                      <a:pt x="1016" y="214"/>
                    </a:lnTo>
                    <a:lnTo>
                      <a:pt x="762" y="208"/>
                    </a:lnTo>
                    <a:lnTo>
                      <a:pt x="508" y="202"/>
                    </a:lnTo>
                    <a:lnTo>
                      <a:pt x="253" y="196"/>
                    </a:lnTo>
                    <a:lnTo>
                      <a:pt x="0" y="191"/>
                    </a:lnTo>
                    <a:close/>
                  </a:path>
                </a:pathLst>
              </a:custGeom>
              <a:solidFill>
                <a:srgbClr val="781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56" name="Freeform 188"/>
              <p:cNvSpPr>
                <a:spLocks/>
              </p:cNvSpPr>
              <p:nvPr/>
            </p:nvSpPr>
            <p:spPr bwMode="auto">
              <a:xfrm>
                <a:off x="3309" y="3800"/>
                <a:ext cx="1486" cy="86"/>
              </a:xfrm>
              <a:custGeom>
                <a:avLst/>
                <a:gdLst>
                  <a:gd name="T0" fmla="*/ 0 w 1486"/>
                  <a:gd name="T1" fmla="*/ 137 h 174"/>
                  <a:gd name="T2" fmla="*/ 20 w 1486"/>
                  <a:gd name="T3" fmla="*/ 119 h 174"/>
                  <a:gd name="T4" fmla="*/ 41 w 1486"/>
                  <a:gd name="T5" fmla="*/ 102 h 174"/>
                  <a:gd name="T6" fmla="*/ 62 w 1486"/>
                  <a:gd name="T7" fmla="*/ 84 h 174"/>
                  <a:gd name="T8" fmla="*/ 83 w 1486"/>
                  <a:gd name="T9" fmla="*/ 67 h 174"/>
                  <a:gd name="T10" fmla="*/ 103 w 1486"/>
                  <a:gd name="T11" fmla="*/ 49 h 174"/>
                  <a:gd name="T12" fmla="*/ 124 w 1486"/>
                  <a:gd name="T13" fmla="*/ 34 h 174"/>
                  <a:gd name="T14" fmla="*/ 145 w 1486"/>
                  <a:gd name="T15" fmla="*/ 16 h 174"/>
                  <a:gd name="T16" fmla="*/ 166 w 1486"/>
                  <a:gd name="T17" fmla="*/ 0 h 174"/>
                  <a:gd name="T18" fmla="*/ 317 w 1486"/>
                  <a:gd name="T19" fmla="*/ 2 h 174"/>
                  <a:gd name="T20" fmla="*/ 469 w 1486"/>
                  <a:gd name="T21" fmla="*/ 6 h 174"/>
                  <a:gd name="T22" fmla="*/ 619 w 1486"/>
                  <a:gd name="T23" fmla="*/ 8 h 174"/>
                  <a:gd name="T24" fmla="*/ 771 w 1486"/>
                  <a:gd name="T25" fmla="*/ 12 h 174"/>
                  <a:gd name="T26" fmla="*/ 922 w 1486"/>
                  <a:gd name="T27" fmla="*/ 14 h 174"/>
                  <a:gd name="T28" fmla="*/ 1074 w 1486"/>
                  <a:gd name="T29" fmla="*/ 18 h 174"/>
                  <a:gd name="T30" fmla="*/ 1226 w 1486"/>
                  <a:gd name="T31" fmla="*/ 22 h 174"/>
                  <a:gd name="T32" fmla="*/ 1378 w 1486"/>
                  <a:gd name="T33" fmla="*/ 26 h 174"/>
                  <a:gd name="T34" fmla="*/ 1391 w 1486"/>
                  <a:gd name="T35" fmla="*/ 43 h 174"/>
                  <a:gd name="T36" fmla="*/ 1405 w 1486"/>
                  <a:gd name="T37" fmla="*/ 63 h 174"/>
                  <a:gd name="T38" fmla="*/ 1417 w 1486"/>
                  <a:gd name="T39" fmla="*/ 80 h 174"/>
                  <a:gd name="T40" fmla="*/ 1431 w 1486"/>
                  <a:gd name="T41" fmla="*/ 100 h 174"/>
                  <a:gd name="T42" fmla="*/ 1444 w 1486"/>
                  <a:gd name="T43" fmla="*/ 117 h 174"/>
                  <a:gd name="T44" fmla="*/ 1458 w 1486"/>
                  <a:gd name="T45" fmla="*/ 137 h 174"/>
                  <a:gd name="T46" fmla="*/ 1472 w 1486"/>
                  <a:gd name="T47" fmla="*/ 154 h 174"/>
                  <a:gd name="T48" fmla="*/ 1486 w 1486"/>
                  <a:gd name="T49" fmla="*/ 174 h 174"/>
                  <a:gd name="T50" fmla="*/ 1300 w 1486"/>
                  <a:gd name="T51" fmla="*/ 168 h 174"/>
                  <a:gd name="T52" fmla="*/ 1115 w 1486"/>
                  <a:gd name="T53" fmla="*/ 162 h 174"/>
                  <a:gd name="T54" fmla="*/ 929 w 1486"/>
                  <a:gd name="T55" fmla="*/ 158 h 174"/>
                  <a:gd name="T56" fmla="*/ 743 w 1486"/>
                  <a:gd name="T57" fmla="*/ 154 h 174"/>
                  <a:gd name="T58" fmla="*/ 557 w 1486"/>
                  <a:gd name="T59" fmla="*/ 148 h 174"/>
                  <a:gd name="T60" fmla="*/ 371 w 1486"/>
                  <a:gd name="T61" fmla="*/ 144 h 174"/>
                  <a:gd name="T62" fmla="*/ 186 w 1486"/>
                  <a:gd name="T63" fmla="*/ 140 h 174"/>
                  <a:gd name="T64" fmla="*/ 0 w 1486"/>
                  <a:gd name="T65" fmla="*/ 13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86" h="174">
                    <a:moveTo>
                      <a:pt x="0" y="137"/>
                    </a:moveTo>
                    <a:lnTo>
                      <a:pt x="20" y="119"/>
                    </a:lnTo>
                    <a:lnTo>
                      <a:pt x="41" y="102"/>
                    </a:lnTo>
                    <a:lnTo>
                      <a:pt x="62" y="84"/>
                    </a:lnTo>
                    <a:lnTo>
                      <a:pt x="83" y="67"/>
                    </a:lnTo>
                    <a:lnTo>
                      <a:pt x="103" y="49"/>
                    </a:lnTo>
                    <a:lnTo>
                      <a:pt x="124" y="34"/>
                    </a:lnTo>
                    <a:lnTo>
                      <a:pt x="145" y="16"/>
                    </a:lnTo>
                    <a:lnTo>
                      <a:pt x="166" y="0"/>
                    </a:lnTo>
                    <a:lnTo>
                      <a:pt x="317" y="2"/>
                    </a:lnTo>
                    <a:lnTo>
                      <a:pt x="469" y="6"/>
                    </a:lnTo>
                    <a:lnTo>
                      <a:pt x="619" y="8"/>
                    </a:lnTo>
                    <a:lnTo>
                      <a:pt x="771" y="12"/>
                    </a:lnTo>
                    <a:lnTo>
                      <a:pt x="922" y="14"/>
                    </a:lnTo>
                    <a:lnTo>
                      <a:pt x="1074" y="18"/>
                    </a:lnTo>
                    <a:lnTo>
                      <a:pt x="1226" y="22"/>
                    </a:lnTo>
                    <a:lnTo>
                      <a:pt x="1378" y="26"/>
                    </a:lnTo>
                    <a:lnTo>
                      <a:pt x="1391" y="43"/>
                    </a:lnTo>
                    <a:lnTo>
                      <a:pt x="1405" y="63"/>
                    </a:lnTo>
                    <a:lnTo>
                      <a:pt x="1417" y="80"/>
                    </a:lnTo>
                    <a:lnTo>
                      <a:pt x="1431" y="100"/>
                    </a:lnTo>
                    <a:lnTo>
                      <a:pt x="1444" y="117"/>
                    </a:lnTo>
                    <a:lnTo>
                      <a:pt x="1458" y="137"/>
                    </a:lnTo>
                    <a:lnTo>
                      <a:pt x="1472" y="154"/>
                    </a:lnTo>
                    <a:lnTo>
                      <a:pt x="1486" y="174"/>
                    </a:lnTo>
                    <a:lnTo>
                      <a:pt x="1300" y="168"/>
                    </a:lnTo>
                    <a:lnTo>
                      <a:pt x="1115" y="162"/>
                    </a:lnTo>
                    <a:lnTo>
                      <a:pt x="929" y="158"/>
                    </a:lnTo>
                    <a:lnTo>
                      <a:pt x="743" y="154"/>
                    </a:lnTo>
                    <a:lnTo>
                      <a:pt x="557" y="148"/>
                    </a:lnTo>
                    <a:lnTo>
                      <a:pt x="371" y="144"/>
                    </a:lnTo>
                    <a:lnTo>
                      <a:pt x="186" y="140"/>
                    </a:lnTo>
                    <a:lnTo>
                      <a:pt x="0" y="137"/>
                    </a:lnTo>
                    <a:close/>
                  </a:path>
                </a:pathLst>
              </a:custGeom>
              <a:solidFill>
                <a:srgbClr val="701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57" name="Freeform 189"/>
              <p:cNvSpPr>
                <a:spLocks/>
              </p:cNvSpPr>
              <p:nvPr/>
            </p:nvSpPr>
            <p:spPr bwMode="auto">
              <a:xfrm>
                <a:off x="3809" y="3808"/>
                <a:ext cx="938" cy="54"/>
              </a:xfrm>
              <a:custGeom>
                <a:avLst/>
                <a:gdLst>
                  <a:gd name="T0" fmla="*/ 0 w 938"/>
                  <a:gd name="T1" fmla="*/ 84 h 107"/>
                  <a:gd name="T2" fmla="*/ 104 w 938"/>
                  <a:gd name="T3" fmla="*/ 0 h 107"/>
                  <a:gd name="T4" fmla="*/ 868 w 938"/>
                  <a:gd name="T5" fmla="*/ 16 h 107"/>
                  <a:gd name="T6" fmla="*/ 938 w 938"/>
                  <a:gd name="T7" fmla="*/ 107 h 107"/>
                  <a:gd name="T8" fmla="*/ 0 w 938"/>
                  <a:gd name="T9" fmla="*/ 84 h 107"/>
                </a:gdLst>
                <a:ahLst/>
                <a:cxnLst>
                  <a:cxn ang="0">
                    <a:pos x="T0" y="T1"/>
                  </a:cxn>
                  <a:cxn ang="0">
                    <a:pos x="T2" y="T3"/>
                  </a:cxn>
                  <a:cxn ang="0">
                    <a:pos x="T4" y="T5"/>
                  </a:cxn>
                  <a:cxn ang="0">
                    <a:pos x="T6" y="T7"/>
                  </a:cxn>
                  <a:cxn ang="0">
                    <a:pos x="T8" y="T9"/>
                  </a:cxn>
                </a:cxnLst>
                <a:rect l="0" t="0" r="r" b="b"/>
                <a:pathLst>
                  <a:path w="938" h="107">
                    <a:moveTo>
                      <a:pt x="0" y="84"/>
                    </a:moveTo>
                    <a:lnTo>
                      <a:pt x="104" y="0"/>
                    </a:lnTo>
                    <a:lnTo>
                      <a:pt x="868" y="16"/>
                    </a:lnTo>
                    <a:lnTo>
                      <a:pt x="938" y="107"/>
                    </a:lnTo>
                    <a:lnTo>
                      <a:pt x="0" y="84"/>
                    </a:lnTo>
                    <a:close/>
                  </a:path>
                </a:pathLst>
              </a:custGeom>
              <a:solidFill>
                <a:srgbClr val="690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58" name="Freeform 190"/>
              <p:cNvSpPr>
                <a:spLocks/>
              </p:cNvSpPr>
              <p:nvPr/>
            </p:nvSpPr>
            <p:spPr bwMode="auto">
              <a:xfrm>
                <a:off x="4249" y="1239"/>
                <a:ext cx="787" cy="2769"/>
              </a:xfrm>
              <a:custGeom>
                <a:avLst/>
                <a:gdLst>
                  <a:gd name="T0" fmla="*/ 449 w 787"/>
                  <a:gd name="T1" fmla="*/ 5133 h 5538"/>
                  <a:gd name="T2" fmla="*/ 0 w 787"/>
                  <a:gd name="T3" fmla="*/ 402 h 5538"/>
                  <a:gd name="T4" fmla="*/ 217 w 787"/>
                  <a:gd name="T5" fmla="*/ 0 h 5538"/>
                  <a:gd name="T6" fmla="*/ 787 w 787"/>
                  <a:gd name="T7" fmla="*/ 5538 h 5538"/>
                  <a:gd name="T8" fmla="*/ 449 w 787"/>
                  <a:gd name="T9" fmla="*/ 5133 h 5538"/>
                </a:gdLst>
                <a:ahLst/>
                <a:cxnLst>
                  <a:cxn ang="0">
                    <a:pos x="T0" y="T1"/>
                  </a:cxn>
                  <a:cxn ang="0">
                    <a:pos x="T2" y="T3"/>
                  </a:cxn>
                  <a:cxn ang="0">
                    <a:pos x="T4" y="T5"/>
                  </a:cxn>
                  <a:cxn ang="0">
                    <a:pos x="T6" y="T7"/>
                  </a:cxn>
                  <a:cxn ang="0">
                    <a:pos x="T8" y="T9"/>
                  </a:cxn>
                </a:cxnLst>
                <a:rect l="0" t="0" r="r" b="b"/>
                <a:pathLst>
                  <a:path w="787" h="5538">
                    <a:moveTo>
                      <a:pt x="449" y="5133"/>
                    </a:moveTo>
                    <a:lnTo>
                      <a:pt x="0" y="402"/>
                    </a:lnTo>
                    <a:lnTo>
                      <a:pt x="217" y="0"/>
                    </a:lnTo>
                    <a:lnTo>
                      <a:pt x="787" y="5538"/>
                    </a:lnTo>
                    <a:lnTo>
                      <a:pt x="449" y="5133"/>
                    </a:lnTo>
                    <a:close/>
                  </a:path>
                </a:pathLst>
              </a:custGeom>
              <a:solidFill>
                <a:srgbClr val="AD54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59" name="Freeform 191"/>
              <p:cNvSpPr>
                <a:spLocks/>
              </p:cNvSpPr>
              <p:nvPr/>
            </p:nvSpPr>
            <p:spPr bwMode="auto">
              <a:xfrm>
                <a:off x="4252" y="1265"/>
                <a:ext cx="697" cy="2455"/>
              </a:xfrm>
              <a:custGeom>
                <a:avLst/>
                <a:gdLst>
                  <a:gd name="T0" fmla="*/ 397 w 697"/>
                  <a:gd name="T1" fmla="*/ 4556 h 4910"/>
                  <a:gd name="T2" fmla="*/ 346 w 697"/>
                  <a:gd name="T3" fmla="*/ 4029 h 4910"/>
                  <a:gd name="T4" fmla="*/ 297 w 697"/>
                  <a:gd name="T5" fmla="*/ 3504 h 4910"/>
                  <a:gd name="T6" fmla="*/ 246 w 697"/>
                  <a:gd name="T7" fmla="*/ 2977 h 4910"/>
                  <a:gd name="T8" fmla="*/ 197 w 697"/>
                  <a:gd name="T9" fmla="*/ 2452 h 4910"/>
                  <a:gd name="T10" fmla="*/ 146 w 697"/>
                  <a:gd name="T11" fmla="*/ 1925 h 4910"/>
                  <a:gd name="T12" fmla="*/ 97 w 697"/>
                  <a:gd name="T13" fmla="*/ 1400 h 4910"/>
                  <a:gd name="T14" fmla="*/ 48 w 697"/>
                  <a:gd name="T15" fmla="*/ 875 h 4910"/>
                  <a:gd name="T16" fmla="*/ 0 w 697"/>
                  <a:gd name="T17" fmla="*/ 350 h 4910"/>
                  <a:gd name="T18" fmla="*/ 22 w 697"/>
                  <a:gd name="T19" fmla="*/ 306 h 4910"/>
                  <a:gd name="T20" fmla="*/ 46 w 697"/>
                  <a:gd name="T21" fmla="*/ 263 h 4910"/>
                  <a:gd name="T22" fmla="*/ 70 w 697"/>
                  <a:gd name="T23" fmla="*/ 218 h 4910"/>
                  <a:gd name="T24" fmla="*/ 94 w 697"/>
                  <a:gd name="T25" fmla="*/ 175 h 4910"/>
                  <a:gd name="T26" fmla="*/ 117 w 697"/>
                  <a:gd name="T27" fmla="*/ 131 h 4910"/>
                  <a:gd name="T28" fmla="*/ 141 w 697"/>
                  <a:gd name="T29" fmla="*/ 88 h 4910"/>
                  <a:gd name="T30" fmla="*/ 165 w 697"/>
                  <a:gd name="T31" fmla="*/ 43 h 4910"/>
                  <a:gd name="T32" fmla="*/ 189 w 697"/>
                  <a:gd name="T33" fmla="*/ 0 h 4910"/>
                  <a:gd name="T34" fmla="*/ 252 w 697"/>
                  <a:gd name="T35" fmla="*/ 613 h 4910"/>
                  <a:gd name="T36" fmla="*/ 315 w 697"/>
                  <a:gd name="T37" fmla="*/ 1227 h 4910"/>
                  <a:gd name="T38" fmla="*/ 379 w 697"/>
                  <a:gd name="T39" fmla="*/ 1840 h 4910"/>
                  <a:gd name="T40" fmla="*/ 442 w 697"/>
                  <a:gd name="T41" fmla="*/ 2454 h 4910"/>
                  <a:gd name="T42" fmla="*/ 505 w 697"/>
                  <a:gd name="T43" fmla="*/ 3067 h 4910"/>
                  <a:gd name="T44" fmla="*/ 569 w 697"/>
                  <a:gd name="T45" fmla="*/ 3681 h 4910"/>
                  <a:gd name="T46" fmla="*/ 632 w 697"/>
                  <a:gd name="T47" fmla="*/ 4296 h 4910"/>
                  <a:gd name="T48" fmla="*/ 697 w 697"/>
                  <a:gd name="T49" fmla="*/ 4910 h 4910"/>
                  <a:gd name="T50" fmla="*/ 659 w 697"/>
                  <a:gd name="T51" fmla="*/ 4865 h 4910"/>
                  <a:gd name="T52" fmla="*/ 621 w 697"/>
                  <a:gd name="T53" fmla="*/ 4821 h 4910"/>
                  <a:gd name="T54" fmla="*/ 583 w 697"/>
                  <a:gd name="T55" fmla="*/ 4776 h 4910"/>
                  <a:gd name="T56" fmla="*/ 546 w 697"/>
                  <a:gd name="T57" fmla="*/ 4733 h 4910"/>
                  <a:gd name="T58" fmla="*/ 508 w 697"/>
                  <a:gd name="T59" fmla="*/ 4686 h 4910"/>
                  <a:gd name="T60" fmla="*/ 470 w 697"/>
                  <a:gd name="T61" fmla="*/ 4644 h 4910"/>
                  <a:gd name="T62" fmla="*/ 433 w 697"/>
                  <a:gd name="T63" fmla="*/ 4599 h 4910"/>
                  <a:gd name="T64" fmla="*/ 397 w 697"/>
                  <a:gd name="T65" fmla="*/ 4556 h 4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7" h="4910">
                    <a:moveTo>
                      <a:pt x="397" y="4556"/>
                    </a:moveTo>
                    <a:lnTo>
                      <a:pt x="346" y="4029"/>
                    </a:lnTo>
                    <a:lnTo>
                      <a:pt x="297" y="3504"/>
                    </a:lnTo>
                    <a:lnTo>
                      <a:pt x="246" y="2977"/>
                    </a:lnTo>
                    <a:lnTo>
                      <a:pt x="197" y="2452"/>
                    </a:lnTo>
                    <a:lnTo>
                      <a:pt x="146" y="1925"/>
                    </a:lnTo>
                    <a:lnTo>
                      <a:pt x="97" y="1400"/>
                    </a:lnTo>
                    <a:lnTo>
                      <a:pt x="48" y="875"/>
                    </a:lnTo>
                    <a:lnTo>
                      <a:pt x="0" y="350"/>
                    </a:lnTo>
                    <a:lnTo>
                      <a:pt x="22" y="306"/>
                    </a:lnTo>
                    <a:lnTo>
                      <a:pt x="46" y="263"/>
                    </a:lnTo>
                    <a:lnTo>
                      <a:pt x="70" y="218"/>
                    </a:lnTo>
                    <a:lnTo>
                      <a:pt x="94" y="175"/>
                    </a:lnTo>
                    <a:lnTo>
                      <a:pt x="117" y="131"/>
                    </a:lnTo>
                    <a:lnTo>
                      <a:pt x="141" y="88"/>
                    </a:lnTo>
                    <a:lnTo>
                      <a:pt x="165" y="43"/>
                    </a:lnTo>
                    <a:lnTo>
                      <a:pt x="189" y="0"/>
                    </a:lnTo>
                    <a:lnTo>
                      <a:pt x="252" y="613"/>
                    </a:lnTo>
                    <a:lnTo>
                      <a:pt x="315" y="1227"/>
                    </a:lnTo>
                    <a:lnTo>
                      <a:pt x="379" y="1840"/>
                    </a:lnTo>
                    <a:lnTo>
                      <a:pt x="442" y="2454"/>
                    </a:lnTo>
                    <a:lnTo>
                      <a:pt x="505" y="3067"/>
                    </a:lnTo>
                    <a:lnTo>
                      <a:pt x="569" y="3681"/>
                    </a:lnTo>
                    <a:lnTo>
                      <a:pt x="632" y="4296"/>
                    </a:lnTo>
                    <a:lnTo>
                      <a:pt x="697" y="4910"/>
                    </a:lnTo>
                    <a:lnTo>
                      <a:pt x="659" y="4865"/>
                    </a:lnTo>
                    <a:lnTo>
                      <a:pt x="621" y="4821"/>
                    </a:lnTo>
                    <a:lnTo>
                      <a:pt x="583" y="4776"/>
                    </a:lnTo>
                    <a:lnTo>
                      <a:pt x="546" y="4733"/>
                    </a:lnTo>
                    <a:lnTo>
                      <a:pt x="508" y="4686"/>
                    </a:lnTo>
                    <a:lnTo>
                      <a:pt x="470" y="4644"/>
                    </a:lnTo>
                    <a:lnTo>
                      <a:pt x="433" y="4599"/>
                    </a:lnTo>
                    <a:lnTo>
                      <a:pt x="397" y="4556"/>
                    </a:lnTo>
                    <a:close/>
                  </a:path>
                </a:pathLst>
              </a:custGeom>
              <a:solidFill>
                <a:srgbClr val="A147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60" name="Freeform 192"/>
              <p:cNvSpPr>
                <a:spLocks/>
              </p:cNvSpPr>
              <p:nvPr/>
            </p:nvSpPr>
            <p:spPr bwMode="auto">
              <a:xfrm>
                <a:off x="4253" y="1290"/>
                <a:ext cx="608" cy="2144"/>
              </a:xfrm>
              <a:custGeom>
                <a:avLst/>
                <a:gdLst>
                  <a:gd name="T0" fmla="*/ 345 w 608"/>
                  <a:gd name="T1" fmla="*/ 3978 h 4287"/>
                  <a:gd name="T2" fmla="*/ 302 w 608"/>
                  <a:gd name="T3" fmla="*/ 3517 h 4287"/>
                  <a:gd name="T4" fmla="*/ 258 w 608"/>
                  <a:gd name="T5" fmla="*/ 3058 h 4287"/>
                  <a:gd name="T6" fmla="*/ 214 w 608"/>
                  <a:gd name="T7" fmla="*/ 2598 h 4287"/>
                  <a:gd name="T8" fmla="*/ 172 w 608"/>
                  <a:gd name="T9" fmla="*/ 2139 h 4287"/>
                  <a:gd name="T10" fmla="*/ 128 w 608"/>
                  <a:gd name="T11" fmla="*/ 1678 h 4287"/>
                  <a:gd name="T12" fmla="*/ 85 w 608"/>
                  <a:gd name="T13" fmla="*/ 1219 h 4287"/>
                  <a:gd name="T14" fmla="*/ 43 w 608"/>
                  <a:gd name="T15" fmla="*/ 760 h 4287"/>
                  <a:gd name="T16" fmla="*/ 0 w 608"/>
                  <a:gd name="T17" fmla="*/ 301 h 4287"/>
                  <a:gd name="T18" fmla="*/ 20 w 608"/>
                  <a:gd name="T19" fmla="*/ 262 h 4287"/>
                  <a:gd name="T20" fmla="*/ 41 w 608"/>
                  <a:gd name="T21" fmla="*/ 225 h 4287"/>
                  <a:gd name="T22" fmla="*/ 61 w 608"/>
                  <a:gd name="T23" fmla="*/ 187 h 4287"/>
                  <a:gd name="T24" fmla="*/ 82 w 608"/>
                  <a:gd name="T25" fmla="*/ 150 h 4287"/>
                  <a:gd name="T26" fmla="*/ 102 w 608"/>
                  <a:gd name="T27" fmla="*/ 111 h 4287"/>
                  <a:gd name="T28" fmla="*/ 123 w 608"/>
                  <a:gd name="T29" fmla="*/ 74 h 4287"/>
                  <a:gd name="T30" fmla="*/ 144 w 608"/>
                  <a:gd name="T31" fmla="*/ 37 h 4287"/>
                  <a:gd name="T32" fmla="*/ 165 w 608"/>
                  <a:gd name="T33" fmla="*/ 0 h 4287"/>
                  <a:gd name="T34" fmla="*/ 220 w 608"/>
                  <a:gd name="T35" fmla="*/ 535 h 4287"/>
                  <a:gd name="T36" fmla="*/ 275 w 608"/>
                  <a:gd name="T37" fmla="*/ 1071 h 4287"/>
                  <a:gd name="T38" fmla="*/ 330 w 608"/>
                  <a:gd name="T39" fmla="*/ 1606 h 4287"/>
                  <a:gd name="T40" fmla="*/ 386 w 608"/>
                  <a:gd name="T41" fmla="*/ 2143 h 4287"/>
                  <a:gd name="T42" fmla="*/ 441 w 608"/>
                  <a:gd name="T43" fmla="*/ 2677 h 4287"/>
                  <a:gd name="T44" fmla="*/ 496 w 608"/>
                  <a:gd name="T45" fmla="*/ 3214 h 4287"/>
                  <a:gd name="T46" fmla="*/ 552 w 608"/>
                  <a:gd name="T47" fmla="*/ 3751 h 4287"/>
                  <a:gd name="T48" fmla="*/ 608 w 608"/>
                  <a:gd name="T49" fmla="*/ 4287 h 4287"/>
                  <a:gd name="T50" fmla="*/ 575 w 608"/>
                  <a:gd name="T51" fmla="*/ 4247 h 4287"/>
                  <a:gd name="T52" fmla="*/ 542 w 608"/>
                  <a:gd name="T53" fmla="*/ 4210 h 4287"/>
                  <a:gd name="T54" fmla="*/ 508 w 608"/>
                  <a:gd name="T55" fmla="*/ 4169 h 4287"/>
                  <a:gd name="T56" fmla="*/ 476 w 608"/>
                  <a:gd name="T57" fmla="*/ 4132 h 4287"/>
                  <a:gd name="T58" fmla="*/ 442 w 608"/>
                  <a:gd name="T59" fmla="*/ 4093 h 4287"/>
                  <a:gd name="T60" fmla="*/ 410 w 608"/>
                  <a:gd name="T61" fmla="*/ 4054 h 4287"/>
                  <a:gd name="T62" fmla="*/ 378 w 608"/>
                  <a:gd name="T63" fmla="*/ 4015 h 4287"/>
                  <a:gd name="T64" fmla="*/ 345 w 608"/>
                  <a:gd name="T65" fmla="*/ 3978 h 4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8" h="4287">
                    <a:moveTo>
                      <a:pt x="345" y="3978"/>
                    </a:moveTo>
                    <a:lnTo>
                      <a:pt x="302" y="3517"/>
                    </a:lnTo>
                    <a:lnTo>
                      <a:pt x="258" y="3058"/>
                    </a:lnTo>
                    <a:lnTo>
                      <a:pt x="214" y="2598"/>
                    </a:lnTo>
                    <a:lnTo>
                      <a:pt x="172" y="2139"/>
                    </a:lnTo>
                    <a:lnTo>
                      <a:pt x="128" y="1678"/>
                    </a:lnTo>
                    <a:lnTo>
                      <a:pt x="85" y="1219"/>
                    </a:lnTo>
                    <a:lnTo>
                      <a:pt x="43" y="760"/>
                    </a:lnTo>
                    <a:lnTo>
                      <a:pt x="0" y="301"/>
                    </a:lnTo>
                    <a:lnTo>
                      <a:pt x="20" y="262"/>
                    </a:lnTo>
                    <a:lnTo>
                      <a:pt x="41" y="225"/>
                    </a:lnTo>
                    <a:lnTo>
                      <a:pt x="61" y="187"/>
                    </a:lnTo>
                    <a:lnTo>
                      <a:pt x="82" y="150"/>
                    </a:lnTo>
                    <a:lnTo>
                      <a:pt x="102" y="111"/>
                    </a:lnTo>
                    <a:lnTo>
                      <a:pt x="123" y="74"/>
                    </a:lnTo>
                    <a:lnTo>
                      <a:pt x="144" y="37"/>
                    </a:lnTo>
                    <a:lnTo>
                      <a:pt x="165" y="0"/>
                    </a:lnTo>
                    <a:lnTo>
                      <a:pt x="220" y="535"/>
                    </a:lnTo>
                    <a:lnTo>
                      <a:pt x="275" y="1071"/>
                    </a:lnTo>
                    <a:lnTo>
                      <a:pt x="330" y="1606"/>
                    </a:lnTo>
                    <a:lnTo>
                      <a:pt x="386" y="2143"/>
                    </a:lnTo>
                    <a:lnTo>
                      <a:pt x="441" y="2677"/>
                    </a:lnTo>
                    <a:lnTo>
                      <a:pt x="496" y="3214"/>
                    </a:lnTo>
                    <a:lnTo>
                      <a:pt x="552" y="3751"/>
                    </a:lnTo>
                    <a:lnTo>
                      <a:pt x="608" y="4287"/>
                    </a:lnTo>
                    <a:lnTo>
                      <a:pt x="575" y="4247"/>
                    </a:lnTo>
                    <a:lnTo>
                      <a:pt x="542" y="4210"/>
                    </a:lnTo>
                    <a:lnTo>
                      <a:pt x="508" y="4169"/>
                    </a:lnTo>
                    <a:lnTo>
                      <a:pt x="476" y="4132"/>
                    </a:lnTo>
                    <a:lnTo>
                      <a:pt x="442" y="4093"/>
                    </a:lnTo>
                    <a:lnTo>
                      <a:pt x="410" y="4054"/>
                    </a:lnTo>
                    <a:lnTo>
                      <a:pt x="378" y="4015"/>
                    </a:lnTo>
                    <a:lnTo>
                      <a:pt x="345" y="3978"/>
                    </a:lnTo>
                    <a:close/>
                  </a:path>
                </a:pathLst>
              </a:custGeom>
              <a:solidFill>
                <a:srgbClr val="963D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61" name="Freeform 193"/>
              <p:cNvSpPr>
                <a:spLocks/>
              </p:cNvSpPr>
              <p:nvPr/>
            </p:nvSpPr>
            <p:spPr bwMode="auto">
              <a:xfrm>
                <a:off x="4253" y="1316"/>
                <a:ext cx="521" cy="1831"/>
              </a:xfrm>
              <a:custGeom>
                <a:avLst/>
                <a:gdLst>
                  <a:gd name="T0" fmla="*/ 296 w 521"/>
                  <a:gd name="T1" fmla="*/ 3401 h 3664"/>
                  <a:gd name="T2" fmla="*/ 258 w 521"/>
                  <a:gd name="T3" fmla="*/ 3005 h 3664"/>
                  <a:gd name="T4" fmla="*/ 221 w 521"/>
                  <a:gd name="T5" fmla="*/ 2612 h 3664"/>
                  <a:gd name="T6" fmla="*/ 185 w 521"/>
                  <a:gd name="T7" fmla="*/ 2217 h 3664"/>
                  <a:gd name="T8" fmla="*/ 148 w 521"/>
                  <a:gd name="T9" fmla="*/ 1824 h 3664"/>
                  <a:gd name="T10" fmla="*/ 110 w 521"/>
                  <a:gd name="T11" fmla="*/ 1430 h 3664"/>
                  <a:gd name="T12" fmla="*/ 74 w 521"/>
                  <a:gd name="T13" fmla="*/ 1037 h 3664"/>
                  <a:gd name="T14" fmla="*/ 37 w 521"/>
                  <a:gd name="T15" fmla="*/ 644 h 3664"/>
                  <a:gd name="T16" fmla="*/ 0 w 521"/>
                  <a:gd name="T17" fmla="*/ 251 h 3664"/>
                  <a:gd name="T18" fmla="*/ 17 w 521"/>
                  <a:gd name="T19" fmla="*/ 218 h 3664"/>
                  <a:gd name="T20" fmla="*/ 35 w 521"/>
                  <a:gd name="T21" fmla="*/ 187 h 3664"/>
                  <a:gd name="T22" fmla="*/ 52 w 521"/>
                  <a:gd name="T23" fmla="*/ 154 h 3664"/>
                  <a:gd name="T24" fmla="*/ 71 w 521"/>
                  <a:gd name="T25" fmla="*/ 125 h 3664"/>
                  <a:gd name="T26" fmla="*/ 88 w 521"/>
                  <a:gd name="T27" fmla="*/ 92 h 3664"/>
                  <a:gd name="T28" fmla="*/ 106 w 521"/>
                  <a:gd name="T29" fmla="*/ 61 h 3664"/>
                  <a:gd name="T30" fmla="*/ 123 w 521"/>
                  <a:gd name="T31" fmla="*/ 30 h 3664"/>
                  <a:gd name="T32" fmla="*/ 141 w 521"/>
                  <a:gd name="T33" fmla="*/ 0 h 3664"/>
                  <a:gd name="T34" fmla="*/ 188 w 521"/>
                  <a:gd name="T35" fmla="*/ 457 h 3664"/>
                  <a:gd name="T36" fmla="*/ 235 w 521"/>
                  <a:gd name="T37" fmla="*/ 916 h 3664"/>
                  <a:gd name="T38" fmla="*/ 282 w 521"/>
                  <a:gd name="T39" fmla="*/ 1373 h 3664"/>
                  <a:gd name="T40" fmla="*/ 330 w 521"/>
                  <a:gd name="T41" fmla="*/ 1832 h 3664"/>
                  <a:gd name="T42" fmla="*/ 376 w 521"/>
                  <a:gd name="T43" fmla="*/ 2289 h 3664"/>
                  <a:gd name="T44" fmla="*/ 424 w 521"/>
                  <a:gd name="T45" fmla="*/ 2748 h 3664"/>
                  <a:gd name="T46" fmla="*/ 472 w 521"/>
                  <a:gd name="T47" fmla="*/ 3205 h 3664"/>
                  <a:gd name="T48" fmla="*/ 521 w 521"/>
                  <a:gd name="T49" fmla="*/ 3664 h 3664"/>
                  <a:gd name="T50" fmla="*/ 492 w 521"/>
                  <a:gd name="T51" fmla="*/ 3629 h 3664"/>
                  <a:gd name="T52" fmla="*/ 463 w 521"/>
                  <a:gd name="T53" fmla="*/ 3596 h 3664"/>
                  <a:gd name="T54" fmla="*/ 435 w 521"/>
                  <a:gd name="T55" fmla="*/ 3563 h 3664"/>
                  <a:gd name="T56" fmla="*/ 407 w 521"/>
                  <a:gd name="T57" fmla="*/ 3530 h 3664"/>
                  <a:gd name="T58" fmla="*/ 379 w 521"/>
                  <a:gd name="T59" fmla="*/ 3497 h 3664"/>
                  <a:gd name="T60" fmla="*/ 351 w 521"/>
                  <a:gd name="T61" fmla="*/ 3465 h 3664"/>
                  <a:gd name="T62" fmla="*/ 323 w 521"/>
                  <a:gd name="T63" fmla="*/ 3432 h 3664"/>
                  <a:gd name="T64" fmla="*/ 296 w 521"/>
                  <a:gd name="T65" fmla="*/ 3401 h 3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1" h="3664">
                    <a:moveTo>
                      <a:pt x="296" y="3401"/>
                    </a:moveTo>
                    <a:lnTo>
                      <a:pt x="258" y="3005"/>
                    </a:lnTo>
                    <a:lnTo>
                      <a:pt x="221" y="2612"/>
                    </a:lnTo>
                    <a:lnTo>
                      <a:pt x="185" y="2217"/>
                    </a:lnTo>
                    <a:lnTo>
                      <a:pt x="148" y="1824"/>
                    </a:lnTo>
                    <a:lnTo>
                      <a:pt x="110" y="1430"/>
                    </a:lnTo>
                    <a:lnTo>
                      <a:pt x="74" y="1037"/>
                    </a:lnTo>
                    <a:lnTo>
                      <a:pt x="37" y="644"/>
                    </a:lnTo>
                    <a:lnTo>
                      <a:pt x="0" y="251"/>
                    </a:lnTo>
                    <a:lnTo>
                      <a:pt x="17" y="218"/>
                    </a:lnTo>
                    <a:lnTo>
                      <a:pt x="35" y="187"/>
                    </a:lnTo>
                    <a:lnTo>
                      <a:pt x="52" y="154"/>
                    </a:lnTo>
                    <a:lnTo>
                      <a:pt x="71" y="125"/>
                    </a:lnTo>
                    <a:lnTo>
                      <a:pt x="88" y="92"/>
                    </a:lnTo>
                    <a:lnTo>
                      <a:pt x="106" y="61"/>
                    </a:lnTo>
                    <a:lnTo>
                      <a:pt x="123" y="30"/>
                    </a:lnTo>
                    <a:lnTo>
                      <a:pt x="141" y="0"/>
                    </a:lnTo>
                    <a:lnTo>
                      <a:pt x="188" y="457"/>
                    </a:lnTo>
                    <a:lnTo>
                      <a:pt x="235" y="916"/>
                    </a:lnTo>
                    <a:lnTo>
                      <a:pt x="282" y="1373"/>
                    </a:lnTo>
                    <a:lnTo>
                      <a:pt x="330" y="1832"/>
                    </a:lnTo>
                    <a:lnTo>
                      <a:pt x="376" y="2289"/>
                    </a:lnTo>
                    <a:lnTo>
                      <a:pt x="424" y="2748"/>
                    </a:lnTo>
                    <a:lnTo>
                      <a:pt x="472" y="3205"/>
                    </a:lnTo>
                    <a:lnTo>
                      <a:pt x="521" y="3664"/>
                    </a:lnTo>
                    <a:lnTo>
                      <a:pt x="492" y="3629"/>
                    </a:lnTo>
                    <a:lnTo>
                      <a:pt x="463" y="3596"/>
                    </a:lnTo>
                    <a:lnTo>
                      <a:pt x="435" y="3563"/>
                    </a:lnTo>
                    <a:lnTo>
                      <a:pt x="407" y="3530"/>
                    </a:lnTo>
                    <a:lnTo>
                      <a:pt x="379" y="3497"/>
                    </a:lnTo>
                    <a:lnTo>
                      <a:pt x="351" y="3465"/>
                    </a:lnTo>
                    <a:lnTo>
                      <a:pt x="323" y="3432"/>
                    </a:lnTo>
                    <a:lnTo>
                      <a:pt x="296" y="3401"/>
                    </a:lnTo>
                    <a:close/>
                  </a:path>
                </a:pathLst>
              </a:custGeom>
              <a:solidFill>
                <a:srgbClr val="8A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62" name="Freeform 194"/>
              <p:cNvSpPr>
                <a:spLocks/>
              </p:cNvSpPr>
              <p:nvPr/>
            </p:nvSpPr>
            <p:spPr bwMode="auto">
              <a:xfrm>
                <a:off x="4255" y="1341"/>
                <a:ext cx="430" cy="1520"/>
              </a:xfrm>
              <a:custGeom>
                <a:avLst/>
                <a:gdLst>
                  <a:gd name="T0" fmla="*/ 245 w 430"/>
                  <a:gd name="T1" fmla="*/ 2821 h 3039"/>
                  <a:gd name="T2" fmla="*/ 214 w 430"/>
                  <a:gd name="T3" fmla="*/ 2493 h 3039"/>
                  <a:gd name="T4" fmla="*/ 183 w 430"/>
                  <a:gd name="T5" fmla="*/ 2166 h 3039"/>
                  <a:gd name="T6" fmla="*/ 152 w 430"/>
                  <a:gd name="T7" fmla="*/ 1837 h 3039"/>
                  <a:gd name="T8" fmla="*/ 122 w 430"/>
                  <a:gd name="T9" fmla="*/ 1511 h 3039"/>
                  <a:gd name="T10" fmla="*/ 91 w 430"/>
                  <a:gd name="T11" fmla="*/ 1182 h 3039"/>
                  <a:gd name="T12" fmla="*/ 60 w 430"/>
                  <a:gd name="T13" fmla="*/ 856 h 3039"/>
                  <a:gd name="T14" fmla="*/ 29 w 430"/>
                  <a:gd name="T15" fmla="*/ 529 h 3039"/>
                  <a:gd name="T16" fmla="*/ 0 w 430"/>
                  <a:gd name="T17" fmla="*/ 202 h 3039"/>
                  <a:gd name="T18" fmla="*/ 14 w 430"/>
                  <a:gd name="T19" fmla="*/ 175 h 3039"/>
                  <a:gd name="T20" fmla="*/ 28 w 430"/>
                  <a:gd name="T21" fmla="*/ 150 h 3039"/>
                  <a:gd name="T22" fmla="*/ 42 w 430"/>
                  <a:gd name="T23" fmla="*/ 124 h 3039"/>
                  <a:gd name="T24" fmla="*/ 57 w 430"/>
                  <a:gd name="T25" fmla="*/ 99 h 3039"/>
                  <a:gd name="T26" fmla="*/ 72 w 430"/>
                  <a:gd name="T27" fmla="*/ 74 h 3039"/>
                  <a:gd name="T28" fmla="*/ 87 w 430"/>
                  <a:gd name="T29" fmla="*/ 49 h 3039"/>
                  <a:gd name="T30" fmla="*/ 101 w 430"/>
                  <a:gd name="T31" fmla="*/ 23 h 3039"/>
                  <a:gd name="T32" fmla="*/ 117 w 430"/>
                  <a:gd name="T33" fmla="*/ 0 h 3039"/>
                  <a:gd name="T34" fmla="*/ 155 w 430"/>
                  <a:gd name="T35" fmla="*/ 379 h 3039"/>
                  <a:gd name="T36" fmla="*/ 194 w 430"/>
                  <a:gd name="T37" fmla="*/ 758 h 3039"/>
                  <a:gd name="T38" fmla="*/ 233 w 430"/>
                  <a:gd name="T39" fmla="*/ 1137 h 3039"/>
                  <a:gd name="T40" fmla="*/ 273 w 430"/>
                  <a:gd name="T41" fmla="*/ 1519 h 3039"/>
                  <a:gd name="T42" fmla="*/ 311 w 430"/>
                  <a:gd name="T43" fmla="*/ 1898 h 3039"/>
                  <a:gd name="T44" fmla="*/ 350 w 430"/>
                  <a:gd name="T45" fmla="*/ 2279 h 3039"/>
                  <a:gd name="T46" fmla="*/ 390 w 430"/>
                  <a:gd name="T47" fmla="*/ 2658 h 3039"/>
                  <a:gd name="T48" fmla="*/ 430 w 430"/>
                  <a:gd name="T49" fmla="*/ 3039 h 3039"/>
                  <a:gd name="T50" fmla="*/ 407 w 430"/>
                  <a:gd name="T51" fmla="*/ 3010 h 3039"/>
                  <a:gd name="T52" fmla="*/ 384 w 430"/>
                  <a:gd name="T53" fmla="*/ 2983 h 3039"/>
                  <a:gd name="T54" fmla="*/ 360 w 430"/>
                  <a:gd name="T55" fmla="*/ 2956 h 3039"/>
                  <a:gd name="T56" fmla="*/ 338 w 430"/>
                  <a:gd name="T57" fmla="*/ 2930 h 3039"/>
                  <a:gd name="T58" fmla="*/ 314 w 430"/>
                  <a:gd name="T59" fmla="*/ 2901 h 3039"/>
                  <a:gd name="T60" fmla="*/ 291 w 430"/>
                  <a:gd name="T61" fmla="*/ 2874 h 3039"/>
                  <a:gd name="T62" fmla="*/ 267 w 430"/>
                  <a:gd name="T63" fmla="*/ 2847 h 3039"/>
                  <a:gd name="T64" fmla="*/ 245 w 430"/>
                  <a:gd name="T65" fmla="*/ 2821 h 3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0" h="3039">
                    <a:moveTo>
                      <a:pt x="245" y="2821"/>
                    </a:moveTo>
                    <a:lnTo>
                      <a:pt x="214" y="2493"/>
                    </a:lnTo>
                    <a:lnTo>
                      <a:pt x="183" y="2166"/>
                    </a:lnTo>
                    <a:lnTo>
                      <a:pt x="152" y="1837"/>
                    </a:lnTo>
                    <a:lnTo>
                      <a:pt x="122" y="1511"/>
                    </a:lnTo>
                    <a:lnTo>
                      <a:pt x="91" y="1182"/>
                    </a:lnTo>
                    <a:lnTo>
                      <a:pt x="60" y="856"/>
                    </a:lnTo>
                    <a:lnTo>
                      <a:pt x="29" y="529"/>
                    </a:lnTo>
                    <a:lnTo>
                      <a:pt x="0" y="202"/>
                    </a:lnTo>
                    <a:lnTo>
                      <a:pt x="14" y="175"/>
                    </a:lnTo>
                    <a:lnTo>
                      <a:pt x="28" y="150"/>
                    </a:lnTo>
                    <a:lnTo>
                      <a:pt x="42" y="124"/>
                    </a:lnTo>
                    <a:lnTo>
                      <a:pt x="57" y="99"/>
                    </a:lnTo>
                    <a:lnTo>
                      <a:pt x="72" y="74"/>
                    </a:lnTo>
                    <a:lnTo>
                      <a:pt x="87" y="49"/>
                    </a:lnTo>
                    <a:lnTo>
                      <a:pt x="101" y="23"/>
                    </a:lnTo>
                    <a:lnTo>
                      <a:pt x="117" y="0"/>
                    </a:lnTo>
                    <a:lnTo>
                      <a:pt x="155" y="379"/>
                    </a:lnTo>
                    <a:lnTo>
                      <a:pt x="194" y="758"/>
                    </a:lnTo>
                    <a:lnTo>
                      <a:pt x="233" y="1137"/>
                    </a:lnTo>
                    <a:lnTo>
                      <a:pt x="273" y="1519"/>
                    </a:lnTo>
                    <a:lnTo>
                      <a:pt x="311" y="1898"/>
                    </a:lnTo>
                    <a:lnTo>
                      <a:pt x="350" y="2279"/>
                    </a:lnTo>
                    <a:lnTo>
                      <a:pt x="390" y="2658"/>
                    </a:lnTo>
                    <a:lnTo>
                      <a:pt x="430" y="3039"/>
                    </a:lnTo>
                    <a:lnTo>
                      <a:pt x="407" y="3010"/>
                    </a:lnTo>
                    <a:lnTo>
                      <a:pt x="384" y="2983"/>
                    </a:lnTo>
                    <a:lnTo>
                      <a:pt x="360" y="2956"/>
                    </a:lnTo>
                    <a:lnTo>
                      <a:pt x="338" y="2930"/>
                    </a:lnTo>
                    <a:lnTo>
                      <a:pt x="314" y="2901"/>
                    </a:lnTo>
                    <a:lnTo>
                      <a:pt x="291" y="2874"/>
                    </a:lnTo>
                    <a:lnTo>
                      <a:pt x="267" y="2847"/>
                    </a:lnTo>
                    <a:lnTo>
                      <a:pt x="245" y="2821"/>
                    </a:lnTo>
                    <a:close/>
                  </a:path>
                </a:pathLst>
              </a:custGeom>
              <a:solidFill>
                <a:srgbClr val="802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63" name="Freeform 195"/>
              <p:cNvSpPr>
                <a:spLocks/>
              </p:cNvSpPr>
              <p:nvPr/>
            </p:nvSpPr>
            <p:spPr bwMode="auto">
              <a:xfrm>
                <a:off x="4258" y="1366"/>
                <a:ext cx="340" cy="1209"/>
              </a:xfrm>
              <a:custGeom>
                <a:avLst/>
                <a:gdLst>
                  <a:gd name="T0" fmla="*/ 191 w 340"/>
                  <a:gd name="T1" fmla="*/ 2243 h 2416"/>
                  <a:gd name="T2" fmla="*/ 166 w 340"/>
                  <a:gd name="T3" fmla="*/ 1981 h 2416"/>
                  <a:gd name="T4" fmla="*/ 142 w 340"/>
                  <a:gd name="T5" fmla="*/ 1718 h 2416"/>
                  <a:gd name="T6" fmla="*/ 118 w 340"/>
                  <a:gd name="T7" fmla="*/ 1458 h 2416"/>
                  <a:gd name="T8" fmla="*/ 95 w 340"/>
                  <a:gd name="T9" fmla="*/ 1197 h 2416"/>
                  <a:gd name="T10" fmla="*/ 70 w 340"/>
                  <a:gd name="T11" fmla="*/ 935 h 2416"/>
                  <a:gd name="T12" fmla="*/ 46 w 340"/>
                  <a:gd name="T13" fmla="*/ 672 h 2416"/>
                  <a:gd name="T14" fmla="*/ 22 w 340"/>
                  <a:gd name="T15" fmla="*/ 412 h 2416"/>
                  <a:gd name="T16" fmla="*/ 0 w 340"/>
                  <a:gd name="T17" fmla="*/ 151 h 2416"/>
                  <a:gd name="T18" fmla="*/ 9 w 340"/>
                  <a:gd name="T19" fmla="*/ 132 h 2416"/>
                  <a:gd name="T20" fmla="*/ 21 w 340"/>
                  <a:gd name="T21" fmla="*/ 112 h 2416"/>
                  <a:gd name="T22" fmla="*/ 30 w 340"/>
                  <a:gd name="T23" fmla="*/ 93 h 2416"/>
                  <a:gd name="T24" fmla="*/ 43 w 340"/>
                  <a:gd name="T25" fmla="*/ 75 h 2416"/>
                  <a:gd name="T26" fmla="*/ 54 w 340"/>
                  <a:gd name="T27" fmla="*/ 56 h 2416"/>
                  <a:gd name="T28" fmla="*/ 66 w 340"/>
                  <a:gd name="T29" fmla="*/ 36 h 2416"/>
                  <a:gd name="T30" fmla="*/ 77 w 340"/>
                  <a:gd name="T31" fmla="*/ 17 h 2416"/>
                  <a:gd name="T32" fmla="*/ 90 w 340"/>
                  <a:gd name="T33" fmla="*/ 0 h 2416"/>
                  <a:gd name="T34" fmla="*/ 121 w 340"/>
                  <a:gd name="T35" fmla="*/ 301 h 2416"/>
                  <a:gd name="T36" fmla="*/ 152 w 340"/>
                  <a:gd name="T37" fmla="*/ 602 h 2416"/>
                  <a:gd name="T38" fmla="*/ 183 w 340"/>
                  <a:gd name="T39" fmla="*/ 904 h 2416"/>
                  <a:gd name="T40" fmla="*/ 215 w 340"/>
                  <a:gd name="T41" fmla="*/ 1207 h 2416"/>
                  <a:gd name="T42" fmla="*/ 246 w 340"/>
                  <a:gd name="T43" fmla="*/ 1508 h 2416"/>
                  <a:gd name="T44" fmla="*/ 277 w 340"/>
                  <a:gd name="T45" fmla="*/ 1810 h 2416"/>
                  <a:gd name="T46" fmla="*/ 308 w 340"/>
                  <a:gd name="T47" fmla="*/ 2113 h 2416"/>
                  <a:gd name="T48" fmla="*/ 340 w 340"/>
                  <a:gd name="T49" fmla="*/ 2416 h 2416"/>
                  <a:gd name="T50" fmla="*/ 320 w 340"/>
                  <a:gd name="T51" fmla="*/ 2393 h 2416"/>
                  <a:gd name="T52" fmla="*/ 302 w 340"/>
                  <a:gd name="T53" fmla="*/ 2372 h 2416"/>
                  <a:gd name="T54" fmla="*/ 284 w 340"/>
                  <a:gd name="T55" fmla="*/ 2350 h 2416"/>
                  <a:gd name="T56" fmla="*/ 266 w 340"/>
                  <a:gd name="T57" fmla="*/ 2329 h 2416"/>
                  <a:gd name="T58" fmla="*/ 246 w 340"/>
                  <a:gd name="T59" fmla="*/ 2308 h 2416"/>
                  <a:gd name="T60" fmla="*/ 228 w 340"/>
                  <a:gd name="T61" fmla="*/ 2286 h 2416"/>
                  <a:gd name="T62" fmla="*/ 209 w 340"/>
                  <a:gd name="T63" fmla="*/ 2265 h 2416"/>
                  <a:gd name="T64" fmla="*/ 191 w 340"/>
                  <a:gd name="T65" fmla="*/ 2243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0" h="2416">
                    <a:moveTo>
                      <a:pt x="191" y="2243"/>
                    </a:moveTo>
                    <a:lnTo>
                      <a:pt x="166" y="1981"/>
                    </a:lnTo>
                    <a:lnTo>
                      <a:pt x="142" y="1718"/>
                    </a:lnTo>
                    <a:lnTo>
                      <a:pt x="118" y="1458"/>
                    </a:lnTo>
                    <a:lnTo>
                      <a:pt x="95" y="1197"/>
                    </a:lnTo>
                    <a:lnTo>
                      <a:pt x="70" y="935"/>
                    </a:lnTo>
                    <a:lnTo>
                      <a:pt x="46" y="672"/>
                    </a:lnTo>
                    <a:lnTo>
                      <a:pt x="22" y="412"/>
                    </a:lnTo>
                    <a:lnTo>
                      <a:pt x="0" y="151"/>
                    </a:lnTo>
                    <a:lnTo>
                      <a:pt x="9" y="132"/>
                    </a:lnTo>
                    <a:lnTo>
                      <a:pt x="21" y="112"/>
                    </a:lnTo>
                    <a:lnTo>
                      <a:pt x="30" y="93"/>
                    </a:lnTo>
                    <a:lnTo>
                      <a:pt x="43" y="75"/>
                    </a:lnTo>
                    <a:lnTo>
                      <a:pt x="54" y="56"/>
                    </a:lnTo>
                    <a:lnTo>
                      <a:pt x="66" y="36"/>
                    </a:lnTo>
                    <a:lnTo>
                      <a:pt x="77" y="17"/>
                    </a:lnTo>
                    <a:lnTo>
                      <a:pt x="90" y="0"/>
                    </a:lnTo>
                    <a:lnTo>
                      <a:pt x="121" y="301"/>
                    </a:lnTo>
                    <a:lnTo>
                      <a:pt x="152" y="602"/>
                    </a:lnTo>
                    <a:lnTo>
                      <a:pt x="183" y="904"/>
                    </a:lnTo>
                    <a:lnTo>
                      <a:pt x="215" y="1207"/>
                    </a:lnTo>
                    <a:lnTo>
                      <a:pt x="246" y="1508"/>
                    </a:lnTo>
                    <a:lnTo>
                      <a:pt x="277" y="1810"/>
                    </a:lnTo>
                    <a:lnTo>
                      <a:pt x="308" y="2113"/>
                    </a:lnTo>
                    <a:lnTo>
                      <a:pt x="340" y="2416"/>
                    </a:lnTo>
                    <a:lnTo>
                      <a:pt x="320" y="2393"/>
                    </a:lnTo>
                    <a:lnTo>
                      <a:pt x="302" y="2372"/>
                    </a:lnTo>
                    <a:lnTo>
                      <a:pt x="284" y="2350"/>
                    </a:lnTo>
                    <a:lnTo>
                      <a:pt x="266" y="2329"/>
                    </a:lnTo>
                    <a:lnTo>
                      <a:pt x="246" y="2308"/>
                    </a:lnTo>
                    <a:lnTo>
                      <a:pt x="228" y="2286"/>
                    </a:lnTo>
                    <a:lnTo>
                      <a:pt x="209" y="2265"/>
                    </a:lnTo>
                    <a:lnTo>
                      <a:pt x="191" y="2243"/>
                    </a:lnTo>
                    <a:close/>
                  </a:path>
                </a:pathLst>
              </a:custGeom>
              <a:solidFill>
                <a:srgbClr val="731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64" name="Freeform 196"/>
              <p:cNvSpPr>
                <a:spLocks/>
              </p:cNvSpPr>
              <p:nvPr/>
            </p:nvSpPr>
            <p:spPr bwMode="auto">
              <a:xfrm>
                <a:off x="4258" y="1391"/>
                <a:ext cx="253" cy="898"/>
              </a:xfrm>
              <a:custGeom>
                <a:avLst/>
                <a:gdLst>
                  <a:gd name="T0" fmla="*/ 143 w 253"/>
                  <a:gd name="T1" fmla="*/ 1668 h 1797"/>
                  <a:gd name="T2" fmla="*/ 0 w 253"/>
                  <a:gd name="T3" fmla="*/ 103 h 1797"/>
                  <a:gd name="T4" fmla="*/ 67 w 253"/>
                  <a:gd name="T5" fmla="*/ 0 h 1797"/>
                  <a:gd name="T6" fmla="*/ 253 w 253"/>
                  <a:gd name="T7" fmla="*/ 1797 h 1797"/>
                  <a:gd name="T8" fmla="*/ 143 w 253"/>
                  <a:gd name="T9" fmla="*/ 1668 h 1797"/>
                </a:gdLst>
                <a:ahLst/>
                <a:cxnLst>
                  <a:cxn ang="0">
                    <a:pos x="T0" y="T1"/>
                  </a:cxn>
                  <a:cxn ang="0">
                    <a:pos x="T2" y="T3"/>
                  </a:cxn>
                  <a:cxn ang="0">
                    <a:pos x="T4" y="T5"/>
                  </a:cxn>
                  <a:cxn ang="0">
                    <a:pos x="T6" y="T7"/>
                  </a:cxn>
                  <a:cxn ang="0">
                    <a:pos x="T8" y="T9"/>
                  </a:cxn>
                </a:cxnLst>
                <a:rect l="0" t="0" r="r" b="b"/>
                <a:pathLst>
                  <a:path w="253" h="1797">
                    <a:moveTo>
                      <a:pt x="143" y="1668"/>
                    </a:moveTo>
                    <a:lnTo>
                      <a:pt x="0" y="103"/>
                    </a:lnTo>
                    <a:lnTo>
                      <a:pt x="67" y="0"/>
                    </a:lnTo>
                    <a:lnTo>
                      <a:pt x="253" y="1797"/>
                    </a:lnTo>
                    <a:lnTo>
                      <a:pt x="143" y="1668"/>
                    </a:lnTo>
                    <a:close/>
                  </a:path>
                </a:pathLst>
              </a:custGeom>
              <a:solidFill>
                <a:srgbClr val="690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65" name="Freeform 197"/>
              <p:cNvSpPr>
                <a:spLocks/>
              </p:cNvSpPr>
              <p:nvPr/>
            </p:nvSpPr>
            <p:spPr bwMode="auto">
              <a:xfrm>
                <a:off x="815" y="1237"/>
                <a:ext cx="1760" cy="2717"/>
              </a:xfrm>
              <a:custGeom>
                <a:avLst/>
                <a:gdLst>
                  <a:gd name="T0" fmla="*/ 491 w 1760"/>
                  <a:gd name="T1" fmla="*/ 5065 h 5435"/>
                  <a:gd name="T2" fmla="*/ 1760 w 1760"/>
                  <a:gd name="T3" fmla="*/ 416 h 5435"/>
                  <a:gd name="T4" fmla="*/ 1586 w 1760"/>
                  <a:gd name="T5" fmla="*/ 0 h 5435"/>
                  <a:gd name="T6" fmla="*/ 0 w 1760"/>
                  <a:gd name="T7" fmla="*/ 5435 h 5435"/>
                  <a:gd name="T8" fmla="*/ 491 w 1760"/>
                  <a:gd name="T9" fmla="*/ 5065 h 5435"/>
                </a:gdLst>
                <a:ahLst/>
                <a:cxnLst>
                  <a:cxn ang="0">
                    <a:pos x="T0" y="T1"/>
                  </a:cxn>
                  <a:cxn ang="0">
                    <a:pos x="T2" y="T3"/>
                  </a:cxn>
                  <a:cxn ang="0">
                    <a:pos x="T4" y="T5"/>
                  </a:cxn>
                  <a:cxn ang="0">
                    <a:pos x="T6" y="T7"/>
                  </a:cxn>
                  <a:cxn ang="0">
                    <a:pos x="T8" y="T9"/>
                  </a:cxn>
                </a:cxnLst>
                <a:rect l="0" t="0" r="r" b="b"/>
                <a:pathLst>
                  <a:path w="1760" h="5435">
                    <a:moveTo>
                      <a:pt x="491" y="5065"/>
                    </a:moveTo>
                    <a:lnTo>
                      <a:pt x="1760" y="416"/>
                    </a:lnTo>
                    <a:lnTo>
                      <a:pt x="1586" y="0"/>
                    </a:lnTo>
                    <a:lnTo>
                      <a:pt x="0" y="5435"/>
                    </a:lnTo>
                    <a:lnTo>
                      <a:pt x="491" y="5065"/>
                    </a:lnTo>
                    <a:close/>
                  </a:path>
                </a:pathLst>
              </a:custGeom>
              <a:solidFill>
                <a:srgbClr val="731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66" name="Freeform 198"/>
              <p:cNvSpPr>
                <a:spLocks/>
              </p:cNvSpPr>
              <p:nvPr/>
            </p:nvSpPr>
            <p:spPr bwMode="auto">
              <a:xfrm>
                <a:off x="1026" y="1260"/>
                <a:ext cx="1545" cy="2384"/>
              </a:xfrm>
              <a:custGeom>
                <a:avLst/>
                <a:gdLst>
                  <a:gd name="T0" fmla="*/ 430 w 1545"/>
                  <a:gd name="T1" fmla="*/ 4445 h 4767"/>
                  <a:gd name="T2" fmla="*/ 570 w 1545"/>
                  <a:gd name="T3" fmla="*/ 3933 h 4767"/>
                  <a:gd name="T4" fmla="*/ 709 w 1545"/>
                  <a:gd name="T5" fmla="*/ 3424 h 4767"/>
                  <a:gd name="T6" fmla="*/ 848 w 1545"/>
                  <a:gd name="T7" fmla="*/ 2912 h 4767"/>
                  <a:gd name="T8" fmla="*/ 988 w 1545"/>
                  <a:gd name="T9" fmla="*/ 2405 h 4767"/>
                  <a:gd name="T10" fmla="*/ 1127 w 1545"/>
                  <a:gd name="T11" fmla="*/ 1893 h 4767"/>
                  <a:gd name="T12" fmla="*/ 1267 w 1545"/>
                  <a:gd name="T13" fmla="*/ 1384 h 4767"/>
                  <a:gd name="T14" fmla="*/ 1406 w 1545"/>
                  <a:gd name="T15" fmla="*/ 875 h 4767"/>
                  <a:gd name="T16" fmla="*/ 1545 w 1545"/>
                  <a:gd name="T17" fmla="*/ 367 h 4767"/>
                  <a:gd name="T18" fmla="*/ 1524 w 1545"/>
                  <a:gd name="T19" fmla="*/ 320 h 4767"/>
                  <a:gd name="T20" fmla="*/ 1506 w 1545"/>
                  <a:gd name="T21" fmla="*/ 274 h 4767"/>
                  <a:gd name="T22" fmla="*/ 1486 w 1545"/>
                  <a:gd name="T23" fmla="*/ 227 h 4767"/>
                  <a:gd name="T24" fmla="*/ 1468 w 1545"/>
                  <a:gd name="T25" fmla="*/ 182 h 4767"/>
                  <a:gd name="T26" fmla="*/ 1447 w 1545"/>
                  <a:gd name="T27" fmla="*/ 136 h 4767"/>
                  <a:gd name="T28" fmla="*/ 1428 w 1545"/>
                  <a:gd name="T29" fmla="*/ 89 h 4767"/>
                  <a:gd name="T30" fmla="*/ 1409 w 1545"/>
                  <a:gd name="T31" fmla="*/ 44 h 4767"/>
                  <a:gd name="T32" fmla="*/ 1390 w 1545"/>
                  <a:gd name="T33" fmla="*/ 0 h 4767"/>
                  <a:gd name="T34" fmla="*/ 1216 w 1545"/>
                  <a:gd name="T35" fmla="*/ 595 h 4767"/>
                  <a:gd name="T36" fmla="*/ 1043 w 1545"/>
                  <a:gd name="T37" fmla="*/ 1190 h 4767"/>
                  <a:gd name="T38" fmla="*/ 868 w 1545"/>
                  <a:gd name="T39" fmla="*/ 1787 h 4767"/>
                  <a:gd name="T40" fmla="*/ 695 w 1545"/>
                  <a:gd name="T41" fmla="*/ 2383 h 4767"/>
                  <a:gd name="T42" fmla="*/ 521 w 1545"/>
                  <a:gd name="T43" fmla="*/ 2978 h 4767"/>
                  <a:gd name="T44" fmla="*/ 347 w 1545"/>
                  <a:gd name="T45" fmla="*/ 3573 h 4767"/>
                  <a:gd name="T46" fmla="*/ 173 w 1545"/>
                  <a:gd name="T47" fmla="*/ 4170 h 4767"/>
                  <a:gd name="T48" fmla="*/ 0 w 1545"/>
                  <a:gd name="T49" fmla="*/ 4767 h 4767"/>
                  <a:gd name="T50" fmla="*/ 52 w 1545"/>
                  <a:gd name="T51" fmla="*/ 4727 h 4767"/>
                  <a:gd name="T52" fmla="*/ 105 w 1545"/>
                  <a:gd name="T53" fmla="*/ 4686 h 4767"/>
                  <a:gd name="T54" fmla="*/ 159 w 1545"/>
                  <a:gd name="T55" fmla="*/ 4645 h 4767"/>
                  <a:gd name="T56" fmla="*/ 214 w 1545"/>
                  <a:gd name="T57" fmla="*/ 4606 h 4767"/>
                  <a:gd name="T58" fmla="*/ 267 w 1545"/>
                  <a:gd name="T59" fmla="*/ 4565 h 4767"/>
                  <a:gd name="T60" fmla="*/ 322 w 1545"/>
                  <a:gd name="T61" fmla="*/ 4524 h 4767"/>
                  <a:gd name="T62" fmla="*/ 376 w 1545"/>
                  <a:gd name="T63" fmla="*/ 4483 h 4767"/>
                  <a:gd name="T64" fmla="*/ 430 w 1545"/>
                  <a:gd name="T65" fmla="*/ 4445 h 4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5" h="4767">
                    <a:moveTo>
                      <a:pt x="430" y="4445"/>
                    </a:moveTo>
                    <a:lnTo>
                      <a:pt x="570" y="3933"/>
                    </a:lnTo>
                    <a:lnTo>
                      <a:pt x="709" y="3424"/>
                    </a:lnTo>
                    <a:lnTo>
                      <a:pt x="848" y="2912"/>
                    </a:lnTo>
                    <a:lnTo>
                      <a:pt x="988" y="2405"/>
                    </a:lnTo>
                    <a:lnTo>
                      <a:pt x="1127" y="1893"/>
                    </a:lnTo>
                    <a:lnTo>
                      <a:pt x="1267" y="1384"/>
                    </a:lnTo>
                    <a:lnTo>
                      <a:pt x="1406" y="875"/>
                    </a:lnTo>
                    <a:lnTo>
                      <a:pt x="1545" y="367"/>
                    </a:lnTo>
                    <a:lnTo>
                      <a:pt x="1524" y="320"/>
                    </a:lnTo>
                    <a:lnTo>
                      <a:pt x="1506" y="274"/>
                    </a:lnTo>
                    <a:lnTo>
                      <a:pt x="1486" y="227"/>
                    </a:lnTo>
                    <a:lnTo>
                      <a:pt x="1468" y="182"/>
                    </a:lnTo>
                    <a:lnTo>
                      <a:pt x="1447" y="136"/>
                    </a:lnTo>
                    <a:lnTo>
                      <a:pt x="1428" y="89"/>
                    </a:lnTo>
                    <a:lnTo>
                      <a:pt x="1409" y="44"/>
                    </a:lnTo>
                    <a:lnTo>
                      <a:pt x="1390" y="0"/>
                    </a:lnTo>
                    <a:lnTo>
                      <a:pt x="1216" y="595"/>
                    </a:lnTo>
                    <a:lnTo>
                      <a:pt x="1043" y="1190"/>
                    </a:lnTo>
                    <a:lnTo>
                      <a:pt x="868" y="1787"/>
                    </a:lnTo>
                    <a:lnTo>
                      <a:pt x="695" y="2383"/>
                    </a:lnTo>
                    <a:lnTo>
                      <a:pt x="521" y="2978"/>
                    </a:lnTo>
                    <a:lnTo>
                      <a:pt x="347" y="3573"/>
                    </a:lnTo>
                    <a:lnTo>
                      <a:pt x="173" y="4170"/>
                    </a:lnTo>
                    <a:lnTo>
                      <a:pt x="0" y="4767"/>
                    </a:lnTo>
                    <a:lnTo>
                      <a:pt x="52" y="4727"/>
                    </a:lnTo>
                    <a:lnTo>
                      <a:pt x="105" y="4686"/>
                    </a:lnTo>
                    <a:lnTo>
                      <a:pt x="159" y="4645"/>
                    </a:lnTo>
                    <a:lnTo>
                      <a:pt x="214" y="4606"/>
                    </a:lnTo>
                    <a:lnTo>
                      <a:pt x="267" y="4565"/>
                    </a:lnTo>
                    <a:lnTo>
                      <a:pt x="322" y="4524"/>
                    </a:lnTo>
                    <a:lnTo>
                      <a:pt x="376" y="4483"/>
                    </a:lnTo>
                    <a:lnTo>
                      <a:pt x="430" y="4445"/>
                    </a:lnTo>
                    <a:close/>
                  </a:path>
                </a:pathLst>
              </a:custGeom>
              <a:solidFill>
                <a:srgbClr val="6B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67" name="Freeform 199"/>
              <p:cNvSpPr>
                <a:spLocks/>
              </p:cNvSpPr>
              <p:nvPr/>
            </p:nvSpPr>
            <p:spPr bwMode="auto">
              <a:xfrm>
                <a:off x="1235" y="1284"/>
                <a:ext cx="1332" cy="2051"/>
              </a:xfrm>
              <a:custGeom>
                <a:avLst/>
                <a:gdLst>
                  <a:gd name="T0" fmla="*/ 375 w 1332"/>
                  <a:gd name="T1" fmla="*/ 3823 h 4103"/>
                  <a:gd name="T2" fmla="*/ 493 w 1332"/>
                  <a:gd name="T3" fmla="*/ 3384 h 4103"/>
                  <a:gd name="T4" fmla="*/ 614 w 1332"/>
                  <a:gd name="T5" fmla="*/ 2944 h 4103"/>
                  <a:gd name="T6" fmla="*/ 732 w 1332"/>
                  <a:gd name="T7" fmla="*/ 2507 h 4103"/>
                  <a:gd name="T8" fmla="*/ 853 w 1332"/>
                  <a:gd name="T9" fmla="*/ 2069 h 4103"/>
                  <a:gd name="T10" fmla="*/ 972 w 1332"/>
                  <a:gd name="T11" fmla="*/ 1630 h 4103"/>
                  <a:gd name="T12" fmla="*/ 1093 w 1332"/>
                  <a:gd name="T13" fmla="*/ 1190 h 4103"/>
                  <a:gd name="T14" fmla="*/ 1211 w 1332"/>
                  <a:gd name="T15" fmla="*/ 753 h 4103"/>
                  <a:gd name="T16" fmla="*/ 1332 w 1332"/>
                  <a:gd name="T17" fmla="*/ 315 h 4103"/>
                  <a:gd name="T18" fmla="*/ 1315 w 1332"/>
                  <a:gd name="T19" fmla="*/ 274 h 4103"/>
                  <a:gd name="T20" fmla="*/ 1298 w 1332"/>
                  <a:gd name="T21" fmla="*/ 236 h 4103"/>
                  <a:gd name="T22" fmla="*/ 1281 w 1332"/>
                  <a:gd name="T23" fmla="*/ 195 h 4103"/>
                  <a:gd name="T24" fmla="*/ 1266 w 1332"/>
                  <a:gd name="T25" fmla="*/ 156 h 4103"/>
                  <a:gd name="T26" fmla="*/ 1249 w 1332"/>
                  <a:gd name="T27" fmla="*/ 115 h 4103"/>
                  <a:gd name="T28" fmla="*/ 1232 w 1332"/>
                  <a:gd name="T29" fmla="*/ 76 h 4103"/>
                  <a:gd name="T30" fmla="*/ 1215 w 1332"/>
                  <a:gd name="T31" fmla="*/ 37 h 4103"/>
                  <a:gd name="T32" fmla="*/ 1200 w 1332"/>
                  <a:gd name="T33" fmla="*/ 0 h 4103"/>
                  <a:gd name="T34" fmla="*/ 1049 w 1332"/>
                  <a:gd name="T35" fmla="*/ 512 h 4103"/>
                  <a:gd name="T36" fmla="*/ 900 w 1332"/>
                  <a:gd name="T37" fmla="*/ 1025 h 4103"/>
                  <a:gd name="T38" fmla="*/ 749 w 1332"/>
                  <a:gd name="T39" fmla="*/ 1538 h 4103"/>
                  <a:gd name="T40" fmla="*/ 600 w 1332"/>
                  <a:gd name="T41" fmla="*/ 2052 h 4103"/>
                  <a:gd name="T42" fmla="*/ 449 w 1332"/>
                  <a:gd name="T43" fmla="*/ 2563 h 4103"/>
                  <a:gd name="T44" fmla="*/ 300 w 1332"/>
                  <a:gd name="T45" fmla="*/ 3076 h 4103"/>
                  <a:gd name="T46" fmla="*/ 150 w 1332"/>
                  <a:gd name="T47" fmla="*/ 3590 h 4103"/>
                  <a:gd name="T48" fmla="*/ 0 w 1332"/>
                  <a:gd name="T49" fmla="*/ 4103 h 4103"/>
                  <a:gd name="T50" fmla="*/ 47 w 1332"/>
                  <a:gd name="T51" fmla="*/ 4068 h 4103"/>
                  <a:gd name="T52" fmla="*/ 93 w 1332"/>
                  <a:gd name="T53" fmla="*/ 4033 h 4103"/>
                  <a:gd name="T54" fmla="*/ 140 w 1332"/>
                  <a:gd name="T55" fmla="*/ 3998 h 4103"/>
                  <a:gd name="T56" fmla="*/ 186 w 1332"/>
                  <a:gd name="T57" fmla="*/ 3963 h 4103"/>
                  <a:gd name="T58" fmla="*/ 233 w 1332"/>
                  <a:gd name="T59" fmla="*/ 3928 h 4103"/>
                  <a:gd name="T60" fmla="*/ 279 w 1332"/>
                  <a:gd name="T61" fmla="*/ 3893 h 4103"/>
                  <a:gd name="T62" fmla="*/ 327 w 1332"/>
                  <a:gd name="T63" fmla="*/ 3858 h 4103"/>
                  <a:gd name="T64" fmla="*/ 375 w 1332"/>
                  <a:gd name="T65" fmla="*/ 3823 h 4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2" h="4103">
                    <a:moveTo>
                      <a:pt x="375" y="3823"/>
                    </a:moveTo>
                    <a:lnTo>
                      <a:pt x="493" y="3384"/>
                    </a:lnTo>
                    <a:lnTo>
                      <a:pt x="614" y="2944"/>
                    </a:lnTo>
                    <a:lnTo>
                      <a:pt x="732" y="2507"/>
                    </a:lnTo>
                    <a:lnTo>
                      <a:pt x="853" y="2069"/>
                    </a:lnTo>
                    <a:lnTo>
                      <a:pt x="972" y="1630"/>
                    </a:lnTo>
                    <a:lnTo>
                      <a:pt x="1093" y="1190"/>
                    </a:lnTo>
                    <a:lnTo>
                      <a:pt x="1211" y="753"/>
                    </a:lnTo>
                    <a:lnTo>
                      <a:pt x="1332" y="315"/>
                    </a:lnTo>
                    <a:lnTo>
                      <a:pt x="1315" y="274"/>
                    </a:lnTo>
                    <a:lnTo>
                      <a:pt x="1298" y="236"/>
                    </a:lnTo>
                    <a:lnTo>
                      <a:pt x="1281" y="195"/>
                    </a:lnTo>
                    <a:lnTo>
                      <a:pt x="1266" y="156"/>
                    </a:lnTo>
                    <a:lnTo>
                      <a:pt x="1249" y="115"/>
                    </a:lnTo>
                    <a:lnTo>
                      <a:pt x="1232" y="76"/>
                    </a:lnTo>
                    <a:lnTo>
                      <a:pt x="1215" y="37"/>
                    </a:lnTo>
                    <a:lnTo>
                      <a:pt x="1200" y="0"/>
                    </a:lnTo>
                    <a:lnTo>
                      <a:pt x="1049" y="512"/>
                    </a:lnTo>
                    <a:lnTo>
                      <a:pt x="900" y="1025"/>
                    </a:lnTo>
                    <a:lnTo>
                      <a:pt x="749" y="1538"/>
                    </a:lnTo>
                    <a:lnTo>
                      <a:pt x="600" y="2052"/>
                    </a:lnTo>
                    <a:lnTo>
                      <a:pt x="449" y="2563"/>
                    </a:lnTo>
                    <a:lnTo>
                      <a:pt x="300" y="3076"/>
                    </a:lnTo>
                    <a:lnTo>
                      <a:pt x="150" y="3590"/>
                    </a:lnTo>
                    <a:lnTo>
                      <a:pt x="0" y="4103"/>
                    </a:lnTo>
                    <a:lnTo>
                      <a:pt x="47" y="4068"/>
                    </a:lnTo>
                    <a:lnTo>
                      <a:pt x="93" y="4033"/>
                    </a:lnTo>
                    <a:lnTo>
                      <a:pt x="140" y="3998"/>
                    </a:lnTo>
                    <a:lnTo>
                      <a:pt x="186" y="3963"/>
                    </a:lnTo>
                    <a:lnTo>
                      <a:pt x="233" y="3928"/>
                    </a:lnTo>
                    <a:lnTo>
                      <a:pt x="279" y="3893"/>
                    </a:lnTo>
                    <a:lnTo>
                      <a:pt x="327" y="3858"/>
                    </a:lnTo>
                    <a:lnTo>
                      <a:pt x="375" y="3823"/>
                    </a:lnTo>
                    <a:close/>
                  </a:path>
                </a:pathLst>
              </a:custGeom>
              <a:solidFill>
                <a:srgbClr val="630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68" name="Freeform 200"/>
              <p:cNvSpPr>
                <a:spLocks/>
              </p:cNvSpPr>
              <p:nvPr/>
            </p:nvSpPr>
            <p:spPr bwMode="auto">
              <a:xfrm>
                <a:off x="1449" y="1306"/>
                <a:ext cx="1115" cy="1719"/>
              </a:xfrm>
              <a:custGeom>
                <a:avLst/>
                <a:gdLst>
                  <a:gd name="T0" fmla="*/ 310 w 1115"/>
                  <a:gd name="T1" fmla="*/ 3202 h 3438"/>
                  <a:gd name="T2" fmla="*/ 410 w 1115"/>
                  <a:gd name="T3" fmla="*/ 2835 h 3438"/>
                  <a:gd name="T4" fmla="*/ 510 w 1115"/>
                  <a:gd name="T5" fmla="*/ 2467 h 3438"/>
                  <a:gd name="T6" fmla="*/ 611 w 1115"/>
                  <a:gd name="T7" fmla="*/ 2100 h 3438"/>
                  <a:gd name="T8" fmla="*/ 713 w 1115"/>
                  <a:gd name="T9" fmla="*/ 1734 h 3438"/>
                  <a:gd name="T10" fmla="*/ 813 w 1115"/>
                  <a:gd name="T11" fmla="*/ 1367 h 3438"/>
                  <a:gd name="T12" fmla="*/ 913 w 1115"/>
                  <a:gd name="T13" fmla="*/ 999 h 3438"/>
                  <a:gd name="T14" fmla="*/ 1014 w 1115"/>
                  <a:gd name="T15" fmla="*/ 632 h 3438"/>
                  <a:gd name="T16" fmla="*/ 1115 w 1115"/>
                  <a:gd name="T17" fmla="*/ 264 h 3438"/>
                  <a:gd name="T18" fmla="*/ 1100 w 1115"/>
                  <a:gd name="T19" fmla="*/ 229 h 3438"/>
                  <a:gd name="T20" fmla="*/ 1087 w 1115"/>
                  <a:gd name="T21" fmla="*/ 198 h 3438"/>
                  <a:gd name="T22" fmla="*/ 1072 w 1115"/>
                  <a:gd name="T23" fmla="*/ 163 h 3438"/>
                  <a:gd name="T24" fmla="*/ 1059 w 1115"/>
                  <a:gd name="T25" fmla="*/ 132 h 3438"/>
                  <a:gd name="T26" fmla="*/ 1043 w 1115"/>
                  <a:gd name="T27" fmla="*/ 97 h 3438"/>
                  <a:gd name="T28" fmla="*/ 1031 w 1115"/>
                  <a:gd name="T29" fmla="*/ 66 h 3438"/>
                  <a:gd name="T30" fmla="*/ 1015 w 1115"/>
                  <a:gd name="T31" fmla="*/ 31 h 3438"/>
                  <a:gd name="T32" fmla="*/ 1003 w 1115"/>
                  <a:gd name="T33" fmla="*/ 0 h 3438"/>
                  <a:gd name="T34" fmla="*/ 876 w 1115"/>
                  <a:gd name="T35" fmla="*/ 430 h 3438"/>
                  <a:gd name="T36" fmla="*/ 751 w 1115"/>
                  <a:gd name="T37" fmla="*/ 859 h 3438"/>
                  <a:gd name="T38" fmla="*/ 625 w 1115"/>
                  <a:gd name="T39" fmla="*/ 1289 h 3438"/>
                  <a:gd name="T40" fmla="*/ 500 w 1115"/>
                  <a:gd name="T41" fmla="*/ 1719 h 3438"/>
                  <a:gd name="T42" fmla="*/ 373 w 1115"/>
                  <a:gd name="T43" fmla="*/ 2149 h 3438"/>
                  <a:gd name="T44" fmla="*/ 250 w 1115"/>
                  <a:gd name="T45" fmla="*/ 2578 h 3438"/>
                  <a:gd name="T46" fmla="*/ 124 w 1115"/>
                  <a:gd name="T47" fmla="*/ 3008 h 3438"/>
                  <a:gd name="T48" fmla="*/ 0 w 1115"/>
                  <a:gd name="T49" fmla="*/ 3438 h 3438"/>
                  <a:gd name="T50" fmla="*/ 38 w 1115"/>
                  <a:gd name="T51" fmla="*/ 3407 h 3438"/>
                  <a:gd name="T52" fmla="*/ 76 w 1115"/>
                  <a:gd name="T53" fmla="*/ 3377 h 3438"/>
                  <a:gd name="T54" fmla="*/ 116 w 1115"/>
                  <a:gd name="T55" fmla="*/ 3348 h 3438"/>
                  <a:gd name="T56" fmla="*/ 155 w 1115"/>
                  <a:gd name="T57" fmla="*/ 3319 h 3438"/>
                  <a:gd name="T58" fmla="*/ 193 w 1115"/>
                  <a:gd name="T59" fmla="*/ 3290 h 3438"/>
                  <a:gd name="T60" fmla="*/ 231 w 1115"/>
                  <a:gd name="T61" fmla="*/ 3261 h 3438"/>
                  <a:gd name="T62" fmla="*/ 271 w 1115"/>
                  <a:gd name="T63" fmla="*/ 3232 h 3438"/>
                  <a:gd name="T64" fmla="*/ 310 w 1115"/>
                  <a:gd name="T65" fmla="*/ 3202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5" h="3438">
                    <a:moveTo>
                      <a:pt x="310" y="3202"/>
                    </a:moveTo>
                    <a:lnTo>
                      <a:pt x="410" y="2835"/>
                    </a:lnTo>
                    <a:lnTo>
                      <a:pt x="510" y="2467"/>
                    </a:lnTo>
                    <a:lnTo>
                      <a:pt x="611" y="2100"/>
                    </a:lnTo>
                    <a:lnTo>
                      <a:pt x="713" y="1734"/>
                    </a:lnTo>
                    <a:lnTo>
                      <a:pt x="813" y="1367"/>
                    </a:lnTo>
                    <a:lnTo>
                      <a:pt x="913" y="999"/>
                    </a:lnTo>
                    <a:lnTo>
                      <a:pt x="1014" y="632"/>
                    </a:lnTo>
                    <a:lnTo>
                      <a:pt x="1115" y="264"/>
                    </a:lnTo>
                    <a:lnTo>
                      <a:pt x="1100" y="229"/>
                    </a:lnTo>
                    <a:lnTo>
                      <a:pt x="1087" y="198"/>
                    </a:lnTo>
                    <a:lnTo>
                      <a:pt x="1072" y="163"/>
                    </a:lnTo>
                    <a:lnTo>
                      <a:pt x="1059" y="132"/>
                    </a:lnTo>
                    <a:lnTo>
                      <a:pt x="1043" y="97"/>
                    </a:lnTo>
                    <a:lnTo>
                      <a:pt x="1031" y="66"/>
                    </a:lnTo>
                    <a:lnTo>
                      <a:pt x="1015" y="31"/>
                    </a:lnTo>
                    <a:lnTo>
                      <a:pt x="1003" y="0"/>
                    </a:lnTo>
                    <a:lnTo>
                      <a:pt x="876" y="430"/>
                    </a:lnTo>
                    <a:lnTo>
                      <a:pt x="751" y="859"/>
                    </a:lnTo>
                    <a:lnTo>
                      <a:pt x="625" y="1289"/>
                    </a:lnTo>
                    <a:lnTo>
                      <a:pt x="500" y="1719"/>
                    </a:lnTo>
                    <a:lnTo>
                      <a:pt x="373" y="2149"/>
                    </a:lnTo>
                    <a:lnTo>
                      <a:pt x="250" y="2578"/>
                    </a:lnTo>
                    <a:lnTo>
                      <a:pt x="124" y="3008"/>
                    </a:lnTo>
                    <a:lnTo>
                      <a:pt x="0" y="3438"/>
                    </a:lnTo>
                    <a:lnTo>
                      <a:pt x="38" y="3407"/>
                    </a:lnTo>
                    <a:lnTo>
                      <a:pt x="76" y="3377"/>
                    </a:lnTo>
                    <a:lnTo>
                      <a:pt x="116" y="3348"/>
                    </a:lnTo>
                    <a:lnTo>
                      <a:pt x="155" y="3319"/>
                    </a:lnTo>
                    <a:lnTo>
                      <a:pt x="193" y="3290"/>
                    </a:lnTo>
                    <a:lnTo>
                      <a:pt x="231" y="3261"/>
                    </a:lnTo>
                    <a:lnTo>
                      <a:pt x="271" y="3232"/>
                    </a:lnTo>
                    <a:lnTo>
                      <a:pt x="310" y="3202"/>
                    </a:lnTo>
                    <a:close/>
                  </a:path>
                </a:pathLst>
              </a:custGeom>
              <a:solidFill>
                <a:srgbClr val="5C0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69" name="Freeform 201"/>
              <p:cNvSpPr>
                <a:spLocks/>
              </p:cNvSpPr>
              <p:nvPr/>
            </p:nvSpPr>
            <p:spPr bwMode="auto">
              <a:xfrm>
                <a:off x="1661" y="1330"/>
                <a:ext cx="899" cy="1387"/>
              </a:xfrm>
              <a:custGeom>
                <a:avLst/>
                <a:gdLst>
                  <a:gd name="T0" fmla="*/ 249 w 899"/>
                  <a:gd name="T1" fmla="*/ 2580 h 2772"/>
                  <a:gd name="T2" fmla="*/ 329 w 899"/>
                  <a:gd name="T3" fmla="*/ 2282 h 2772"/>
                  <a:gd name="T4" fmla="*/ 411 w 899"/>
                  <a:gd name="T5" fmla="*/ 1987 h 2772"/>
                  <a:gd name="T6" fmla="*/ 492 w 899"/>
                  <a:gd name="T7" fmla="*/ 1689 h 2772"/>
                  <a:gd name="T8" fmla="*/ 574 w 899"/>
                  <a:gd name="T9" fmla="*/ 1394 h 2772"/>
                  <a:gd name="T10" fmla="*/ 654 w 899"/>
                  <a:gd name="T11" fmla="*/ 1096 h 2772"/>
                  <a:gd name="T12" fmla="*/ 736 w 899"/>
                  <a:gd name="T13" fmla="*/ 801 h 2772"/>
                  <a:gd name="T14" fmla="*/ 817 w 899"/>
                  <a:gd name="T15" fmla="*/ 505 h 2772"/>
                  <a:gd name="T16" fmla="*/ 899 w 899"/>
                  <a:gd name="T17" fmla="*/ 212 h 2772"/>
                  <a:gd name="T18" fmla="*/ 886 w 899"/>
                  <a:gd name="T19" fmla="*/ 184 h 2772"/>
                  <a:gd name="T20" fmla="*/ 875 w 899"/>
                  <a:gd name="T21" fmla="*/ 157 h 2772"/>
                  <a:gd name="T22" fmla="*/ 864 w 899"/>
                  <a:gd name="T23" fmla="*/ 130 h 2772"/>
                  <a:gd name="T24" fmla="*/ 853 w 899"/>
                  <a:gd name="T25" fmla="*/ 105 h 2772"/>
                  <a:gd name="T26" fmla="*/ 840 w 899"/>
                  <a:gd name="T27" fmla="*/ 77 h 2772"/>
                  <a:gd name="T28" fmla="*/ 830 w 899"/>
                  <a:gd name="T29" fmla="*/ 52 h 2772"/>
                  <a:gd name="T30" fmla="*/ 817 w 899"/>
                  <a:gd name="T31" fmla="*/ 25 h 2772"/>
                  <a:gd name="T32" fmla="*/ 807 w 899"/>
                  <a:gd name="T33" fmla="*/ 0 h 2772"/>
                  <a:gd name="T34" fmla="*/ 706 w 899"/>
                  <a:gd name="T35" fmla="*/ 344 h 2772"/>
                  <a:gd name="T36" fmla="*/ 605 w 899"/>
                  <a:gd name="T37" fmla="*/ 690 h 2772"/>
                  <a:gd name="T38" fmla="*/ 503 w 899"/>
                  <a:gd name="T39" fmla="*/ 1036 h 2772"/>
                  <a:gd name="T40" fmla="*/ 404 w 899"/>
                  <a:gd name="T41" fmla="*/ 1384 h 2772"/>
                  <a:gd name="T42" fmla="*/ 302 w 899"/>
                  <a:gd name="T43" fmla="*/ 1730 h 2772"/>
                  <a:gd name="T44" fmla="*/ 201 w 899"/>
                  <a:gd name="T45" fmla="*/ 2078 h 2772"/>
                  <a:gd name="T46" fmla="*/ 99 w 899"/>
                  <a:gd name="T47" fmla="*/ 2424 h 2772"/>
                  <a:gd name="T48" fmla="*/ 0 w 899"/>
                  <a:gd name="T49" fmla="*/ 2772 h 2772"/>
                  <a:gd name="T50" fmla="*/ 29 w 899"/>
                  <a:gd name="T51" fmla="*/ 2747 h 2772"/>
                  <a:gd name="T52" fmla="*/ 61 w 899"/>
                  <a:gd name="T53" fmla="*/ 2724 h 2772"/>
                  <a:gd name="T54" fmla="*/ 91 w 899"/>
                  <a:gd name="T55" fmla="*/ 2698 h 2772"/>
                  <a:gd name="T56" fmla="*/ 123 w 899"/>
                  <a:gd name="T57" fmla="*/ 2675 h 2772"/>
                  <a:gd name="T58" fmla="*/ 154 w 899"/>
                  <a:gd name="T59" fmla="*/ 2650 h 2772"/>
                  <a:gd name="T60" fmla="*/ 185 w 899"/>
                  <a:gd name="T61" fmla="*/ 2627 h 2772"/>
                  <a:gd name="T62" fmla="*/ 216 w 899"/>
                  <a:gd name="T63" fmla="*/ 2603 h 2772"/>
                  <a:gd name="T64" fmla="*/ 249 w 899"/>
                  <a:gd name="T65" fmla="*/ 2580 h 2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9" h="2772">
                    <a:moveTo>
                      <a:pt x="249" y="2580"/>
                    </a:moveTo>
                    <a:lnTo>
                      <a:pt x="329" y="2282"/>
                    </a:lnTo>
                    <a:lnTo>
                      <a:pt x="411" y="1987"/>
                    </a:lnTo>
                    <a:lnTo>
                      <a:pt x="492" y="1689"/>
                    </a:lnTo>
                    <a:lnTo>
                      <a:pt x="574" y="1394"/>
                    </a:lnTo>
                    <a:lnTo>
                      <a:pt x="654" y="1096"/>
                    </a:lnTo>
                    <a:lnTo>
                      <a:pt x="736" y="801"/>
                    </a:lnTo>
                    <a:lnTo>
                      <a:pt x="817" y="505"/>
                    </a:lnTo>
                    <a:lnTo>
                      <a:pt x="899" y="212"/>
                    </a:lnTo>
                    <a:lnTo>
                      <a:pt x="886" y="184"/>
                    </a:lnTo>
                    <a:lnTo>
                      <a:pt x="875" y="157"/>
                    </a:lnTo>
                    <a:lnTo>
                      <a:pt x="864" y="130"/>
                    </a:lnTo>
                    <a:lnTo>
                      <a:pt x="853" y="105"/>
                    </a:lnTo>
                    <a:lnTo>
                      <a:pt x="840" y="77"/>
                    </a:lnTo>
                    <a:lnTo>
                      <a:pt x="830" y="52"/>
                    </a:lnTo>
                    <a:lnTo>
                      <a:pt x="817" y="25"/>
                    </a:lnTo>
                    <a:lnTo>
                      <a:pt x="807" y="0"/>
                    </a:lnTo>
                    <a:lnTo>
                      <a:pt x="706" y="344"/>
                    </a:lnTo>
                    <a:lnTo>
                      <a:pt x="605" y="690"/>
                    </a:lnTo>
                    <a:lnTo>
                      <a:pt x="503" y="1036"/>
                    </a:lnTo>
                    <a:lnTo>
                      <a:pt x="404" y="1384"/>
                    </a:lnTo>
                    <a:lnTo>
                      <a:pt x="302" y="1730"/>
                    </a:lnTo>
                    <a:lnTo>
                      <a:pt x="201" y="2078"/>
                    </a:lnTo>
                    <a:lnTo>
                      <a:pt x="99" y="2424"/>
                    </a:lnTo>
                    <a:lnTo>
                      <a:pt x="0" y="2772"/>
                    </a:lnTo>
                    <a:lnTo>
                      <a:pt x="29" y="2747"/>
                    </a:lnTo>
                    <a:lnTo>
                      <a:pt x="61" y="2724"/>
                    </a:lnTo>
                    <a:lnTo>
                      <a:pt x="91" y="2698"/>
                    </a:lnTo>
                    <a:lnTo>
                      <a:pt x="123" y="2675"/>
                    </a:lnTo>
                    <a:lnTo>
                      <a:pt x="154" y="2650"/>
                    </a:lnTo>
                    <a:lnTo>
                      <a:pt x="185" y="2627"/>
                    </a:lnTo>
                    <a:lnTo>
                      <a:pt x="216" y="2603"/>
                    </a:lnTo>
                    <a:lnTo>
                      <a:pt x="249" y="2580"/>
                    </a:lnTo>
                    <a:close/>
                  </a:path>
                </a:pathLst>
              </a:custGeom>
              <a:solidFill>
                <a:srgbClr val="54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70" name="Freeform 202"/>
              <p:cNvSpPr>
                <a:spLocks/>
              </p:cNvSpPr>
              <p:nvPr/>
            </p:nvSpPr>
            <p:spPr bwMode="auto">
              <a:xfrm>
                <a:off x="1870" y="1353"/>
                <a:ext cx="684" cy="1054"/>
              </a:xfrm>
              <a:custGeom>
                <a:avLst/>
                <a:gdLst>
                  <a:gd name="T0" fmla="*/ 190 w 684"/>
                  <a:gd name="T1" fmla="*/ 1960 h 2108"/>
                  <a:gd name="T2" fmla="*/ 251 w 684"/>
                  <a:gd name="T3" fmla="*/ 1735 h 2108"/>
                  <a:gd name="T4" fmla="*/ 313 w 684"/>
                  <a:gd name="T5" fmla="*/ 1511 h 2108"/>
                  <a:gd name="T6" fmla="*/ 375 w 684"/>
                  <a:gd name="T7" fmla="*/ 1286 h 2108"/>
                  <a:gd name="T8" fmla="*/ 437 w 684"/>
                  <a:gd name="T9" fmla="*/ 1062 h 2108"/>
                  <a:gd name="T10" fmla="*/ 497 w 684"/>
                  <a:gd name="T11" fmla="*/ 836 h 2108"/>
                  <a:gd name="T12" fmla="*/ 560 w 684"/>
                  <a:gd name="T13" fmla="*/ 613 h 2108"/>
                  <a:gd name="T14" fmla="*/ 621 w 684"/>
                  <a:gd name="T15" fmla="*/ 387 h 2108"/>
                  <a:gd name="T16" fmla="*/ 684 w 684"/>
                  <a:gd name="T17" fmla="*/ 164 h 2108"/>
                  <a:gd name="T18" fmla="*/ 675 w 684"/>
                  <a:gd name="T19" fmla="*/ 140 h 2108"/>
                  <a:gd name="T20" fmla="*/ 666 w 684"/>
                  <a:gd name="T21" fmla="*/ 121 h 2108"/>
                  <a:gd name="T22" fmla="*/ 658 w 684"/>
                  <a:gd name="T23" fmla="*/ 99 h 2108"/>
                  <a:gd name="T24" fmla="*/ 649 w 684"/>
                  <a:gd name="T25" fmla="*/ 80 h 2108"/>
                  <a:gd name="T26" fmla="*/ 641 w 684"/>
                  <a:gd name="T27" fmla="*/ 59 h 2108"/>
                  <a:gd name="T28" fmla="*/ 632 w 684"/>
                  <a:gd name="T29" fmla="*/ 39 h 2108"/>
                  <a:gd name="T30" fmla="*/ 624 w 684"/>
                  <a:gd name="T31" fmla="*/ 20 h 2108"/>
                  <a:gd name="T32" fmla="*/ 617 w 684"/>
                  <a:gd name="T33" fmla="*/ 0 h 2108"/>
                  <a:gd name="T34" fmla="*/ 539 w 684"/>
                  <a:gd name="T35" fmla="*/ 263 h 2108"/>
                  <a:gd name="T36" fmla="*/ 462 w 684"/>
                  <a:gd name="T37" fmla="*/ 527 h 2108"/>
                  <a:gd name="T38" fmla="*/ 385 w 684"/>
                  <a:gd name="T39" fmla="*/ 790 h 2108"/>
                  <a:gd name="T40" fmla="*/ 309 w 684"/>
                  <a:gd name="T41" fmla="*/ 1054 h 2108"/>
                  <a:gd name="T42" fmla="*/ 231 w 684"/>
                  <a:gd name="T43" fmla="*/ 1317 h 2108"/>
                  <a:gd name="T44" fmla="*/ 154 w 684"/>
                  <a:gd name="T45" fmla="*/ 1579 h 2108"/>
                  <a:gd name="T46" fmla="*/ 76 w 684"/>
                  <a:gd name="T47" fmla="*/ 1844 h 2108"/>
                  <a:gd name="T48" fmla="*/ 0 w 684"/>
                  <a:gd name="T49" fmla="*/ 2108 h 2108"/>
                  <a:gd name="T50" fmla="*/ 23 w 684"/>
                  <a:gd name="T51" fmla="*/ 2089 h 2108"/>
                  <a:gd name="T52" fmla="*/ 48 w 684"/>
                  <a:gd name="T53" fmla="*/ 2069 h 2108"/>
                  <a:gd name="T54" fmla="*/ 71 w 684"/>
                  <a:gd name="T55" fmla="*/ 2052 h 2108"/>
                  <a:gd name="T56" fmla="*/ 96 w 684"/>
                  <a:gd name="T57" fmla="*/ 2034 h 2108"/>
                  <a:gd name="T58" fmla="*/ 119 w 684"/>
                  <a:gd name="T59" fmla="*/ 2015 h 2108"/>
                  <a:gd name="T60" fmla="*/ 142 w 684"/>
                  <a:gd name="T61" fmla="*/ 1995 h 2108"/>
                  <a:gd name="T62" fmla="*/ 166 w 684"/>
                  <a:gd name="T63" fmla="*/ 1978 h 2108"/>
                  <a:gd name="T64" fmla="*/ 190 w 684"/>
                  <a:gd name="T65" fmla="*/ 1960 h 2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4" h="2108">
                    <a:moveTo>
                      <a:pt x="190" y="1960"/>
                    </a:moveTo>
                    <a:lnTo>
                      <a:pt x="251" y="1735"/>
                    </a:lnTo>
                    <a:lnTo>
                      <a:pt x="313" y="1511"/>
                    </a:lnTo>
                    <a:lnTo>
                      <a:pt x="375" y="1286"/>
                    </a:lnTo>
                    <a:lnTo>
                      <a:pt x="437" y="1062"/>
                    </a:lnTo>
                    <a:lnTo>
                      <a:pt x="497" y="836"/>
                    </a:lnTo>
                    <a:lnTo>
                      <a:pt x="560" y="613"/>
                    </a:lnTo>
                    <a:lnTo>
                      <a:pt x="621" y="387"/>
                    </a:lnTo>
                    <a:lnTo>
                      <a:pt x="684" y="164"/>
                    </a:lnTo>
                    <a:lnTo>
                      <a:pt x="675" y="140"/>
                    </a:lnTo>
                    <a:lnTo>
                      <a:pt x="666" y="121"/>
                    </a:lnTo>
                    <a:lnTo>
                      <a:pt x="658" y="99"/>
                    </a:lnTo>
                    <a:lnTo>
                      <a:pt x="649" y="80"/>
                    </a:lnTo>
                    <a:lnTo>
                      <a:pt x="641" y="59"/>
                    </a:lnTo>
                    <a:lnTo>
                      <a:pt x="632" y="39"/>
                    </a:lnTo>
                    <a:lnTo>
                      <a:pt x="624" y="20"/>
                    </a:lnTo>
                    <a:lnTo>
                      <a:pt x="617" y="0"/>
                    </a:lnTo>
                    <a:lnTo>
                      <a:pt x="539" y="263"/>
                    </a:lnTo>
                    <a:lnTo>
                      <a:pt x="462" y="527"/>
                    </a:lnTo>
                    <a:lnTo>
                      <a:pt x="385" y="790"/>
                    </a:lnTo>
                    <a:lnTo>
                      <a:pt x="309" y="1054"/>
                    </a:lnTo>
                    <a:lnTo>
                      <a:pt x="231" y="1317"/>
                    </a:lnTo>
                    <a:lnTo>
                      <a:pt x="154" y="1579"/>
                    </a:lnTo>
                    <a:lnTo>
                      <a:pt x="76" y="1844"/>
                    </a:lnTo>
                    <a:lnTo>
                      <a:pt x="0" y="2108"/>
                    </a:lnTo>
                    <a:lnTo>
                      <a:pt x="23" y="2089"/>
                    </a:lnTo>
                    <a:lnTo>
                      <a:pt x="48" y="2069"/>
                    </a:lnTo>
                    <a:lnTo>
                      <a:pt x="71" y="2052"/>
                    </a:lnTo>
                    <a:lnTo>
                      <a:pt x="96" y="2034"/>
                    </a:lnTo>
                    <a:lnTo>
                      <a:pt x="119" y="2015"/>
                    </a:lnTo>
                    <a:lnTo>
                      <a:pt x="142" y="1995"/>
                    </a:lnTo>
                    <a:lnTo>
                      <a:pt x="166" y="1978"/>
                    </a:lnTo>
                    <a:lnTo>
                      <a:pt x="190" y="1960"/>
                    </a:lnTo>
                    <a:close/>
                  </a:path>
                </a:pathLst>
              </a:custGeom>
              <a:solidFill>
                <a:srgbClr val="4D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71" name="Freeform 203"/>
              <p:cNvSpPr>
                <a:spLocks/>
              </p:cNvSpPr>
              <p:nvPr/>
            </p:nvSpPr>
            <p:spPr bwMode="auto">
              <a:xfrm>
                <a:off x="2084" y="1376"/>
                <a:ext cx="466" cy="720"/>
              </a:xfrm>
              <a:custGeom>
                <a:avLst/>
                <a:gdLst>
                  <a:gd name="T0" fmla="*/ 127 w 466"/>
                  <a:gd name="T1" fmla="*/ 1340 h 1441"/>
                  <a:gd name="T2" fmla="*/ 466 w 466"/>
                  <a:gd name="T3" fmla="*/ 111 h 1441"/>
                  <a:gd name="T4" fmla="*/ 420 w 466"/>
                  <a:gd name="T5" fmla="*/ 0 h 1441"/>
                  <a:gd name="T6" fmla="*/ 0 w 466"/>
                  <a:gd name="T7" fmla="*/ 1441 h 1441"/>
                  <a:gd name="T8" fmla="*/ 127 w 466"/>
                  <a:gd name="T9" fmla="*/ 1340 h 1441"/>
                </a:gdLst>
                <a:ahLst/>
                <a:cxnLst>
                  <a:cxn ang="0">
                    <a:pos x="T0" y="T1"/>
                  </a:cxn>
                  <a:cxn ang="0">
                    <a:pos x="T2" y="T3"/>
                  </a:cxn>
                  <a:cxn ang="0">
                    <a:pos x="T4" y="T5"/>
                  </a:cxn>
                  <a:cxn ang="0">
                    <a:pos x="T6" y="T7"/>
                  </a:cxn>
                  <a:cxn ang="0">
                    <a:pos x="T8" y="T9"/>
                  </a:cxn>
                </a:cxnLst>
                <a:rect l="0" t="0" r="r" b="b"/>
                <a:pathLst>
                  <a:path w="466" h="1441">
                    <a:moveTo>
                      <a:pt x="127" y="1340"/>
                    </a:moveTo>
                    <a:lnTo>
                      <a:pt x="466" y="111"/>
                    </a:lnTo>
                    <a:lnTo>
                      <a:pt x="420" y="0"/>
                    </a:lnTo>
                    <a:lnTo>
                      <a:pt x="0" y="1441"/>
                    </a:lnTo>
                    <a:lnTo>
                      <a:pt x="127" y="1340"/>
                    </a:lnTo>
                    <a:close/>
                  </a:path>
                </a:pathLst>
              </a:custGeom>
              <a:solidFill>
                <a:srgbClr val="47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72" name="Freeform 204"/>
              <p:cNvSpPr>
                <a:spLocks/>
              </p:cNvSpPr>
              <p:nvPr/>
            </p:nvSpPr>
            <p:spPr bwMode="auto">
              <a:xfrm>
                <a:off x="2401" y="1237"/>
                <a:ext cx="2065" cy="208"/>
              </a:xfrm>
              <a:custGeom>
                <a:avLst/>
                <a:gdLst>
                  <a:gd name="T0" fmla="*/ 174 w 2065"/>
                  <a:gd name="T1" fmla="*/ 416 h 416"/>
                  <a:gd name="T2" fmla="*/ 0 w 2065"/>
                  <a:gd name="T3" fmla="*/ 0 h 416"/>
                  <a:gd name="T4" fmla="*/ 2065 w 2065"/>
                  <a:gd name="T5" fmla="*/ 4 h 416"/>
                  <a:gd name="T6" fmla="*/ 1858 w 2065"/>
                  <a:gd name="T7" fmla="*/ 402 h 416"/>
                  <a:gd name="T8" fmla="*/ 174 w 2065"/>
                  <a:gd name="T9" fmla="*/ 416 h 416"/>
                </a:gdLst>
                <a:ahLst/>
                <a:cxnLst>
                  <a:cxn ang="0">
                    <a:pos x="T0" y="T1"/>
                  </a:cxn>
                  <a:cxn ang="0">
                    <a:pos x="T2" y="T3"/>
                  </a:cxn>
                  <a:cxn ang="0">
                    <a:pos x="T4" y="T5"/>
                  </a:cxn>
                  <a:cxn ang="0">
                    <a:pos x="T6" y="T7"/>
                  </a:cxn>
                  <a:cxn ang="0">
                    <a:pos x="T8" y="T9"/>
                  </a:cxn>
                </a:cxnLst>
                <a:rect l="0" t="0" r="r" b="b"/>
                <a:pathLst>
                  <a:path w="2065" h="416">
                    <a:moveTo>
                      <a:pt x="174" y="416"/>
                    </a:moveTo>
                    <a:lnTo>
                      <a:pt x="0" y="0"/>
                    </a:lnTo>
                    <a:lnTo>
                      <a:pt x="2065" y="4"/>
                    </a:lnTo>
                    <a:lnTo>
                      <a:pt x="1858" y="402"/>
                    </a:lnTo>
                    <a:lnTo>
                      <a:pt x="174" y="416"/>
                    </a:lnTo>
                    <a:close/>
                  </a:path>
                </a:pathLst>
              </a:custGeom>
              <a:solidFill>
                <a:srgbClr val="47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73" name="Freeform 205"/>
              <p:cNvSpPr>
                <a:spLocks/>
              </p:cNvSpPr>
              <p:nvPr/>
            </p:nvSpPr>
            <p:spPr bwMode="auto">
              <a:xfrm>
                <a:off x="2401" y="1237"/>
                <a:ext cx="1811" cy="183"/>
              </a:xfrm>
              <a:custGeom>
                <a:avLst/>
                <a:gdLst>
                  <a:gd name="T0" fmla="*/ 153 w 1811"/>
                  <a:gd name="T1" fmla="*/ 365 h 365"/>
                  <a:gd name="T2" fmla="*/ 134 w 1811"/>
                  <a:gd name="T3" fmla="*/ 319 h 365"/>
                  <a:gd name="T4" fmla="*/ 114 w 1811"/>
                  <a:gd name="T5" fmla="*/ 274 h 365"/>
                  <a:gd name="T6" fmla="*/ 94 w 1811"/>
                  <a:gd name="T7" fmla="*/ 227 h 365"/>
                  <a:gd name="T8" fmla="*/ 76 w 1811"/>
                  <a:gd name="T9" fmla="*/ 183 h 365"/>
                  <a:gd name="T10" fmla="*/ 56 w 1811"/>
                  <a:gd name="T11" fmla="*/ 136 h 365"/>
                  <a:gd name="T12" fmla="*/ 38 w 1811"/>
                  <a:gd name="T13" fmla="*/ 91 h 365"/>
                  <a:gd name="T14" fmla="*/ 18 w 1811"/>
                  <a:gd name="T15" fmla="*/ 45 h 365"/>
                  <a:gd name="T16" fmla="*/ 0 w 1811"/>
                  <a:gd name="T17" fmla="*/ 0 h 365"/>
                  <a:gd name="T18" fmla="*/ 225 w 1811"/>
                  <a:gd name="T19" fmla="*/ 0 h 365"/>
                  <a:gd name="T20" fmla="*/ 452 w 1811"/>
                  <a:gd name="T21" fmla="*/ 0 h 365"/>
                  <a:gd name="T22" fmla="*/ 678 w 1811"/>
                  <a:gd name="T23" fmla="*/ 0 h 365"/>
                  <a:gd name="T24" fmla="*/ 905 w 1811"/>
                  <a:gd name="T25" fmla="*/ 2 h 365"/>
                  <a:gd name="T26" fmla="*/ 1130 w 1811"/>
                  <a:gd name="T27" fmla="*/ 2 h 365"/>
                  <a:gd name="T28" fmla="*/ 1358 w 1811"/>
                  <a:gd name="T29" fmla="*/ 4 h 365"/>
                  <a:gd name="T30" fmla="*/ 1583 w 1811"/>
                  <a:gd name="T31" fmla="*/ 6 h 365"/>
                  <a:gd name="T32" fmla="*/ 1811 w 1811"/>
                  <a:gd name="T33" fmla="*/ 8 h 365"/>
                  <a:gd name="T34" fmla="*/ 1788 w 1811"/>
                  <a:gd name="T35" fmla="*/ 49 h 365"/>
                  <a:gd name="T36" fmla="*/ 1766 w 1811"/>
                  <a:gd name="T37" fmla="*/ 93 h 365"/>
                  <a:gd name="T38" fmla="*/ 1743 w 1811"/>
                  <a:gd name="T39" fmla="*/ 134 h 365"/>
                  <a:gd name="T40" fmla="*/ 1721 w 1811"/>
                  <a:gd name="T41" fmla="*/ 179 h 365"/>
                  <a:gd name="T42" fmla="*/ 1697 w 1811"/>
                  <a:gd name="T43" fmla="*/ 222 h 365"/>
                  <a:gd name="T44" fmla="*/ 1676 w 1811"/>
                  <a:gd name="T45" fmla="*/ 266 h 365"/>
                  <a:gd name="T46" fmla="*/ 1652 w 1811"/>
                  <a:gd name="T47" fmla="*/ 309 h 365"/>
                  <a:gd name="T48" fmla="*/ 1631 w 1811"/>
                  <a:gd name="T49" fmla="*/ 356 h 365"/>
                  <a:gd name="T50" fmla="*/ 1446 w 1811"/>
                  <a:gd name="T51" fmla="*/ 356 h 365"/>
                  <a:gd name="T52" fmla="*/ 1261 w 1811"/>
                  <a:gd name="T53" fmla="*/ 356 h 365"/>
                  <a:gd name="T54" fmla="*/ 1077 w 1811"/>
                  <a:gd name="T55" fmla="*/ 358 h 365"/>
                  <a:gd name="T56" fmla="*/ 892 w 1811"/>
                  <a:gd name="T57" fmla="*/ 360 h 365"/>
                  <a:gd name="T58" fmla="*/ 707 w 1811"/>
                  <a:gd name="T59" fmla="*/ 360 h 365"/>
                  <a:gd name="T60" fmla="*/ 522 w 1811"/>
                  <a:gd name="T61" fmla="*/ 362 h 365"/>
                  <a:gd name="T62" fmla="*/ 338 w 1811"/>
                  <a:gd name="T63" fmla="*/ 364 h 365"/>
                  <a:gd name="T64" fmla="*/ 153 w 1811"/>
                  <a:gd name="T65"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11" h="365">
                    <a:moveTo>
                      <a:pt x="153" y="365"/>
                    </a:moveTo>
                    <a:lnTo>
                      <a:pt x="134" y="319"/>
                    </a:lnTo>
                    <a:lnTo>
                      <a:pt x="114" y="274"/>
                    </a:lnTo>
                    <a:lnTo>
                      <a:pt x="94" y="227"/>
                    </a:lnTo>
                    <a:lnTo>
                      <a:pt x="76" y="183"/>
                    </a:lnTo>
                    <a:lnTo>
                      <a:pt x="56" y="136"/>
                    </a:lnTo>
                    <a:lnTo>
                      <a:pt x="38" y="91"/>
                    </a:lnTo>
                    <a:lnTo>
                      <a:pt x="18" y="45"/>
                    </a:lnTo>
                    <a:lnTo>
                      <a:pt x="0" y="0"/>
                    </a:lnTo>
                    <a:lnTo>
                      <a:pt x="225" y="0"/>
                    </a:lnTo>
                    <a:lnTo>
                      <a:pt x="452" y="0"/>
                    </a:lnTo>
                    <a:lnTo>
                      <a:pt x="678" y="0"/>
                    </a:lnTo>
                    <a:lnTo>
                      <a:pt x="905" y="2"/>
                    </a:lnTo>
                    <a:lnTo>
                      <a:pt x="1130" y="2"/>
                    </a:lnTo>
                    <a:lnTo>
                      <a:pt x="1358" y="4"/>
                    </a:lnTo>
                    <a:lnTo>
                      <a:pt x="1583" y="6"/>
                    </a:lnTo>
                    <a:lnTo>
                      <a:pt x="1811" y="8"/>
                    </a:lnTo>
                    <a:lnTo>
                      <a:pt x="1788" y="49"/>
                    </a:lnTo>
                    <a:lnTo>
                      <a:pt x="1766" y="93"/>
                    </a:lnTo>
                    <a:lnTo>
                      <a:pt x="1743" y="134"/>
                    </a:lnTo>
                    <a:lnTo>
                      <a:pt x="1721" y="179"/>
                    </a:lnTo>
                    <a:lnTo>
                      <a:pt x="1697" y="222"/>
                    </a:lnTo>
                    <a:lnTo>
                      <a:pt x="1676" y="266"/>
                    </a:lnTo>
                    <a:lnTo>
                      <a:pt x="1652" y="309"/>
                    </a:lnTo>
                    <a:lnTo>
                      <a:pt x="1631" y="356"/>
                    </a:lnTo>
                    <a:lnTo>
                      <a:pt x="1446" y="356"/>
                    </a:lnTo>
                    <a:lnTo>
                      <a:pt x="1261" y="356"/>
                    </a:lnTo>
                    <a:lnTo>
                      <a:pt x="1077" y="358"/>
                    </a:lnTo>
                    <a:lnTo>
                      <a:pt x="892" y="360"/>
                    </a:lnTo>
                    <a:lnTo>
                      <a:pt x="707" y="360"/>
                    </a:lnTo>
                    <a:lnTo>
                      <a:pt x="522" y="362"/>
                    </a:lnTo>
                    <a:lnTo>
                      <a:pt x="338" y="364"/>
                    </a:lnTo>
                    <a:lnTo>
                      <a:pt x="153" y="365"/>
                    </a:lnTo>
                    <a:close/>
                  </a:path>
                </a:pathLst>
              </a:custGeom>
              <a:solidFill>
                <a:srgbClr val="3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74" name="Freeform 206"/>
              <p:cNvSpPr>
                <a:spLocks/>
              </p:cNvSpPr>
              <p:nvPr/>
            </p:nvSpPr>
            <p:spPr bwMode="auto">
              <a:xfrm>
                <a:off x="2401" y="1237"/>
                <a:ext cx="1560" cy="157"/>
              </a:xfrm>
              <a:custGeom>
                <a:avLst/>
                <a:gdLst>
                  <a:gd name="T0" fmla="*/ 132 w 1560"/>
                  <a:gd name="T1" fmla="*/ 315 h 315"/>
                  <a:gd name="T2" fmla="*/ 115 w 1560"/>
                  <a:gd name="T3" fmla="*/ 274 h 315"/>
                  <a:gd name="T4" fmla="*/ 98 w 1560"/>
                  <a:gd name="T5" fmla="*/ 235 h 315"/>
                  <a:gd name="T6" fmla="*/ 82 w 1560"/>
                  <a:gd name="T7" fmla="*/ 196 h 315"/>
                  <a:gd name="T8" fmla="*/ 66 w 1560"/>
                  <a:gd name="T9" fmla="*/ 157 h 315"/>
                  <a:gd name="T10" fmla="*/ 49 w 1560"/>
                  <a:gd name="T11" fmla="*/ 117 h 315"/>
                  <a:gd name="T12" fmla="*/ 32 w 1560"/>
                  <a:gd name="T13" fmla="*/ 78 h 315"/>
                  <a:gd name="T14" fmla="*/ 15 w 1560"/>
                  <a:gd name="T15" fmla="*/ 39 h 315"/>
                  <a:gd name="T16" fmla="*/ 0 w 1560"/>
                  <a:gd name="T17" fmla="*/ 0 h 315"/>
                  <a:gd name="T18" fmla="*/ 194 w 1560"/>
                  <a:gd name="T19" fmla="*/ 0 h 315"/>
                  <a:gd name="T20" fmla="*/ 388 w 1560"/>
                  <a:gd name="T21" fmla="*/ 0 h 315"/>
                  <a:gd name="T22" fmla="*/ 584 w 1560"/>
                  <a:gd name="T23" fmla="*/ 0 h 315"/>
                  <a:gd name="T24" fmla="*/ 780 w 1560"/>
                  <a:gd name="T25" fmla="*/ 2 h 315"/>
                  <a:gd name="T26" fmla="*/ 974 w 1560"/>
                  <a:gd name="T27" fmla="*/ 2 h 315"/>
                  <a:gd name="T28" fmla="*/ 1168 w 1560"/>
                  <a:gd name="T29" fmla="*/ 4 h 315"/>
                  <a:gd name="T30" fmla="*/ 1364 w 1560"/>
                  <a:gd name="T31" fmla="*/ 6 h 315"/>
                  <a:gd name="T32" fmla="*/ 1560 w 1560"/>
                  <a:gd name="T33" fmla="*/ 8 h 315"/>
                  <a:gd name="T34" fmla="*/ 1538 w 1560"/>
                  <a:gd name="T35" fmla="*/ 43 h 315"/>
                  <a:gd name="T36" fmla="*/ 1520 w 1560"/>
                  <a:gd name="T37" fmla="*/ 82 h 315"/>
                  <a:gd name="T38" fmla="*/ 1499 w 1560"/>
                  <a:gd name="T39" fmla="*/ 117 h 315"/>
                  <a:gd name="T40" fmla="*/ 1481 w 1560"/>
                  <a:gd name="T41" fmla="*/ 155 h 315"/>
                  <a:gd name="T42" fmla="*/ 1461 w 1560"/>
                  <a:gd name="T43" fmla="*/ 190 h 315"/>
                  <a:gd name="T44" fmla="*/ 1443 w 1560"/>
                  <a:gd name="T45" fmla="*/ 229 h 315"/>
                  <a:gd name="T46" fmla="*/ 1423 w 1560"/>
                  <a:gd name="T47" fmla="*/ 264 h 315"/>
                  <a:gd name="T48" fmla="*/ 1405 w 1560"/>
                  <a:gd name="T49" fmla="*/ 303 h 315"/>
                  <a:gd name="T50" fmla="*/ 1244 w 1560"/>
                  <a:gd name="T51" fmla="*/ 303 h 315"/>
                  <a:gd name="T52" fmla="*/ 1085 w 1560"/>
                  <a:gd name="T53" fmla="*/ 305 h 315"/>
                  <a:gd name="T54" fmla="*/ 926 w 1560"/>
                  <a:gd name="T55" fmla="*/ 307 h 315"/>
                  <a:gd name="T56" fmla="*/ 767 w 1560"/>
                  <a:gd name="T57" fmla="*/ 309 h 315"/>
                  <a:gd name="T58" fmla="*/ 608 w 1560"/>
                  <a:gd name="T59" fmla="*/ 309 h 315"/>
                  <a:gd name="T60" fmla="*/ 449 w 1560"/>
                  <a:gd name="T61" fmla="*/ 311 h 315"/>
                  <a:gd name="T62" fmla="*/ 290 w 1560"/>
                  <a:gd name="T63" fmla="*/ 313 h 315"/>
                  <a:gd name="T64" fmla="*/ 132 w 1560"/>
                  <a:gd name="T65" fmla="*/ 3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0" h="315">
                    <a:moveTo>
                      <a:pt x="132" y="315"/>
                    </a:moveTo>
                    <a:lnTo>
                      <a:pt x="115" y="274"/>
                    </a:lnTo>
                    <a:lnTo>
                      <a:pt x="98" y="235"/>
                    </a:lnTo>
                    <a:lnTo>
                      <a:pt x="82" y="196"/>
                    </a:lnTo>
                    <a:lnTo>
                      <a:pt x="66" y="157"/>
                    </a:lnTo>
                    <a:lnTo>
                      <a:pt x="49" y="117"/>
                    </a:lnTo>
                    <a:lnTo>
                      <a:pt x="32" y="78"/>
                    </a:lnTo>
                    <a:lnTo>
                      <a:pt x="15" y="39"/>
                    </a:lnTo>
                    <a:lnTo>
                      <a:pt x="0" y="0"/>
                    </a:lnTo>
                    <a:lnTo>
                      <a:pt x="194" y="0"/>
                    </a:lnTo>
                    <a:lnTo>
                      <a:pt x="388" y="0"/>
                    </a:lnTo>
                    <a:lnTo>
                      <a:pt x="584" y="0"/>
                    </a:lnTo>
                    <a:lnTo>
                      <a:pt x="780" y="2"/>
                    </a:lnTo>
                    <a:lnTo>
                      <a:pt x="974" y="2"/>
                    </a:lnTo>
                    <a:lnTo>
                      <a:pt x="1168" y="4"/>
                    </a:lnTo>
                    <a:lnTo>
                      <a:pt x="1364" y="6"/>
                    </a:lnTo>
                    <a:lnTo>
                      <a:pt x="1560" y="8"/>
                    </a:lnTo>
                    <a:lnTo>
                      <a:pt x="1538" y="43"/>
                    </a:lnTo>
                    <a:lnTo>
                      <a:pt x="1520" y="82"/>
                    </a:lnTo>
                    <a:lnTo>
                      <a:pt x="1499" y="117"/>
                    </a:lnTo>
                    <a:lnTo>
                      <a:pt x="1481" y="155"/>
                    </a:lnTo>
                    <a:lnTo>
                      <a:pt x="1461" y="190"/>
                    </a:lnTo>
                    <a:lnTo>
                      <a:pt x="1443" y="229"/>
                    </a:lnTo>
                    <a:lnTo>
                      <a:pt x="1423" y="264"/>
                    </a:lnTo>
                    <a:lnTo>
                      <a:pt x="1405" y="303"/>
                    </a:lnTo>
                    <a:lnTo>
                      <a:pt x="1244" y="303"/>
                    </a:lnTo>
                    <a:lnTo>
                      <a:pt x="1085" y="305"/>
                    </a:lnTo>
                    <a:lnTo>
                      <a:pt x="926" y="307"/>
                    </a:lnTo>
                    <a:lnTo>
                      <a:pt x="767" y="309"/>
                    </a:lnTo>
                    <a:lnTo>
                      <a:pt x="608" y="309"/>
                    </a:lnTo>
                    <a:lnTo>
                      <a:pt x="449" y="311"/>
                    </a:lnTo>
                    <a:lnTo>
                      <a:pt x="290" y="313"/>
                    </a:lnTo>
                    <a:lnTo>
                      <a:pt x="132" y="315"/>
                    </a:lnTo>
                    <a:close/>
                  </a:path>
                </a:pathLst>
              </a:custGeom>
              <a:solidFill>
                <a:srgbClr val="2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87375" name="Freeform 207"/>
            <p:cNvSpPr>
              <a:spLocks/>
            </p:cNvSpPr>
            <p:nvPr/>
          </p:nvSpPr>
          <p:spPr bwMode="auto">
            <a:xfrm>
              <a:off x="2401" y="1237"/>
              <a:ext cx="1306" cy="132"/>
            </a:xfrm>
            <a:custGeom>
              <a:avLst/>
              <a:gdLst>
                <a:gd name="T0" fmla="*/ 111 w 1306"/>
                <a:gd name="T1" fmla="*/ 264 h 264"/>
                <a:gd name="T2" fmla="*/ 96 w 1306"/>
                <a:gd name="T3" fmla="*/ 229 h 264"/>
                <a:gd name="T4" fmla="*/ 82 w 1306"/>
                <a:gd name="T5" fmla="*/ 196 h 264"/>
                <a:gd name="T6" fmla="*/ 67 w 1306"/>
                <a:gd name="T7" fmla="*/ 163 h 264"/>
                <a:gd name="T8" fmla="*/ 55 w 1306"/>
                <a:gd name="T9" fmla="*/ 130 h 264"/>
                <a:gd name="T10" fmla="*/ 41 w 1306"/>
                <a:gd name="T11" fmla="*/ 97 h 264"/>
                <a:gd name="T12" fmla="*/ 27 w 1306"/>
                <a:gd name="T13" fmla="*/ 64 h 264"/>
                <a:gd name="T14" fmla="*/ 13 w 1306"/>
                <a:gd name="T15" fmla="*/ 31 h 264"/>
                <a:gd name="T16" fmla="*/ 0 w 1306"/>
                <a:gd name="T17" fmla="*/ 0 h 264"/>
                <a:gd name="T18" fmla="*/ 162 w 1306"/>
                <a:gd name="T19" fmla="*/ 0 h 264"/>
                <a:gd name="T20" fmla="*/ 326 w 1306"/>
                <a:gd name="T21" fmla="*/ 0 h 264"/>
                <a:gd name="T22" fmla="*/ 488 w 1306"/>
                <a:gd name="T23" fmla="*/ 0 h 264"/>
                <a:gd name="T24" fmla="*/ 653 w 1306"/>
                <a:gd name="T25" fmla="*/ 2 h 264"/>
                <a:gd name="T26" fmla="*/ 815 w 1306"/>
                <a:gd name="T27" fmla="*/ 2 h 264"/>
                <a:gd name="T28" fmla="*/ 980 w 1306"/>
                <a:gd name="T29" fmla="*/ 4 h 264"/>
                <a:gd name="T30" fmla="*/ 1141 w 1306"/>
                <a:gd name="T31" fmla="*/ 6 h 264"/>
                <a:gd name="T32" fmla="*/ 1306 w 1306"/>
                <a:gd name="T33" fmla="*/ 8 h 264"/>
                <a:gd name="T34" fmla="*/ 1289 w 1306"/>
                <a:gd name="T35" fmla="*/ 37 h 264"/>
                <a:gd name="T36" fmla="*/ 1274 w 1306"/>
                <a:gd name="T37" fmla="*/ 68 h 264"/>
                <a:gd name="T38" fmla="*/ 1257 w 1306"/>
                <a:gd name="T39" fmla="*/ 99 h 264"/>
                <a:gd name="T40" fmla="*/ 1241 w 1306"/>
                <a:gd name="T41" fmla="*/ 130 h 264"/>
                <a:gd name="T42" fmla="*/ 1225 w 1306"/>
                <a:gd name="T43" fmla="*/ 161 h 264"/>
                <a:gd name="T44" fmla="*/ 1208 w 1306"/>
                <a:gd name="T45" fmla="*/ 192 h 264"/>
                <a:gd name="T46" fmla="*/ 1192 w 1306"/>
                <a:gd name="T47" fmla="*/ 224 h 264"/>
                <a:gd name="T48" fmla="*/ 1177 w 1306"/>
                <a:gd name="T49" fmla="*/ 257 h 264"/>
                <a:gd name="T50" fmla="*/ 1042 w 1306"/>
                <a:gd name="T51" fmla="*/ 257 h 264"/>
                <a:gd name="T52" fmla="*/ 909 w 1306"/>
                <a:gd name="T53" fmla="*/ 257 h 264"/>
                <a:gd name="T54" fmla="*/ 776 w 1306"/>
                <a:gd name="T55" fmla="*/ 257 h 264"/>
                <a:gd name="T56" fmla="*/ 643 w 1306"/>
                <a:gd name="T57" fmla="*/ 259 h 264"/>
                <a:gd name="T58" fmla="*/ 509 w 1306"/>
                <a:gd name="T59" fmla="*/ 259 h 264"/>
                <a:gd name="T60" fmla="*/ 377 w 1306"/>
                <a:gd name="T61" fmla="*/ 260 h 264"/>
                <a:gd name="T62" fmla="*/ 243 w 1306"/>
                <a:gd name="T63" fmla="*/ 262 h 264"/>
                <a:gd name="T64" fmla="*/ 111 w 1306"/>
                <a:gd name="T65"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6" h="264">
                  <a:moveTo>
                    <a:pt x="111" y="264"/>
                  </a:moveTo>
                  <a:lnTo>
                    <a:pt x="96" y="229"/>
                  </a:lnTo>
                  <a:lnTo>
                    <a:pt x="82" y="196"/>
                  </a:lnTo>
                  <a:lnTo>
                    <a:pt x="67" y="163"/>
                  </a:lnTo>
                  <a:lnTo>
                    <a:pt x="55" y="130"/>
                  </a:lnTo>
                  <a:lnTo>
                    <a:pt x="41" y="97"/>
                  </a:lnTo>
                  <a:lnTo>
                    <a:pt x="27" y="64"/>
                  </a:lnTo>
                  <a:lnTo>
                    <a:pt x="13" y="31"/>
                  </a:lnTo>
                  <a:lnTo>
                    <a:pt x="0" y="0"/>
                  </a:lnTo>
                  <a:lnTo>
                    <a:pt x="162" y="0"/>
                  </a:lnTo>
                  <a:lnTo>
                    <a:pt x="326" y="0"/>
                  </a:lnTo>
                  <a:lnTo>
                    <a:pt x="488" y="0"/>
                  </a:lnTo>
                  <a:lnTo>
                    <a:pt x="653" y="2"/>
                  </a:lnTo>
                  <a:lnTo>
                    <a:pt x="815" y="2"/>
                  </a:lnTo>
                  <a:lnTo>
                    <a:pt x="980" y="4"/>
                  </a:lnTo>
                  <a:lnTo>
                    <a:pt x="1141" y="6"/>
                  </a:lnTo>
                  <a:lnTo>
                    <a:pt x="1306" y="8"/>
                  </a:lnTo>
                  <a:lnTo>
                    <a:pt x="1289" y="37"/>
                  </a:lnTo>
                  <a:lnTo>
                    <a:pt x="1274" y="68"/>
                  </a:lnTo>
                  <a:lnTo>
                    <a:pt x="1257" y="99"/>
                  </a:lnTo>
                  <a:lnTo>
                    <a:pt x="1241" y="130"/>
                  </a:lnTo>
                  <a:lnTo>
                    <a:pt x="1225" y="161"/>
                  </a:lnTo>
                  <a:lnTo>
                    <a:pt x="1208" y="192"/>
                  </a:lnTo>
                  <a:lnTo>
                    <a:pt x="1192" y="224"/>
                  </a:lnTo>
                  <a:lnTo>
                    <a:pt x="1177" y="257"/>
                  </a:lnTo>
                  <a:lnTo>
                    <a:pt x="1042" y="257"/>
                  </a:lnTo>
                  <a:lnTo>
                    <a:pt x="909" y="257"/>
                  </a:lnTo>
                  <a:lnTo>
                    <a:pt x="776" y="257"/>
                  </a:lnTo>
                  <a:lnTo>
                    <a:pt x="643" y="259"/>
                  </a:lnTo>
                  <a:lnTo>
                    <a:pt x="509" y="259"/>
                  </a:lnTo>
                  <a:lnTo>
                    <a:pt x="377" y="260"/>
                  </a:lnTo>
                  <a:lnTo>
                    <a:pt x="243" y="262"/>
                  </a:lnTo>
                  <a:lnTo>
                    <a:pt x="111" y="264"/>
                  </a:lnTo>
                  <a:close/>
                </a:path>
              </a:pathLst>
            </a:custGeom>
            <a:solidFill>
              <a:srgbClr val="17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76" name="Freeform 208"/>
            <p:cNvSpPr>
              <a:spLocks/>
            </p:cNvSpPr>
            <p:nvPr/>
          </p:nvSpPr>
          <p:spPr bwMode="auto">
            <a:xfrm>
              <a:off x="2401" y="1237"/>
              <a:ext cx="1056" cy="107"/>
            </a:xfrm>
            <a:custGeom>
              <a:avLst/>
              <a:gdLst>
                <a:gd name="T0" fmla="*/ 89 w 1056"/>
                <a:gd name="T1" fmla="*/ 214 h 214"/>
                <a:gd name="T2" fmla="*/ 77 w 1056"/>
                <a:gd name="T3" fmla="*/ 187 h 214"/>
                <a:gd name="T4" fmla="*/ 66 w 1056"/>
                <a:gd name="T5" fmla="*/ 159 h 214"/>
                <a:gd name="T6" fmla="*/ 55 w 1056"/>
                <a:gd name="T7" fmla="*/ 132 h 214"/>
                <a:gd name="T8" fmla="*/ 44 w 1056"/>
                <a:gd name="T9" fmla="*/ 107 h 214"/>
                <a:gd name="T10" fmla="*/ 32 w 1056"/>
                <a:gd name="T11" fmla="*/ 80 h 214"/>
                <a:gd name="T12" fmla="*/ 21 w 1056"/>
                <a:gd name="T13" fmla="*/ 52 h 214"/>
                <a:gd name="T14" fmla="*/ 10 w 1056"/>
                <a:gd name="T15" fmla="*/ 25 h 214"/>
                <a:gd name="T16" fmla="*/ 0 w 1056"/>
                <a:gd name="T17" fmla="*/ 0 h 214"/>
                <a:gd name="T18" fmla="*/ 131 w 1056"/>
                <a:gd name="T19" fmla="*/ 0 h 214"/>
                <a:gd name="T20" fmla="*/ 263 w 1056"/>
                <a:gd name="T21" fmla="*/ 0 h 214"/>
                <a:gd name="T22" fmla="*/ 394 w 1056"/>
                <a:gd name="T23" fmla="*/ 0 h 214"/>
                <a:gd name="T24" fmla="*/ 526 w 1056"/>
                <a:gd name="T25" fmla="*/ 2 h 214"/>
                <a:gd name="T26" fmla="*/ 657 w 1056"/>
                <a:gd name="T27" fmla="*/ 2 h 214"/>
                <a:gd name="T28" fmla="*/ 790 w 1056"/>
                <a:gd name="T29" fmla="*/ 4 h 214"/>
                <a:gd name="T30" fmla="*/ 922 w 1056"/>
                <a:gd name="T31" fmla="*/ 6 h 214"/>
                <a:gd name="T32" fmla="*/ 1056 w 1056"/>
                <a:gd name="T33" fmla="*/ 8 h 214"/>
                <a:gd name="T34" fmla="*/ 1042 w 1056"/>
                <a:gd name="T35" fmla="*/ 31 h 214"/>
                <a:gd name="T36" fmla="*/ 1027 w 1056"/>
                <a:gd name="T37" fmla="*/ 56 h 214"/>
                <a:gd name="T38" fmla="*/ 1015 w 1056"/>
                <a:gd name="T39" fmla="*/ 82 h 214"/>
                <a:gd name="T40" fmla="*/ 1002 w 1056"/>
                <a:gd name="T41" fmla="*/ 107 h 214"/>
                <a:gd name="T42" fmla="*/ 988 w 1056"/>
                <a:gd name="T43" fmla="*/ 130 h 214"/>
                <a:gd name="T44" fmla="*/ 975 w 1056"/>
                <a:gd name="T45" fmla="*/ 157 h 214"/>
                <a:gd name="T46" fmla="*/ 963 w 1056"/>
                <a:gd name="T47" fmla="*/ 181 h 214"/>
                <a:gd name="T48" fmla="*/ 950 w 1056"/>
                <a:gd name="T49" fmla="*/ 208 h 214"/>
                <a:gd name="T50" fmla="*/ 840 w 1056"/>
                <a:gd name="T51" fmla="*/ 208 h 214"/>
                <a:gd name="T52" fmla="*/ 733 w 1056"/>
                <a:gd name="T53" fmla="*/ 208 h 214"/>
                <a:gd name="T54" fmla="*/ 625 w 1056"/>
                <a:gd name="T55" fmla="*/ 208 h 214"/>
                <a:gd name="T56" fmla="*/ 518 w 1056"/>
                <a:gd name="T57" fmla="*/ 208 h 214"/>
                <a:gd name="T58" fmla="*/ 410 w 1056"/>
                <a:gd name="T59" fmla="*/ 208 h 214"/>
                <a:gd name="T60" fmla="*/ 303 w 1056"/>
                <a:gd name="T61" fmla="*/ 210 h 214"/>
                <a:gd name="T62" fmla="*/ 196 w 1056"/>
                <a:gd name="T63" fmla="*/ 212 h 214"/>
                <a:gd name="T64" fmla="*/ 89 w 1056"/>
                <a:gd name="T65"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6" h="214">
                  <a:moveTo>
                    <a:pt x="89" y="214"/>
                  </a:moveTo>
                  <a:lnTo>
                    <a:pt x="77" y="187"/>
                  </a:lnTo>
                  <a:lnTo>
                    <a:pt x="66" y="159"/>
                  </a:lnTo>
                  <a:lnTo>
                    <a:pt x="55" y="132"/>
                  </a:lnTo>
                  <a:lnTo>
                    <a:pt x="44" y="107"/>
                  </a:lnTo>
                  <a:lnTo>
                    <a:pt x="32" y="80"/>
                  </a:lnTo>
                  <a:lnTo>
                    <a:pt x="21" y="52"/>
                  </a:lnTo>
                  <a:lnTo>
                    <a:pt x="10" y="25"/>
                  </a:lnTo>
                  <a:lnTo>
                    <a:pt x="0" y="0"/>
                  </a:lnTo>
                  <a:lnTo>
                    <a:pt x="131" y="0"/>
                  </a:lnTo>
                  <a:lnTo>
                    <a:pt x="263" y="0"/>
                  </a:lnTo>
                  <a:lnTo>
                    <a:pt x="394" y="0"/>
                  </a:lnTo>
                  <a:lnTo>
                    <a:pt x="526" y="2"/>
                  </a:lnTo>
                  <a:lnTo>
                    <a:pt x="657" y="2"/>
                  </a:lnTo>
                  <a:lnTo>
                    <a:pt x="790" y="4"/>
                  </a:lnTo>
                  <a:lnTo>
                    <a:pt x="922" y="6"/>
                  </a:lnTo>
                  <a:lnTo>
                    <a:pt x="1056" y="8"/>
                  </a:lnTo>
                  <a:lnTo>
                    <a:pt x="1042" y="31"/>
                  </a:lnTo>
                  <a:lnTo>
                    <a:pt x="1027" y="56"/>
                  </a:lnTo>
                  <a:lnTo>
                    <a:pt x="1015" y="82"/>
                  </a:lnTo>
                  <a:lnTo>
                    <a:pt x="1002" y="107"/>
                  </a:lnTo>
                  <a:lnTo>
                    <a:pt x="988" y="130"/>
                  </a:lnTo>
                  <a:lnTo>
                    <a:pt x="975" y="157"/>
                  </a:lnTo>
                  <a:lnTo>
                    <a:pt x="963" y="181"/>
                  </a:lnTo>
                  <a:lnTo>
                    <a:pt x="950" y="208"/>
                  </a:lnTo>
                  <a:lnTo>
                    <a:pt x="840" y="208"/>
                  </a:lnTo>
                  <a:lnTo>
                    <a:pt x="733" y="208"/>
                  </a:lnTo>
                  <a:lnTo>
                    <a:pt x="625" y="208"/>
                  </a:lnTo>
                  <a:lnTo>
                    <a:pt x="518" y="208"/>
                  </a:lnTo>
                  <a:lnTo>
                    <a:pt x="410" y="208"/>
                  </a:lnTo>
                  <a:lnTo>
                    <a:pt x="303" y="210"/>
                  </a:lnTo>
                  <a:lnTo>
                    <a:pt x="196" y="212"/>
                  </a:lnTo>
                  <a:lnTo>
                    <a:pt x="89" y="214"/>
                  </a:lnTo>
                  <a:close/>
                </a:path>
              </a:pathLst>
            </a:custGeom>
            <a:solidFill>
              <a:srgbClr val="0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77" name="Freeform 209"/>
            <p:cNvSpPr>
              <a:spLocks/>
            </p:cNvSpPr>
            <p:nvPr/>
          </p:nvSpPr>
          <p:spPr bwMode="auto">
            <a:xfrm>
              <a:off x="2401" y="1237"/>
              <a:ext cx="801" cy="82"/>
            </a:xfrm>
            <a:custGeom>
              <a:avLst/>
              <a:gdLst>
                <a:gd name="T0" fmla="*/ 67 w 801"/>
                <a:gd name="T1" fmla="*/ 163 h 163"/>
                <a:gd name="T2" fmla="*/ 58 w 801"/>
                <a:gd name="T3" fmla="*/ 142 h 163"/>
                <a:gd name="T4" fmla="*/ 49 w 801"/>
                <a:gd name="T5" fmla="*/ 122 h 163"/>
                <a:gd name="T6" fmla="*/ 41 w 801"/>
                <a:gd name="T7" fmla="*/ 101 h 163"/>
                <a:gd name="T8" fmla="*/ 32 w 801"/>
                <a:gd name="T9" fmla="*/ 82 h 163"/>
                <a:gd name="T10" fmla="*/ 24 w 801"/>
                <a:gd name="T11" fmla="*/ 60 h 163"/>
                <a:gd name="T12" fmla="*/ 15 w 801"/>
                <a:gd name="T13" fmla="*/ 41 h 163"/>
                <a:gd name="T14" fmla="*/ 7 w 801"/>
                <a:gd name="T15" fmla="*/ 19 h 163"/>
                <a:gd name="T16" fmla="*/ 0 w 801"/>
                <a:gd name="T17" fmla="*/ 0 h 163"/>
                <a:gd name="T18" fmla="*/ 100 w 801"/>
                <a:gd name="T19" fmla="*/ 0 h 163"/>
                <a:gd name="T20" fmla="*/ 200 w 801"/>
                <a:gd name="T21" fmla="*/ 0 h 163"/>
                <a:gd name="T22" fmla="*/ 300 w 801"/>
                <a:gd name="T23" fmla="*/ 0 h 163"/>
                <a:gd name="T24" fmla="*/ 400 w 801"/>
                <a:gd name="T25" fmla="*/ 2 h 163"/>
                <a:gd name="T26" fmla="*/ 500 w 801"/>
                <a:gd name="T27" fmla="*/ 2 h 163"/>
                <a:gd name="T28" fmla="*/ 600 w 801"/>
                <a:gd name="T29" fmla="*/ 4 h 163"/>
                <a:gd name="T30" fmla="*/ 699 w 801"/>
                <a:gd name="T31" fmla="*/ 6 h 163"/>
                <a:gd name="T32" fmla="*/ 801 w 801"/>
                <a:gd name="T33" fmla="*/ 8 h 163"/>
                <a:gd name="T34" fmla="*/ 790 w 801"/>
                <a:gd name="T35" fmla="*/ 25 h 163"/>
                <a:gd name="T36" fmla="*/ 780 w 801"/>
                <a:gd name="T37" fmla="*/ 45 h 163"/>
                <a:gd name="T38" fmla="*/ 770 w 801"/>
                <a:gd name="T39" fmla="*/ 62 h 163"/>
                <a:gd name="T40" fmla="*/ 761 w 801"/>
                <a:gd name="T41" fmla="*/ 82 h 163"/>
                <a:gd name="T42" fmla="*/ 750 w 801"/>
                <a:gd name="T43" fmla="*/ 99 h 163"/>
                <a:gd name="T44" fmla="*/ 740 w 801"/>
                <a:gd name="T45" fmla="*/ 119 h 163"/>
                <a:gd name="T46" fmla="*/ 730 w 801"/>
                <a:gd name="T47" fmla="*/ 138 h 163"/>
                <a:gd name="T48" fmla="*/ 722 w 801"/>
                <a:gd name="T49" fmla="*/ 157 h 163"/>
                <a:gd name="T50" fmla="*/ 639 w 801"/>
                <a:gd name="T51" fmla="*/ 157 h 163"/>
                <a:gd name="T52" fmla="*/ 557 w 801"/>
                <a:gd name="T53" fmla="*/ 157 h 163"/>
                <a:gd name="T54" fmla="*/ 476 w 801"/>
                <a:gd name="T55" fmla="*/ 157 h 163"/>
                <a:gd name="T56" fmla="*/ 394 w 801"/>
                <a:gd name="T57" fmla="*/ 159 h 163"/>
                <a:gd name="T58" fmla="*/ 312 w 801"/>
                <a:gd name="T59" fmla="*/ 159 h 163"/>
                <a:gd name="T60" fmla="*/ 231 w 801"/>
                <a:gd name="T61" fmla="*/ 161 h 163"/>
                <a:gd name="T62" fmla="*/ 149 w 801"/>
                <a:gd name="T63" fmla="*/ 161 h 163"/>
                <a:gd name="T64" fmla="*/ 67 w 801"/>
                <a:gd name="T6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1" h="163">
                  <a:moveTo>
                    <a:pt x="67" y="163"/>
                  </a:moveTo>
                  <a:lnTo>
                    <a:pt x="58" y="142"/>
                  </a:lnTo>
                  <a:lnTo>
                    <a:pt x="49" y="122"/>
                  </a:lnTo>
                  <a:lnTo>
                    <a:pt x="41" y="101"/>
                  </a:lnTo>
                  <a:lnTo>
                    <a:pt x="32" y="82"/>
                  </a:lnTo>
                  <a:lnTo>
                    <a:pt x="24" y="60"/>
                  </a:lnTo>
                  <a:lnTo>
                    <a:pt x="15" y="41"/>
                  </a:lnTo>
                  <a:lnTo>
                    <a:pt x="7" y="19"/>
                  </a:lnTo>
                  <a:lnTo>
                    <a:pt x="0" y="0"/>
                  </a:lnTo>
                  <a:lnTo>
                    <a:pt x="100" y="0"/>
                  </a:lnTo>
                  <a:lnTo>
                    <a:pt x="200" y="0"/>
                  </a:lnTo>
                  <a:lnTo>
                    <a:pt x="300" y="0"/>
                  </a:lnTo>
                  <a:lnTo>
                    <a:pt x="400" y="2"/>
                  </a:lnTo>
                  <a:lnTo>
                    <a:pt x="500" y="2"/>
                  </a:lnTo>
                  <a:lnTo>
                    <a:pt x="600" y="4"/>
                  </a:lnTo>
                  <a:lnTo>
                    <a:pt x="699" y="6"/>
                  </a:lnTo>
                  <a:lnTo>
                    <a:pt x="801" y="8"/>
                  </a:lnTo>
                  <a:lnTo>
                    <a:pt x="790" y="25"/>
                  </a:lnTo>
                  <a:lnTo>
                    <a:pt x="780" y="45"/>
                  </a:lnTo>
                  <a:lnTo>
                    <a:pt x="770" y="62"/>
                  </a:lnTo>
                  <a:lnTo>
                    <a:pt x="761" y="82"/>
                  </a:lnTo>
                  <a:lnTo>
                    <a:pt x="750" y="99"/>
                  </a:lnTo>
                  <a:lnTo>
                    <a:pt x="740" y="119"/>
                  </a:lnTo>
                  <a:lnTo>
                    <a:pt x="730" y="138"/>
                  </a:lnTo>
                  <a:lnTo>
                    <a:pt x="722" y="157"/>
                  </a:lnTo>
                  <a:lnTo>
                    <a:pt x="639" y="157"/>
                  </a:lnTo>
                  <a:lnTo>
                    <a:pt x="557" y="157"/>
                  </a:lnTo>
                  <a:lnTo>
                    <a:pt x="476" y="157"/>
                  </a:lnTo>
                  <a:lnTo>
                    <a:pt x="394" y="159"/>
                  </a:lnTo>
                  <a:lnTo>
                    <a:pt x="312" y="159"/>
                  </a:lnTo>
                  <a:lnTo>
                    <a:pt x="231" y="161"/>
                  </a:lnTo>
                  <a:lnTo>
                    <a:pt x="149" y="161"/>
                  </a:lnTo>
                  <a:lnTo>
                    <a:pt x="67"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78" name="Freeform 210"/>
            <p:cNvSpPr>
              <a:spLocks/>
            </p:cNvSpPr>
            <p:nvPr/>
          </p:nvSpPr>
          <p:spPr bwMode="auto">
            <a:xfrm>
              <a:off x="2401" y="1237"/>
              <a:ext cx="550" cy="55"/>
            </a:xfrm>
            <a:custGeom>
              <a:avLst/>
              <a:gdLst>
                <a:gd name="T0" fmla="*/ 46 w 550"/>
                <a:gd name="T1" fmla="*/ 111 h 111"/>
                <a:gd name="T2" fmla="*/ 0 w 550"/>
                <a:gd name="T3" fmla="*/ 0 h 111"/>
                <a:gd name="T4" fmla="*/ 550 w 550"/>
                <a:gd name="T5" fmla="*/ 8 h 111"/>
                <a:gd name="T6" fmla="*/ 495 w 550"/>
                <a:gd name="T7" fmla="*/ 109 h 111"/>
                <a:gd name="T8" fmla="*/ 46 w 550"/>
                <a:gd name="T9" fmla="*/ 111 h 111"/>
              </a:gdLst>
              <a:ahLst/>
              <a:cxnLst>
                <a:cxn ang="0">
                  <a:pos x="T0" y="T1"/>
                </a:cxn>
                <a:cxn ang="0">
                  <a:pos x="T2" y="T3"/>
                </a:cxn>
                <a:cxn ang="0">
                  <a:pos x="T4" y="T5"/>
                </a:cxn>
                <a:cxn ang="0">
                  <a:pos x="T6" y="T7"/>
                </a:cxn>
                <a:cxn ang="0">
                  <a:pos x="T8" y="T9"/>
                </a:cxn>
              </a:cxnLst>
              <a:rect l="0" t="0" r="r" b="b"/>
              <a:pathLst>
                <a:path w="550" h="111">
                  <a:moveTo>
                    <a:pt x="46" y="111"/>
                  </a:moveTo>
                  <a:lnTo>
                    <a:pt x="0" y="0"/>
                  </a:lnTo>
                  <a:lnTo>
                    <a:pt x="550" y="8"/>
                  </a:lnTo>
                  <a:lnTo>
                    <a:pt x="495" y="109"/>
                  </a:lnTo>
                  <a:lnTo>
                    <a:pt x="46"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79" name="Freeform 211"/>
            <p:cNvSpPr>
              <a:spLocks/>
            </p:cNvSpPr>
            <p:nvPr/>
          </p:nvSpPr>
          <p:spPr bwMode="auto">
            <a:xfrm>
              <a:off x="4203" y="2388"/>
              <a:ext cx="104" cy="47"/>
            </a:xfrm>
            <a:custGeom>
              <a:avLst/>
              <a:gdLst>
                <a:gd name="T0" fmla="*/ 97 w 104"/>
                <a:gd name="T1" fmla="*/ 22 h 93"/>
                <a:gd name="T2" fmla="*/ 104 w 104"/>
                <a:gd name="T3" fmla="*/ 35 h 93"/>
                <a:gd name="T4" fmla="*/ 104 w 104"/>
                <a:gd name="T5" fmla="*/ 53 h 93"/>
                <a:gd name="T6" fmla="*/ 100 w 104"/>
                <a:gd name="T7" fmla="*/ 60 h 93"/>
                <a:gd name="T8" fmla="*/ 97 w 104"/>
                <a:gd name="T9" fmla="*/ 68 h 93"/>
                <a:gd name="T10" fmla="*/ 90 w 104"/>
                <a:gd name="T11" fmla="*/ 76 h 93"/>
                <a:gd name="T12" fmla="*/ 83 w 104"/>
                <a:gd name="T13" fmla="*/ 86 h 93"/>
                <a:gd name="T14" fmla="*/ 71 w 104"/>
                <a:gd name="T15" fmla="*/ 90 h 93"/>
                <a:gd name="T16" fmla="*/ 62 w 104"/>
                <a:gd name="T17" fmla="*/ 92 h 93"/>
                <a:gd name="T18" fmla="*/ 52 w 104"/>
                <a:gd name="T19" fmla="*/ 92 h 93"/>
                <a:gd name="T20" fmla="*/ 42 w 104"/>
                <a:gd name="T21" fmla="*/ 93 h 93"/>
                <a:gd name="T22" fmla="*/ 32 w 104"/>
                <a:gd name="T23" fmla="*/ 90 h 93"/>
                <a:gd name="T24" fmla="*/ 22 w 104"/>
                <a:gd name="T25" fmla="*/ 86 h 93"/>
                <a:gd name="T26" fmla="*/ 14 w 104"/>
                <a:gd name="T27" fmla="*/ 80 h 93"/>
                <a:gd name="T28" fmla="*/ 8 w 104"/>
                <a:gd name="T29" fmla="*/ 74 h 93"/>
                <a:gd name="T30" fmla="*/ 0 w 104"/>
                <a:gd name="T31" fmla="*/ 57 h 93"/>
                <a:gd name="T32" fmla="*/ 0 w 104"/>
                <a:gd name="T33" fmla="*/ 39 h 93"/>
                <a:gd name="T34" fmla="*/ 1 w 104"/>
                <a:gd name="T35" fmla="*/ 29 h 93"/>
                <a:gd name="T36" fmla="*/ 7 w 104"/>
                <a:gd name="T37" fmla="*/ 22 h 93"/>
                <a:gd name="T38" fmla="*/ 12 w 104"/>
                <a:gd name="T39" fmla="*/ 16 h 93"/>
                <a:gd name="T40" fmla="*/ 21 w 104"/>
                <a:gd name="T41" fmla="*/ 10 h 93"/>
                <a:gd name="T42" fmla="*/ 29 w 104"/>
                <a:gd name="T43" fmla="*/ 4 h 93"/>
                <a:gd name="T44" fmla="*/ 40 w 104"/>
                <a:gd name="T45" fmla="*/ 2 h 93"/>
                <a:gd name="T46" fmla="*/ 50 w 104"/>
                <a:gd name="T47" fmla="*/ 0 h 93"/>
                <a:gd name="T48" fmla="*/ 62 w 104"/>
                <a:gd name="T49" fmla="*/ 2 h 93"/>
                <a:gd name="T50" fmla="*/ 71 w 104"/>
                <a:gd name="T51" fmla="*/ 2 h 93"/>
                <a:gd name="T52" fmla="*/ 81 w 104"/>
                <a:gd name="T53" fmla="*/ 8 h 93"/>
                <a:gd name="T54" fmla="*/ 88 w 104"/>
                <a:gd name="T55" fmla="*/ 12 h 93"/>
                <a:gd name="T56" fmla="*/ 97 w 104"/>
                <a:gd name="T57" fmla="*/ 2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4" h="93">
                  <a:moveTo>
                    <a:pt x="97" y="22"/>
                  </a:moveTo>
                  <a:lnTo>
                    <a:pt x="104" y="35"/>
                  </a:lnTo>
                  <a:lnTo>
                    <a:pt x="104" y="53"/>
                  </a:lnTo>
                  <a:lnTo>
                    <a:pt x="100" y="60"/>
                  </a:lnTo>
                  <a:lnTo>
                    <a:pt x="97" y="68"/>
                  </a:lnTo>
                  <a:lnTo>
                    <a:pt x="90" y="76"/>
                  </a:lnTo>
                  <a:lnTo>
                    <a:pt x="83" y="86"/>
                  </a:lnTo>
                  <a:lnTo>
                    <a:pt x="71" y="90"/>
                  </a:lnTo>
                  <a:lnTo>
                    <a:pt x="62" y="92"/>
                  </a:lnTo>
                  <a:lnTo>
                    <a:pt x="52" y="92"/>
                  </a:lnTo>
                  <a:lnTo>
                    <a:pt x="42" y="93"/>
                  </a:lnTo>
                  <a:lnTo>
                    <a:pt x="32" y="90"/>
                  </a:lnTo>
                  <a:lnTo>
                    <a:pt x="22" y="86"/>
                  </a:lnTo>
                  <a:lnTo>
                    <a:pt x="14" y="80"/>
                  </a:lnTo>
                  <a:lnTo>
                    <a:pt x="8" y="74"/>
                  </a:lnTo>
                  <a:lnTo>
                    <a:pt x="0" y="57"/>
                  </a:lnTo>
                  <a:lnTo>
                    <a:pt x="0" y="39"/>
                  </a:lnTo>
                  <a:lnTo>
                    <a:pt x="1" y="29"/>
                  </a:lnTo>
                  <a:lnTo>
                    <a:pt x="7" y="22"/>
                  </a:lnTo>
                  <a:lnTo>
                    <a:pt x="12" y="16"/>
                  </a:lnTo>
                  <a:lnTo>
                    <a:pt x="21" y="10"/>
                  </a:lnTo>
                  <a:lnTo>
                    <a:pt x="29" y="4"/>
                  </a:lnTo>
                  <a:lnTo>
                    <a:pt x="40" y="2"/>
                  </a:lnTo>
                  <a:lnTo>
                    <a:pt x="50" y="0"/>
                  </a:lnTo>
                  <a:lnTo>
                    <a:pt x="62" y="2"/>
                  </a:lnTo>
                  <a:lnTo>
                    <a:pt x="71" y="2"/>
                  </a:lnTo>
                  <a:lnTo>
                    <a:pt x="81" y="8"/>
                  </a:lnTo>
                  <a:lnTo>
                    <a:pt x="88" y="12"/>
                  </a:lnTo>
                  <a:lnTo>
                    <a:pt x="97" y="22"/>
                  </a:lnTo>
                  <a:close/>
                </a:path>
              </a:pathLst>
            </a:custGeom>
            <a:solidFill>
              <a:srgbClr val="FFB8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80" name="Freeform 212"/>
            <p:cNvSpPr>
              <a:spLocks/>
            </p:cNvSpPr>
            <p:nvPr/>
          </p:nvSpPr>
          <p:spPr bwMode="auto">
            <a:xfrm>
              <a:off x="4198" y="2379"/>
              <a:ext cx="112" cy="50"/>
            </a:xfrm>
            <a:custGeom>
              <a:avLst/>
              <a:gdLst>
                <a:gd name="T0" fmla="*/ 103 w 112"/>
                <a:gd name="T1" fmla="*/ 21 h 99"/>
                <a:gd name="T2" fmla="*/ 112 w 112"/>
                <a:gd name="T3" fmla="*/ 37 h 99"/>
                <a:gd name="T4" fmla="*/ 112 w 112"/>
                <a:gd name="T5" fmla="*/ 58 h 99"/>
                <a:gd name="T6" fmla="*/ 107 w 112"/>
                <a:gd name="T7" fmla="*/ 66 h 99"/>
                <a:gd name="T8" fmla="*/ 103 w 112"/>
                <a:gd name="T9" fmla="*/ 74 h 99"/>
                <a:gd name="T10" fmla="*/ 95 w 112"/>
                <a:gd name="T11" fmla="*/ 81 h 99"/>
                <a:gd name="T12" fmla="*/ 88 w 112"/>
                <a:gd name="T13" fmla="*/ 89 h 99"/>
                <a:gd name="T14" fmla="*/ 76 w 112"/>
                <a:gd name="T15" fmla="*/ 93 h 99"/>
                <a:gd name="T16" fmla="*/ 67 w 112"/>
                <a:gd name="T17" fmla="*/ 97 h 99"/>
                <a:gd name="T18" fmla="*/ 57 w 112"/>
                <a:gd name="T19" fmla="*/ 97 h 99"/>
                <a:gd name="T20" fmla="*/ 47 w 112"/>
                <a:gd name="T21" fmla="*/ 99 h 99"/>
                <a:gd name="T22" fmla="*/ 36 w 112"/>
                <a:gd name="T23" fmla="*/ 95 h 99"/>
                <a:gd name="T24" fmla="*/ 26 w 112"/>
                <a:gd name="T25" fmla="*/ 93 h 99"/>
                <a:gd name="T26" fmla="*/ 17 w 112"/>
                <a:gd name="T27" fmla="*/ 87 h 99"/>
                <a:gd name="T28" fmla="*/ 10 w 112"/>
                <a:gd name="T29" fmla="*/ 81 h 99"/>
                <a:gd name="T30" fmla="*/ 0 w 112"/>
                <a:gd name="T31" fmla="*/ 60 h 99"/>
                <a:gd name="T32" fmla="*/ 0 w 112"/>
                <a:gd name="T33" fmla="*/ 42 h 99"/>
                <a:gd name="T34" fmla="*/ 3 w 112"/>
                <a:gd name="T35" fmla="*/ 31 h 99"/>
                <a:gd name="T36" fmla="*/ 7 w 112"/>
                <a:gd name="T37" fmla="*/ 23 h 99"/>
                <a:gd name="T38" fmla="*/ 14 w 112"/>
                <a:gd name="T39" fmla="*/ 17 h 99"/>
                <a:gd name="T40" fmla="*/ 24 w 112"/>
                <a:gd name="T41" fmla="*/ 11 h 99"/>
                <a:gd name="T42" fmla="*/ 33 w 112"/>
                <a:gd name="T43" fmla="*/ 5 h 99"/>
                <a:gd name="T44" fmla="*/ 44 w 112"/>
                <a:gd name="T45" fmla="*/ 2 h 99"/>
                <a:gd name="T46" fmla="*/ 55 w 112"/>
                <a:gd name="T47" fmla="*/ 0 h 99"/>
                <a:gd name="T48" fmla="*/ 67 w 112"/>
                <a:gd name="T49" fmla="*/ 2 h 99"/>
                <a:gd name="T50" fmla="*/ 76 w 112"/>
                <a:gd name="T51" fmla="*/ 2 h 99"/>
                <a:gd name="T52" fmla="*/ 86 w 112"/>
                <a:gd name="T53" fmla="*/ 7 h 99"/>
                <a:gd name="T54" fmla="*/ 95 w 112"/>
                <a:gd name="T55" fmla="*/ 11 h 99"/>
                <a:gd name="T56" fmla="*/ 103 w 112"/>
                <a:gd name="T57" fmla="*/ 2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2" h="99">
                  <a:moveTo>
                    <a:pt x="103" y="21"/>
                  </a:moveTo>
                  <a:lnTo>
                    <a:pt x="112" y="37"/>
                  </a:lnTo>
                  <a:lnTo>
                    <a:pt x="112" y="58"/>
                  </a:lnTo>
                  <a:lnTo>
                    <a:pt x="107" y="66"/>
                  </a:lnTo>
                  <a:lnTo>
                    <a:pt x="103" y="74"/>
                  </a:lnTo>
                  <a:lnTo>
                    <a:pt x="95" y="81"/>
                  </a:lnTo>
                  <a:lnTo>
                    <a:pt x="88" y="89"/>
                  </a:lnTo>
                  <a:lnTo>
                    <a:pt x="76" y="93"/>
                  </a:lnTo>
                  <a:lnTo>
                    <a:pt x="67" y="97"/>
                  </a:lnTo>
                  <a:lnTo>
                    <a:pt x="57" y="97"/>
                  </a:lnTo>
                  <a:lnTo>
                    <a:pt x="47" y="99"/>
                  </a:lnTo>
                  <a:lnTo>
                    <a:pt x="36" y="95"/>
                  </a:lnTo>
                  <a:lnTo>
                    <a:pt x="26" y="93"/>
                  </a:lnTo>
                  <a:lnTo>
                    <a:pt x="17" y="87"/>
                  </a:lnTo>
                  <a:lnTo>
                    <a:pt x="10" y="81"/>
                  </a:lnTo>
                  <a:lnTo>
                    <a:pt x="0" y="60"/>
                  </a:lnTo>
                  <a:lnTo>
                    <a:pt x="0" y="42"/>
                  </a:lnTo>
                  <a:lnTo>
                    <a:pt x="3" y="31"/>
                  </a:lnTo>
                  <a:lnTo>
                    <a:pt x="7" y="23"/>
                  </a:lnTo>
                  <a:lnTo>
                    <a:pt x="14" y="17"/>
                  </a:lnTo>
                  <a:lnTo>
                    <a:pt x="24" y="11"/>
                  </a:lnTo>
                  <a:lnTo>
                    <a:pt x="33" y="5"/>
                  </a:lnTo>
                  <a:lnTo>
                    <a:pt x="44" y="2"/>
                  </a:lnTo>
                  <a:lnTo>
                    <a:pt x="55" y="0"/>
                  </a:lnTo>
                  <a:lnTo>
                    <a:pt x="67" y="2"/>
                  </a:lnTo>
                  <a:lnTo>
                    <a:pt x="76" y="2"/>
                  </a:lnTo>
                  <a:lnTo>
                    <a:pt x="86" y="7"/>
                  </a:lnTo>
                  <a:lnTo>
                    <a:pt x="95" y="11"/>
                  </a:lnTo>
                  <a:lnTo>
                    <a:pt x="103" y="21"/>
                  </a:lnTo>
                  <a:close/>
                </a:path>
              </a:pathLst>
            </a:custGeom>
            <a:solidFill>
              <a:srgbClr val="EBA3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81" name="Freeform 213"/>
            <p:cNvSpPr>
              <a:spLocks/>
            </p:cNvSpPr>
            <p:nvPr/>
          </p:nvSpPr>
          <p:spPr bwMode="auto">
            <a:xfrm>
              <a:off x="4196" y="2372"/>
              <a:ext cx="115" cy="50"/>
            </a:xfrm>
            <a:custGeom>
              <a:avLst/>
              <a:gdLst>
                <a:gd name="T0" fmla="*/ 105 w 115"/>
                <a:gd name="T1" fmla="*/ 21 h 101"/>
                <a:gd name="T2" fmla="*/ 114 w 115"/>
                <a:gd name="T3" fmla="*/ 39 h 101"/>
                <a:gd name="T4" fmla="*/ 115 w 115"/>
                <a:gd name="T5" fmla="*/ 58 h 101"/>
                <a:gd name="T6" fmla="*/ 111 w 115"/>
                <a:gd name="T7" fmla="*/ 66 h 101"/>
                <a:gd name="T8" fmla="*/ 107 w 115"/>
                <a:gd name="T9" fmla="*/ 76 h 101"/>
                <a:gd name="T10" fmla="*/ 98 w 115"/>
                <a:gd name="T11" fmla="*/ 84 h 101"/>
                <a:gd name="T12" fmla="*/ 90 w 115"/>
                <a:gd name="T13" fmla="*/ 93 h 101"/>
                <a:gd name="T14" fmla="*/ 78 w 115"/>
                <a:gd name="T15" fmla="*/ 97 h 101"/>
                <a:gd name="T16" fmla="*/ 69 w 115"/>
                <a:gd name="T17" fmla="*/ 99 h 101"/>
                <a:gd name="T18" fmla="*/ 57 w 115"/>
                <a:gd name="T19" fmla="*/ 99 h 101"/>
                <a:gd name="T20" fmla="*/ 47 w 115"/>
                <a:gd name="T21" fmla="*/ 101 h 101"/>
                <a:gd name="T22" fmla="*/ 35 w 115"/>
                <a:gd name="T23" fmla="*/ 97 h 101"/>
                <a:gd name="T24" fmla="*/ 25 w 115"/>
                <a:gd name="T25" fmla="*/ 95 h 101"/>
                <a:gd name="T26" fmla="*/ 16 w 115"/>
                <a:gd name="T27" fmla="*/ 90 h 101"/>
                <a:gd name="T28" fmla="*/ 9 w 115"/>
                <a:gd name="T29" fmla="*/ 84 h 101"/>
                <a:gd name="T30" fmla="*/ 0 w 115"/>
                <a:gd name="T31" fmla="*/ 62 h 101"/>
                <a:gd name="T32" fmla="*/ 0 w 115"/>
                <a:gd name="T33" fmla="*/ 43 h 101"/>
                <a:gd name="T34" fmla="*/ 2 w 115"/>
                <a:gd name="T35" fmla="*/ 33 h 101"/>
                <a:gd name="T36" fmla="*/ 8 w 115"/>
                <a:gd name="T37" fmla="*/ 25 h 101"/>
                <a:gd name="T38" fmla="*/ 15 w 115"/>
                <a:gd name="T39" fmla="*/ 18 h 101"/>
                <a:gd name="T40" fmla="*/ 25 w 115"/>
                <a:gd name="T41" fmla="*/ 12 h 101"/>
                <a:gd name="T42" fmla="*/ 33 w 115"/>
                <a:gd name="T43" fmla="*/ 4 h 101"/>
                <a:gd name="T44" fmla="*/ 45 w 115"/>
                <a:gd name="T45" fmla="*/ 2 h 101"/>
                <a:gd name="T46" fmla="*/ 56 w 115"/>
                <a:gd name="T47" fmla="*/ 0 h 101"/>
                <a:gd name="T48" fmla="*/ 69 w 115"/>
                <a:gd name="T49" fmla="*/ 2 h 101"/>
                <a:gd name="T50" fmla="*/ 78 w 115"/>
                <a:gd name="T51" fmla="*/ 2 h 101"/>
                <a:gd name="T52" fmla="*/ 88 w 115"/>
                <a:gd name="T53" fmla="*/ 8 h 101"/>
                <a:gd name="T54" fmla="*/ 97 w 115"/>
                <a:gd name="T55" fmla="*/ 12 h 101"/>
                <a:gd name="T56" fmla="*/ 105 w 115"/>
                <a:gd name="T57" fmla="*/ 2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01">
                  <a:moveTo>
                    <a:pt x="105" y="21"/>
                  </a:moveTo>
                  <a:lnTo>
                    <a:pt x="114" y="39"/>
                  </a:lnTo>
                  <a:lnTo>
                    <a:pt x="115" y="58"/>
                  </a:lnTo>
                  <a:lnTo>
                    <a:pt x="111" y="66"/>
                  </a:lnTo>
                  <a:lnTo>
                    <a:pt x="107" y="76"/>
                  </a:lnTo>
                  <a:lnTo>
                    <a:pt x="98" y="84"/>
                  </a:lnTo>
                  <a:lnTo>
                    <a:pt x="90" y="93"/>
                  </a:lnTo>
                  <a:lnTo>
                    <a:pt x="78" y="97"/>
                  </a:lnTo>
                  <a:lnTo>
                    <a:pt x="69" y="99"/>
                  </a:lnTo>
                  <a:lnTo>
                    <a:pt x="57" y="99"/>
                  </a:lnTo>
                  <a:lnTo>
                    <a:pt x="47" y="101"/>
                  </a:lnTo>
                  <a:lnTo>
                    <a:pt x="35" y="97"/>
                  </a:lnTo>
                  <a:lnTo>
                    <a:pt x="25" y="95"/>
                  </a:lnTo>
                  <a:lnTo>
                    <a:pt x="16" y="90"/>
                  </a:lnTo>
                  <a:lnTo>
                    <a:pt x="9" y="84"/>
                  </a:lnTo>
                  <a:lnTo>
                    <a:pt x="0" y="62"/>
                  </a:lnTo>
                  <a:lnTo>
                    <a:pt x="0" y="43"/>
                  </a:lnTo>
                  <a:lnTo>
                    <a:pt x="2" y="33"/>
                  </a:lnTo>
                  <a:lnTo>
                    <a:pt x="8" y="25"/>
                  </a:lnTo>
                  <a:lnTo>
                    <a:pt x="15" y="18"/>
                  </a:lnTo>
                  <a:lnTo>
                    <a:pt x="25" y="12"/>
                  </a:lnTo>
                  <a:lnTo>
                    <a:pt x="33" y="4"/>
                  </a:lnTo>
                  <a:lnTo>
                    <a:pt x="45" y="2"/>
                  </a:lnTo>
                  <a:lnTo>
                    <a:pt x="56" y="0"/>
                  </a:lnTo>
                  <a:lnTo>
                    <a:pt x="69" y="2"/>
                  </a:lnTo>
                  <a:lnTo>
                    <a:pt x="78" y="2"/>
                  </a:lnTo>
                  <a:lnTo>
                    <a:pt x="88" y="8"/>
                  </a:lnTo>
                  <a:lnTo>
                    <a:pt x="97" y="12"/>
                  </a:lnTo>
                  <a:lnTo>
                    <a:pt x="105" y="21"/>
                  </a:lnTo>
                  <a:close/>
                </a:path>
              </a:pathLst>
            </a:custGeom>
            <a:solidFill>
              <a:srgbClr val="DB91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82" name="Freeform 214"/>
            <p:cNvSpPr>
              <a:spLocks/>
            </p:cNvSpPr>
            <p:nvPr/>
          </p:nvSpPr>
          <p:spPr bwMode="auto">
            <a:xfrm>
              <a:off x="4193" y="2363"/>
              <a:ext cx="119" cy="53"/>
            </a:xfrm>
            <a:custGeom>
              <a:avLst/>
              <a:gdLst>
                <a:gd name="T0" fmla="*/ 111 w 119"/>
                <a:gd name="T1" fmla="*/ 23 h 107"/>
                <a:gd name="T2" fmla="*/ 119 w 119"/>
                <a:gd name="T3" fmla="*/ 40 h 107"/>
                <a:gd name="T4" fmla="*/ 119 w 119"/>
                <a:gd name="T5" fmla="*/ 62 h 107"/>
                <a:gd name="T6" fmla="*/ 115 w 119"/>
                <a:gd name="T7" fmla="*/ 70 h 107"/>
                <a:gd name="T8" fmla="*/ 110 w 119"/>
                <a:gd name="T9" fmla="*/ 79 h 107"/>
                <a:gd name="T10" fmla="*/ 101 w 119"/>
                <a:gd name="T11" fmla="*/ 87 h 107"/>
                <a:gd name="T12" fmla="*/ 93 w 119"/>
                <a:gd name="T13" fmla="*/ 97 h 107"/>
                <a:gd name="T14" fmla="*/ 81 w 119"/>
                <a:gd name="T15" fmla="*/ 101 h 107"/>
                <a:gd name="T16" fmla="*/ 70 w 119"/>
                <a:gd name="T17" fmla="*/ 105 h 107"/>
                <a:gd name="T18" fmla="*/ 59 w 119"/>
                <a:gd name="T19" fmla="*/ 105 h 107"/>
                <a:gd name="T20" fmla="*/ 48 w 119"/>
                <a:gd name="T21" fmla="*/ 107 h 107"/>
                <a:gd name="T22" fmla="*/ 35 w 119"/>
                <a:gd name="T23" fmla="*/ 103 h 107"/>
                <a:gd name="T24" fmla="*/ 25 w 119"/>
                <a:gd name="T25" fmla="*/ 99 h 107"/>
                <a:gd name="T26" fmla="*/ 15 w 119"/>
                <a:gd name="T27" fmla="*/ 93 h 107"/>
                <a:gd name="T28" fmla="*/ 8 w 119"/>
                <a:gd name="T29" fmla="*/ 87 h 107"/>
                <a:gd name="T30" fmla="*/ 0 w 119"/>
                <a:gd name="T31" fmla="*/ 66 h 107"/>
                <a:gd name="T32" fmla="*/ 0 w 119"/>
                <a:gd name="T33" fmla="*/ 46 h 107"/>
                <a:gd name="T34" fmla="*/ 3 w 119"/>
                <a:gd name="T35" fmla="*/ 35 h 107"/>
                <a:gd name="T36" fmla="*/ 8 w 119"/>
                <a:gd name="T37" fmla="*/ 25 h 107"/>
                <a:gd name="T38" fmla="*/ 15 w 119"/>
                <a:gd name="T39" fmla="*/ 17 h 107"/>
                <a:gd name="T40" fmla="*/ 25 w 119"/>
                <a:gd name="T41" fmla="*/ 11 h 107"/>
                <a:gd name="T42" fmla="*/ 35 w 119"/>
                <a:gd name="T43" fmla="*/ 5 h 107"/>
                <a:gd name="T44" fmla="*/ 46 w 119"/>
                <a:gd name="T45" fmla="*/ 2 h 107"/>
                <a:gd name="T46" fmla="*/ 57 w 119"/>
                <a:gd name="T47" fmla="*/ 0 h 107"/>
                <a:gd name="T48" fmla="*/ 70 w 119"/>
                <a:gd name="T49" fmla="*/ 2 h 107"/>
                <a:gd name="T50" fmla="*/ 81 w 119"/>
                <a:gd name="T51" fmla="*/ 2 h 107"/>
                <a:gd name="T52" fmla="*/ 93 w 119"/>
                <a:gd name="T53" fmla="*/ 7 h 107"/>
                <a:gd name="T54" fmla="*/ 101 w 119"/>
                <a:gd name="T55" fmla="*/ 13 h 107"/>
                <a:gd name="T56" fmla="*/ 111 w 119"/>
                <a:gd name="T57" fmla="*/ 2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 h="107">
                  <a:moveTo>
                    <a:pt x="111" y="23"/>
                  </a:moveTo>
                  <a:lnTo>
                    <a:pt x="119" y="40"/>
                  </a:lnTo>
                  <a:lnTo>
                    <a:pt x="119" y="62"/>
                  </a:lnTo>
                  <a:lnTo>
                    <a:pt x="115" y="70"/>
                  </a:lnTo>
                  <a:lnTo>
                    <a:pt x="110" y="79"/>
                  </a:lnTo>
                  <a:lnTo>
                    <a:pt x="101" y="87"/>
                  </a:lnTo>
                  <a:lnTo>
                    <a:pt x="93" y="97"/>
                  </a:lnTo>
                  <a:lnTo>
                    <a:pt x="81" y="101"/>
                  </a:lnTo>
                  <a:lnTo>
                    <a:pt x="70" y="105"/>
                  </a:lnTo>
                  <a:lnTo>
                    <a:pt x="59" y="105"/>
                  </a:lnTo>
                  <a:lnTo>
                    <a:pt x="48" y="107"/>
                  </a:lnTo>
                  <a:lnTo>
                    <a:pt x="35" y="103"/>
                  </a:lnTo>
                  <a:lnTo>
                    <a:pt x="25" y="99"/>
                  </a:lnTo>
                  <a:lnTo>
                    <a:pt x="15" y="93"/>
                  </a:lnTo>
                  <a:lnTo>
                    <a:pt x="8" y="87"/>
                  </a:lnTo>
                  <a:lnTo>
                    <a:pt x="0" y="66"/>
                  </a:lnTo>
                  <a:lnTo>
                    <a:pt x="0" y="46"/>
                  </a:lnTo>
                  <a:lnTo>
                    <a:pt x="3" y="35"/>
                  </a:lnTo>
                  <a:lnTo>
                    <a:pt x="8" y="25"/>
                  </a:lnTo>
                  <a:lnTo>
                    <a:pt x="15" y="17"/>
                  </a:lnTo>
                  <a:lnTo>
                    <a:pt x="25" y="11"/>
                  </a:lnTo>
                  <a:lnTo>
                    <a:pt x="35" y="5"/>
                  </a:lnTo>
                  <a:lnTo>
                    <a:pt x="46" y="2"/>
                  </a:lnTo>
                  <a:lnTo>
                    <a:pt x="57" y="0"/>
                  </a:lnTo>
                  <a:lnTo>
                    <a:pt x="70" y="2"/>
                  </a:lnTo>
                  <a:lnTo>
                    <a:pt x="81" y="2"/>
                  </a:lnTo>
                  <a:lnTo>
                    <a:pt x="93" y="7"/>
                  </a:lnTo>
                  <a:lnTo>
                    <a:pt x="101" y="13"/>
                  </a:lnTo>
                  <a:lnTo>
                    <a:pt x="111" y="23"/>
                  </a:lnTo>
                  <a:close/>
                </a:path>
              </a:pathLst>
            </a:custGeom>
            <a:solidFill>
              <a:srgbClr val="CC80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83" name="Freeform 215"/>
            <p:cNvSpPr>
              <a:spLocks/>
            </p:cNvSpPr>
            <p:nvPr/>
          </p:nvSpPr>
          <p:spPr bwMode="auto">
            <a:xfrm>
              <a:off x="4186" y="2354"/>
              <a:ext cx="128" cy="55"/>
            </a:xfrm>
            <a:custGeom>
              <a:avLst/>
              <a:gdLst>
                <a:gd name="T0" fmla="*/ 118 w 128"/>
                <a:gd name="T1" fmla="*/ 25 h 111"/>
                <a:gd name="T2" fmla="*/ 122 w 128"/>
                <a:gd name="T3" fmla="*/ 33 h 111"/>
                <a:gd name="T4" fmla="*/ 126 w 128"/>
                <a:gd name="T5" fmla="*/ 45 h 111"/>
                <a:gd name="T6" fmla="*/ 128 w 128"/>
                <a:gd name="T7" fmla="*/ 55 h 111"/>
                <a:gd name="T8" fmla="*/ 128 w 128"/>
                <a:gd name="T9" fmla="*/ 66 h 111"/>
                <a:gd name="T10" fmla="*/ 124 w 128"/>
                <a:gd name="T11" fmla="*/ 76 h 111"/>
                <a:gd name="T12" fmla="*/ 119 w 128"/>
                <a:gd name="T13" fmla="*/ 86 h 111"/>
                <a:gd name="T14" fmla="*/ 111 w 128"/>
                <a:gd name="T15" fmla="*/ 93 h 111"/>
                <a:gd name="T16" fmla="*/ 102 w 128"/>
                <a:gd name="T17" fmla="*/ 101 h 111"/>
                <a:gd name="T18" fmla="*/ 90 w 128"/>
                <a:gd name="T19" fmla="*/ 105 h 111"/>
                <a:gd name="T20" fmla="*/ 77 w 128"/>
                <a:gd name="T21" fmla="*/ 109 h 111"/>
                <a:gd name="T22" fmla="*/ 64 w 128"/>
                <a:gd name="T23" fmla="*/ 109 h 111"/>
                <a:gd name="T24" fmla="*/ 53 w 128"/>
                <a:gd name="T25" fmla="*/ 111 h 111"/>
                <a:gd name="T26" fmla="*/ 41 w 128"/>
                <a:gd name="T27" fmla="*/ 107 h 111"/>
                <a:gd name="T28" fmla="*/ 31 w 128"/>
                <a:gd name="T29" fmla="*/ 103 h 111"/>
                <a:gd name="T30" fmla="*/ 21 w 128"/>
                <a:gd name="T31" fmla="*/ 97 h 111"/>
                <a:gd name="T32" fmla="*/ 14 w 128"/>
                <a:gd name="T33" fmla="*/ 91 h 111"/>
                <a:gd name="T34" fmla="*/ 5 w 128"/>
                <a:gd name="T35" fmla="*/ 80 h 111"/>
                <a:gd name="T36" fmla="*/ 1 w 128"/>
                <a:gd name="T37" fmla="*/ 70 h 111"/>
                <a:gd name="T38" fmla="*/ 0 w 128"/>
                <a:gd name="T39" fmla="*/ 60 h 111"/>
                <a:gd name="T40" fmla="*/ 1 w 128"/>
                <a:gd name="T41" fmla="*/ 51 h 111"/>
                <a:gd name="T42" fmla="*/ 4 w 128"/>
                <a:gd name="T43" fmla="*/ 39 h 111"/>
                <a:gd name="T44" fmla="*/ 10 w 128"/>
                <a:gd name="T45" fmla="*/ 29 h 111"/>
                <a:gd name="T46" fmla="*/ 18 w 128"/>
                <a:gd name="T47" fmla="*/ 20 h 111"/>
                <a:gd name="T48" fmla="*/ 29 w 128"/>
                <a:gd name="T49" fmla="*/ 14 h 111"/>
                <a:gd name="T50" fmla="*/ 39 w 128"/>
                <a:gd name="T51" fmla="*/ 6 h 111"/>
                <a:gd name="T52" fmla="*/ 52 w 128"/>
                <a:gd name="T53" fmla="*/ 2 h 111"/>
                <a:gd name="T54" fmla="*/ 63 w 128"/>
                <a:gd name="T55" fmla="*/ 0 h 111"/>
                <a:gd name="T56" fmla="*/ 76 w 128"/>
                <a:gd name="T57" fmla="*/ 2 h 111"/>
                <a:gd name="T58" fmla="*/ 87 w 128"/>
                <a:gd name="T59" fmla="*/ 2 h 111"/>
                <a:gd name="T60" fmla="*/ 98 w 128"/>
                <a:gd name="T61" fmla="*/ 8 h 111"/>
                <a:gd name="T62" fmla="*/ 108 w 128"/>
                <a:gd name="T63" fmla="*/ 14 h 111"/>
                <a:gd name="T64" fmla="*/ 118 w 128"/>
                <a:gd name="T65" fmla="*/ 2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11">
                  <a:moveTo>
                    <a:pt x="118" y="25"/>
                  </a:moveTo>
                  <a:lnTo>
                    <a:pt x="122" y="33"/>
                  </a:lnTo>
                  <a:lnTo>
                    <a:pt x="126" y="45"/>
                  </a:lnTo>
                  <a:lnTo>
                    <a:pt x="128" y="55"/>
                  </a:lnTo>
                  <a:lnTo>
                    <a:pt x="128" y="66"/>
                  </a:lnTo>
                  <a:lnTo>
                    <a:pt x="124" y="76"/>
                  </a:lnTo>
                  <a:lnTo>
                    <a:pt x="119" y="86"/>
                  </a:lnTo>
                  <a:lnTo>
                    <a:pt x="111" y="93"/>
                  </a:lnTo>
                  <a:lnTo>
                    <a:pt x="102" y="101"/>
                  </a:lnTo>
                  <a:lnTo>
                    <a:pt x="90" y="105"/>
                  </a:lnTo>
                  <a:lnTo>
                    <a:pt x="77" y="109"/>
                  </a:lnTo>
                  <a:lnTo>
                    <a:pt x="64" y="109"/>
                  </a:lnTo>
                  <a:lnTo>
                    <a:pt x="53" y="111"/>
                  </a:lnTo>
                  <a:lnTo>
                    <a:pt x="41" y="107"/>
                  </a:lnTo>
                  <a:lnTo>
                    <a:pt x="31" y="103"/>
                  </a:lnTo>
                  <a:lnTo>
                    <a:pt x="21" y="97"/>
                  </a:lnTo>
                  <a:lnTo>
                    <a:pt x="14" y="91"/>
                  </a:lnTo>
                  <a:lnTo>
                    <a:pt x="5" y="80"/>
                  </a:lnTo>
                  <a:lnTo>
                    <a:pt x="1" y="70"/>
                  </a:lnTo>
                  <a:lnTo>
                    <a:pt x="0" y="60"/>
                  </a:lnTo>
                  <a:lnTo>
                    <a:pt x="1" y="51"/>
                  </a:lnTo>
                  <a:lnTo>
                    <a:pt x="4" y="39"/>
                  </a:lnTo>
                  <a:lnTo>
                    <a:pt x="10" y="29"/>
                  </a:lnTo>
                  <a:lnTo>
                    <a:pt x="18" y="20"/>
                  </a:lnTo>
                  <a:lnTo>
                    <a:pt x="29" y="14"/>
                  </a:lnTo>
                  <a:lnTo>
                    <a:pt x="39" y="6"/>
                  </a:lnTo>
                  <a:lnTo>
                    <a:pt x="52" y="2"/>
                  </a:lnTo>
                  <a:lnTo>
                    <a:pt x="63" y="0"/>
                  </a:lnTo>
                  <a:lnTo>
                    <a:pt x="76" y="2"/>
                  </a:lnTo>
                  <a:lnTo>
                    <a:pt x="87" y="2"/>
                  </a:lnTo>
                  <a:lnTo>
                    <a:pt x="98" y="8"/>
                  </a:lnTo>
                  <a:lnTo>
                    <a:pt x="108" y="14"/>
                  </a:lnTo>
                  <a:lnTo>
                    <a:pt x="118" y="25"/>
                  </a:lnTo>
                  <a:close/>
                </a:path>
              </a:pathLst>
            </a:custGeom>
            <a:solidFill>
              <a:srgbClr val="B86B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84" name="Freeform 216"/>
            <p:cNvSpPr>
              <a:spLocks/>
            </p:cNvSpPr>
            <p:nvPr/>
          </p:nvSpPr>
          <p:spPr bwMode="auto">
            <a:xfrm>
              <a:off x="4183" y="2346"/>
              <a:ext cx="132" cy="58"/>
            </a:xfrm>
            <a:custGeom>
              <a:avLst/>
              <a:gdLst>
                <a:gd name="T0" fmla="*/ 122 w 132"/>
                <a:gd name="T1" fmla="*/ 27 h 114"/>
                <a:gd name="T2" fmla="*/ 128 w 132"/>
                <a:gd name="T3" fmla="*/ 35 h 114"/>
                <a:gd name="T4" fmla="*/ 132 w 132"/>
                <a:gd name="T5" fmla="*/ 44 h 114"/>
                <a:gd name="T6" fmla="*/ 132 w 132"/>
                <a:gd name="T7" fmla="*/ 56 h 114"/>
                <a:gd name="T8" fmla="*/ 132 w 132"/>
                <a:gd name="T9" fmla="*/ 68 h 114"/>
                <a:gd name="T10" fmla="*/ 128 w 132"/>
                <a:gd name="T11" fmla="*/ 77 h 114"/>
                <a:gd name="T12" fmla="*/ 122 w 132"/>
                <a:gd name="T13" fmla="*/ 87 h 114"/>
                <a:gd name="T14" fmla="*/ 114 w 132"/>
                <a:gd name="T15" fmla="*/ 97 h 114"/>
                <a:gd name="T16" fmla="*/ 105 w 132"/>
                <a:gd name="T17" fmla="*/ 106 h 114"/>
                <a:gd name="T18" fmla="*/ 93 w 132"/>
                <a:gd name="T19" fmla="*/ 110 h 114"/>
                <a:gd name="T20" fmla="*/ 80 w 132"/>
                <a:gd name="T21" fmla="*/ 112 h 114"/>
                <a:gd name="T22" fmla="*/ 67 w 132"/>
                <a:gd name="T23" fmla="*/ 112 h 114"/>
                <a:gd name="T24" fmla="*/ 55 w 132"/>
                <a:gd name="T25" fmla="*/ 114 h 114"/>
                <a:gd name="T26" fmla="*/ 42 w 132"/>
                <a:gd name="T27" fmla="*/ 110 h 114"/>
                <a:gd name="T28" fmla="*/ 31 w 132"/>
                <a:gd name="T29" fmla="*/ 106 h 114"/>
                <a:gd name="T30" fmla="*/ 20 w 132"/>
                <a:gd name="T31" fmla="*/ 99 h 114"/>
                <a:gd name="T32" fmla="*/ 13 w 132"/>
                <a:gd name="T33" fmla="*/ 93 h 114"/>
                <a:gd name="T34" fmla="*/ 4 w 132"/>
                <a:gd name="T35" fmla="*/ 81 h 114"/>
                <a:gd name="T36" fmla="*/ 1 w 132"/>
                <a:gd name="T37" fmla="*/ 70 h 114"/>
                <a:gd name="T38" fmla="*/ 0 w 132"/>
                <a:gd name="T39" fmla="*/ 58 h 114"/>
                <a:gd name="T40" fmla="*/ 1 w 132"/>
                <a:gd name="T41" fmla="*/ 48 h 114"/>
                <a:gd name="T42" fmla="*/ 4 w 132"/>
                <a:gd name="T43" fmla="*/ 36 h 114"/>
                <a:gd name="T44" fmla="*/ 10 w 132"/>
                <a:gd name="T45" fmla="*/ 27 h 114"/>
                <a:gd name="T46" fmla="*/ 18 w 132"/>
                <a:gd name="T47" fmla="*/ 19 h 114"/>
                <a:gd name="T48" fmla="*/ 29 w 132"/>
                <a:gd name="T49" fmla="*/ 13 h 114"/>
                <a:gd name="T50" fmla="*/ 41 w 132"/>
                <a:gd name="T51" fmla="*/ 5 h 114"/>
                <a:gd name="T52" fmla="*/ 53 w 132"/>
                <a:gd name="T53" fmla="*/ 1 h 114"/>
                <a:gd name="T54" fmla="*/ 66 w 132"/>
                <a:gd name="T55" fmla="*/ 0 h 114"/>
                <a:gd name="T56" fmla="*/ 79 w 132"/>
                <a:gd name="T57" fmla="*/ 1 h 114"/>
                <a:gd name="T58" fmla="*/ 90 w 132"/>
                <a:gd name="T59" fmla="*/ 3 h 114"/>
                <a:gd name="T60" fmla="*/ 103 w 132"/>
                <a:gd name="T61" fmla="*/ 9 h 114"/>
                <a:gd name="T62" fmla="*/ 113 w 132"/>
                <a:gd name="T63" fmla="*/ 15 h 114"/>
                <a:gd name="T64" fmla="*/ 122 w 132"/>
                <a:gd name="T6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114">
                  <a:moveTo>
                    <a:pt x="122" y="27"/>
                  </a:moveTo>
                  <a:lnTo>
                    <a:pt x="128" y="35"/>
                  </a:lnTo>
                  <a:lnTo>
                    <a:pt x="132" y="44"/>
                  </a:lnTo>
                  <a:lnTo>
                    <a:pt x="132" y="56"/>
                  </a:lnTo>
                  <a:lnTo>
                    <a:pt x="132" y="68"/>
                  </a:lnTo>
                  <a:lnTo>
                    <a:pt x="128" y="77"/>
                  </a:lnTo>
                  <a:lnTo>
                    <a:pt x="122" y="87"/>
                  </a:lnTo>
                  <a:lnTo>
                    <a:pt x="114" y="97"/>
                  </a:lnTo>
                  <a:lnTo>
                    <a:pt x="105" y="106"/>
                  </a:lnTo>
                  <a:lnTo>
                    <a:pt x="93" y="110"/>
                  </a:lnTo>
                  <a:lnTo>
                    <a:pt x="80" y="112"/>
                  </a:lnTo>
                  <a:lnTo>
                    <a:pt x="67" y="112"/>
                  </a:lnTo>
                  <a:lnTo>
                    <a:pt x="55" y="114"/>
                  </a:lnTo>
                  <a:lnTo>
                    <a:pt x="42" y="110"/>
                  </a:lnTo>
                  <a:lnTo>
                    <a:pt x="31" y="106"/>
                  </a:lnTo>
                  <a:lnTo>
                    <a:pt x="20" y="99"/>
                  </a:lnTo>
                  <a:lnTo>
                    <a:pt x="13" y="93"/>
                  </a:lnTo>
                  <a:lnTo>
                    <a:pt x="4" y="81"/>
                  </a:lnTo>
                  <a:lnTo>
                    <a:pt x="1" y="70"/>
                  </a:lnTo>
                  <a:lnTo>
                    <a:pt x="0" y="58"/>
                  </a:lnTo>
                  <a:lnTo>
                    <a:pt x="1" y="48"/>
                  </a:lnTo>
                  <a:lnTo>
                    <a:pt x="4" y="36"/>
                  </a:lnTo>
                  <a:lnTo>
                    <a:pt x="10" y="27"/>
                  </a:lnTo>
                  <a:lnTo>
                    <a:pt x="18" y="19"/>
                  </a:lnTo>
                  <a:lnTo>
                    <a:pt x="29" y="13"/>
                  </a:lnTo>
                  <a:lnTo>
                    <a:pt x="41" y="5"/>
                  </a:lnTo>
                  <a:lnTo>
                    <a:pt x="53" y="1"/>
                  </a:lnTo>
                  <a:lnTo>
                    <a:pt x="66" y="0"/>
                  </a:lnTo>
                  <a:lnTo>
                    <a:pt x="79" y="1"/>
                  </a:lnTo>
                  <a:lnTo>
                    <a:pt x="90" y="3"/>
                  </a:lnTo>
                  <a:lnTo>
                    <a:pt x="103" y="9"/>
                  </a:lnTo>
                  <a:lnTo>
                    <a:pt x="113" y="15"/>
                  </a:lnTo>
                  <a:lnTo>
                    <a:pt x="122" y="27"/>
                  </a:lnTo>
                  <a:close/>
                </a:path>
              </a:pathLst>
            </a:custGeom>
            <a:solidFill>
              <a:srgbClr val="A85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85" name="Freeform 217"/>
            <p:cNvSpPr>
              <a:spLocks/>
            </p:cNvSpPr>
            <p:nvPr/>
          </p:nvSpPr>
          <p:spPr bwMode="auto">
            <a:xfrm>
              <a:off x="4179" y="2338"/>
              <a:ext cx="138" cy="60"/>
            </a:xfrm>
            <a:custGeom>
              <a:avLst/>
              <a:gdLst>
                <a:gd name="T0" fmla="*/ 126 w 138"/>
                <a:gd name="T1" fmla="*/ 25 h 119"/>
                <a:gd name="T2" fmla="*/ 132 w 138"/>
                <a:gd name="T3" fmla="*/ 35 h 119"/>
                <a:gd name="T4" fmla="*/ 138 w 138"/>
                <a:gd name="T5" fmla="*/ 47 h 119"/>
                <a:gd name="T6" fmla="*/ 138 w 138"/>
                <a:gd name="T7" fmla="*/ 56 h 119"/>
                <a:gd name="T8" fmla="*/ 138 w 138"/>
                <a:gd name="T9" fmla="*/ 68 h 119"/>
                <a:gd name="T10" fmla="*/ 133 w 138"/>
                <a:gd name="T11" fmla="*/ 78 h 119"/>
                <a:gd name="T12" fmla="*/ 128 w 138"/>
                <a:gd name="T13" fmla="*/ 89 h 119"/>
                <a:gd name="T14" fmla="*/ 119 w 138"/>
                <a:gd name="T15" fmla="*/ 99 h 119"/>
                <a:gd name="T16" fmla="*/ 109 w 138"/>
                <a:gd name="T17" fmla="*/ 109 h 119"/>
                <a:gd name="T18" fmla="*/ 95 w 138"/>
                <a:gd name="T19" fmla="*/ 113 h 119"/>
                <a:gd name="T20" fmla="*/ 83 w 138"/>
                <a:gd name="T21" fmla="*/ 117 h 119"/>
                <a:gd name="T22" fmla="*/ 69 w 138"/>
                <a:gd name="T23" fmla="*/ 117 h 119"/>
                <a:gd name="T24" fmla="*/ 56 w 138"/>
                <a:gd name="T25" fmla="*/ 119 h 119"/>
                <a:gd name="T26" fmla="*/ 43 w 138"/>
                <a:gd name="T27" fmla="*/ 115 h 119"/>
                <a:gd name="T28" fmla="*/ 31 w 138"/>
                <a:gd name="T29" fmla="*/ 111 h 119"/>
                <a:gd name="T30" fmla="*/ 19 w 138"/>
                <a:gd name="T31" fmla="*/ 103 h 119"/>
                <a:gd name="T32" fmla="*/ 12 w 138"/>
                <a:gd name="T33" fmla="*/ 95 h 119"/>
                <a:gd name="T34" fmla="*/ 4 w 138"/>
                <a:gd name="T35" fmla="*/ 84 h 119"/>
                <a:gd name="T36" fmla="*/ 1 w 138"/>
                <a:gd name="T37" fmla="*/ 72 h 119"/>
                <a:gd name="T38" fmla="*/ 0 w 138"/>
                <a:gd name="T39" fmla="*/ 60 h 119"/>
                <a:gd name="T40" fmla="*/ 1 w 138"/>
                <a:gd name="T41" fmla="*/ 51 h 119"/>
                <a:gd name="T42" fmla="*/ 4 w 138"/>
                <a:gd name="T43" fmla="*/ 39 h 119"/>
                <a:gd name="T44" fmla="*/ 11 w 138"/>
                <a:gd name="T45" fmla="*/ 29 h 119"/>
                <a:gd name="T46" fmla="*/ 19 w 138"/>
                <a:gd name="T47" fmla="*/ 19 h 119"/>
                <a:gd name="T48" fmla="*/ 32 w 138"/>
                <a:gd name="T49" fmla="*/ 14 h 119"/>
                <a:gd name="T50" fmla="*/ 43 w 138"/>
                <a:gd name="T51" fmla="*/ 6 h 119"/>
                <a:gd name="T52" fmla="*/ 56 w 138"/>
                <a:gd name="T53" fmla="*/ 2 h 119"/>
                <a:gd name="T54" fmla="*/ 69 w 138"/>
                <a:gd name="T55" fmla="*/ 0 h 119"/>
                <a:gd name="T56" fmla="*/ 83 w 138"/>
                <a:gd name="T57" fmla="*/ 2 h 119"/>
                <a:gd name="T58" fmla="*/ 94 w 138"/>
                <a:gd name="T59" fmla="*/ 2 h 119"/>
                <a:gd name="T60" fmla="*/ 107 w 138"/>
                <a:gd name="T61" fmla="*/ 8 h 119"/>
                <a:gd name="T62" fmla="*/ 117 w 138"/>
                <a:gd name="T63" fmla="*/ 14 h 119"/>
                <a:gd name="T64" fmla="*/ 126 w 138"/>
                <a:gd name="T65" fmla="*/ 2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19">
                  <a:moveTo>
                    <a:pt x="126" y="25"/>
                  </a:moveTo>
                  <a:lnTo>
                    <a:pt x="132" y="35"/>
                  </a:lnTo>
                  <a:lnTo>
                    <a:pt x="138" y="47"/>
                  </a:lnTo>
                  <a:lnTo>
                    <a:pt x="138" y="56"/>
                  </a:lnTo>
                  <a:lnTo>
                    <a:pt x="138" y="68"/>
                  </a:lnTo>
                  <a:lnTo>
                    <a:pt x="133" y="78"/>
                  </a:lnTo>
                  <a:lnTo>
                    <a:pt x="128" y="89"/>
                  </a:lnTo>
                  <a:lnTo>
                    <a:pt x="119" y="99"/>
                  </a:lnTo>
                  <a:lnTo>
                    <a:pt x="109" y="109"/>
                  </a:lnTo>
                  <a:lnTo>
                    <a:pt x="95" y="113"/>
                  </a:lnTo>
                  <a:lnTo>
                    <a:pt x="83" y="117"/>
                  </a:lnTo>
                  <a:lnTo>
                    <a:pt x="69" y="117"/>
                  </a:lnTo>
                  <a:lnTo>
                    <a:pt x="56" y="119"/>
                  </a:lnTo>
                  <a:lnTo>
                    <a:pt x="43" y="115"/>
                  </a:lnTo>
                  <a:lnTo>
                    <a:pt x="31" y="111"/>
                  </a:lnTo>
                  <a:lnTo>
                    <a:pt x="19" y="103"/>
                  </a:lnTo>
                  <a:lnTo>
                    <a:pt x="12" y="95"/>
                  </a:lnTo>
                  <a:lnTo>
                    <a:pt x="4" y="84"/>
                  </a:lnTo>
                  <a:lnTo>
                    <a:pt x="1" y="72"/>
                  </a:lnTo>
                  <a:lnTo>
                    <a:pt x="0" y="60"/>
                  </a:lnTo>
                  <a:lnTo>
                    <a:pt x="1" y="51"/>
                  </a:lnTo>
                  <a:lnTo>
                    <a:pt x="4" y="39"/>
                  </a:lnTo>
                  <a:lnTo>
                    <a:pt x="11" y="29"/>
                  </a:lnTo>
                  <a:lnTo>
                    <a:pt x="19" y="19"/>
                  </a:lnTo>
                  <a:lnTo>
                    <a:pt x="32" y="14"/>
                  </a:lnTo>
                  <a:lnTo>
                    <a:pt x="43" y="6"/>
                  </a:lnTo>
                  <a:lnTo>
                    <a:pt x="56" y="2"/>
                  </a:lnTo>
                  <a:lnTo>
                    <a:pt x="69" y="0"/>
                  </a:lnTo>
                  <a:lnTo>
                    <a:pt x="83" y="2"/>
                  </a:lnTo>
                  <a:lnTo>
                    <a:pt x="94" y="2"/>
                  </a:lnTo>
                  <a:lnTo>
                    <a:pt x="107" y="8"/>
                  </a:lnTo>
                  <a:lnTo>
                    <a:pt x="117" y="14"/>
                  </a:lnTo>
                  <a:lnTo>
                    <a:pt x="126" y="25"/>
                  </a:lnTo>
                  <a:close/>
                </a:path>
              </a:pathLst>
            </a:custGeom>
            <a:solidFill>
              <a:srgbClr val="994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86" name="Freeform 218"/>
            <p:cNvSpPr>
              <a:spLocks/>
            </p:cNvSpPr>
            <p:nvPr/>
          </p:nvSpPr>
          <p:spPr bwMode="auto">
            <a:xfrm>
              <a:off x="4174" y="2329"/>
              <a:ext cx="144" cy="63"/>
            </a:xfrm>
            <a:custGeom>
              <a:avLst/>
              <a:gdLst>
                <a:gd name="T0" fmla="*/ 134 w 144"/>
                <a:gd name="T1" fmla="*/ 29 h 126"/>
                <a:gd name="T2" fmla="*/ 140 w 144"/>
                <a:gd name="T3" fmla="*/ 38 h 126"/>
                <a:gd name="T4" fmla="*/ 144 w 144"/>
                <a:gd name="T5" fmla="*/ 50 h 126"/>
                <a:gd name="T6" fmla="*/ 144 w 144"/>
                <a:gd name="T7" fmla="*/ 62 h 126"/>
                <a:gd name="T8" fmla="*/ 144 w 144"/>
                <a:gd name="T9" fmla="*/ 73 h 126"/>
                <a:gd name="T10" fmla="*/ 140 w 144"/>
                <a:gd name="T11" fmla="*/ 85 h 126"/>
                <a:gd name="T12" fmla="*/ 133 w 144"/>
                <a:gd name="T13" fmla="*/ 97 h 126"/>
                <a:gd name="T14" fmla="*/ 124 w 144"/>
                <a:gd name="T15" fmla="*/ 105 h 126"/>
                <a:gd name="T16" fmla="*/ 114 w 144"/>
                <a:gd name="T17" fmla="*/ 114 h 126"/>
                <a:gd name="T18" fmla="*/ 100 w 144"/>
                <a:gd name="T19" fmla="*/ 118 h 126"/>
                <a:gd name="T20" fmla="*/ 88 w 144"/>
                <a:gd name="T21" fmla="*/ 124 h 126"/>
                <a:gd name="T22" fmla="*/ 74 w 144"/>
                <a:gd name="T23" fmla="*/ 124 h 126"/>
                <a:gd name="T24" fmla="*/ 61 w 144"/>
                <a:gd name="T25" fmla="*/ 126 h 126"/>
                <a:gd name="T26" fmla="*/ 47 w 144"/>
                <a:gd name="T27" fmla="*/ 122 h 126"/>
                <a:gd name="T28" fmla="*/ 34 w 144"/>
                <a:gd name="T29" fmla="*/ 116 h 126"/>
                <a:gd name="T30" fmla="*/ 23 w 144"/>
                <a:gd name="T31" fmla="*/ 108 h 126"/>
                <a:gd name="T32" fmla="*/ 16 w 144"/>
                <a:gd name="T33" fmla="*/ 101 h 126"/>
                <a:gd name="T34" fmla="*/ 8 w 144"/>
                <a:gd name="T35" fmla="*/ 89 h 126"/>
                <a:gd name="T36" fmla="*/ 3 w 144"/>
                <a:gd name="T37" fmla="*/ 77 h 126"/>
                <a:gd name="T38" fmla="*/ 0 w 144"/>
                <a:gd name="T39" fmla="*/ 66 h 126"/>
                <a:gd name="T40" fmla="*/ 3 w 144"/>
                <a:gd name="T41" fmla="*/ 54 h 126"/>
                <a:gd name="T42" fmla="*/ 6 w 144"/>
                <a:gd name="T43" fmla="*/ 42 h 126"/>
                <a:gd name="T44" fmla="*/ 12 w 144"/>
                <a:gd name="T45" fmla="*/ 31 h 126"/>
                <a:gd name="T46" fmla="*/ 20 w 144"/>
                <a:gd name="T47" fmla="*/ 21 h 126"/>
                <a:gd name="T48" fmla="*/ 33 w 144"/>
                <a:gd name="T49" fmla="*/ 15 h 126"/>
                <a:gd name="T50" fmla="*/ 44 w 144"/>
                <a:gd name="T51" fmla="*/ 7 h 126"/>
                <a:gd name="T52" fmla="*/ 58 w 144"/>
                <a:gd name="T53" fmla="*/ 1 h 126"/>
                <a:gd name="T54" fmla="*/ 71 w 144"/>
                <a:gd name="T55" fmla="*/ 0 h 126"/>
                <a:gd name="T56" fmla="*/ 86 w 144"/>
                <a:gd name="T57" fmla="*/ 1 h 126"/>
                <a:gd name="T58" fmla="*/ 99 w 144"/>
                <a:gd name="T59" fmla="*/ 3 h 126"/>
                <a:gd name="T60" fmla="*/ 112 w 144"/>
                <a:gd name="T61" fmla="*/ 9 h 126"/>
                <a:gd name="T62" fmla="*/ 123 w 144"/>
                <a:gd name="T63" fmla="*/ 17 h 126"/>
                <a:gd name="T64" fmla="*/ 134 w 144"/>
                <a:gd name="T65" fmla="*/ 2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 h="126">
                  <a:moveTo>
                    <a:pt x="134" y="29"/>
                  </a:moveTo>
                  <a:lnTo>
                    <a:pt x="140" y="38"/>
                  </a:lnTo>
                  <a:lnTo>
                    <a:pt x="144" y="50"/>
                  </a:lnTo>
                  <a:lnTo>
                    <a:pt x="144" y="62"/>
                  </a:lnTo>
                  <a:lnTo>
                    <a:pt x="144" y="73"/>
                  </a:lnTo>
                  <a:lnTo>
                    <a:pt x="140" y="85"/>
                  </a:lnTo>
                  <a:lnTo>
                    <a:pt x="133" y="97"/>
                  </a:lnTo>
                  <a:lnTo>
                    <a:pt x="124" y="105"/>
                  </a:lnTo>
                  <a:lnTo>
                    <a:pt x="114" y="114"/>
                  </a:lnTo>
                  <a:lnTo>
                    <a:pt x="100" y="118"/>
                  </a:lnTo>
                  <a:lnTo>
                    <a:pt x="88" y="124"/>
                  </a:lnTo>
                  <a:lnTo>
                    <a:pt x="74" y="124"/>
                  </a:lnTo>
                  <a:lnTo>
                    <a:pt x="61" y="126"/>
                  </a:lnTo>
                  <a:lnTo>
                    <a:pt x="47" y="122"/>
                  </a:lnTo>
                  <a:lnTo>
                    <a:pt x="34" y="116"/>
                  </a:lnTo>
                  <a:lnTo>
                    <a:pt x="23" y="108"/>
                  </a:lnTo>
                  <a:lnTo>
                    <a:pt x="16" y="101"/>
                  </a:lnTo>
                  <a:lnTo>
                    <a:pt x="8" y="89"/>
                  </a:lnTo>
                  <a:lnTo>
                    <a:pt x="3" y="77"/>
                  </a:lnTo>
                  <a:lnTo>
                    <a:pt x="0" y="66"/>
                  </a:lnTo>
                  <a:lnTo>
                    <a:pt x="3" y="54"/>
                  </a:lnTo>
                  <a:lnTo>
                    <a:pt x="6" y="42"/>
                  </a:lnTo>
                  <a:lnTo>
                    <a:pt x="12" y="31"/>
                  </a:lnTo>
                  <a:lnTo>
                    <a:pt x="20" y="21"/>
                  </a:lnTo>
                  <a:lnTo>
                    <a:pt x="33" y="15"/>
                  </a:lnTo>
                  <a:lnTo>
                    <a:pt x="44" y="7"/>
                  </a:lnTo>
                  <a:lnTo>
                    <a:pt x="58" y="1"/>
                  </a:lnTo>
                  <a:lnTo>
                    <a:pt x="71" y="0"/>
                  </a:lnTo>
                  <a:lnTo>
                    <a:pt x="86" y="1"/>
                  </a:lnTo>
                  <a:lnTo>
                    <a:pt x="99" y="3"/>
                  </a:lnTo>
                  <a:lnTo>
                    <a:pt x="112" y="9"/>
                  </a:lnTo>
                  <a:lnTo>
                    <a:pt x="123" y="17"/>
                  </a:lnTo>
                  <a:lnTo>
                    <a:pt x="134" y="29"/>
                  </a:lnTo>
                  <a:close/>
                </a:path>
              </a:pathLst>
            </a:custGeom>
            <a:solidFill>
              <a:srgbClr val="8A3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87" name="Freeform 219"/>
            <p:cNvSpPr>
              <a:spLocks/>
            </p:cNvSpPr>
            <p:nvPr/>
          </p:nvSpPr>
          <p:spPr bwMode="auto">
            <a:xfrm>
              <a:off x="4170" y="2321"/>
              <a:ext cx="149" cy="64"/>
            </a:xfrm>
            <a:custGeom>
              <a:avLst/>
              <a:gdLst>
                <a:gd name="T0" fmla="*/ 140 w 149"/>
                <a:gd name="T1" fmla="*/ 29 h 128"/>
                <a:gd name="T2" fmla="*/ 145 w 149"/>
                <a:gd name="T3" fmla="*/ 39 h 128"/>
                <a:gd name="T4" fmla="*/ 149 w 149"/>
                <a:gd name="T5" fmla="*/ 51 h 128"/>
                <a:gd name="T6" fmla="*/ 149 w 149"/>
                <a:gd name="T7" fmla="*/ 62 h 128"/>
                <a:gd name="T8" fmla="*/ 149 w 149"/>
                <a:gd name="T9" fmla="*/ 76 h 128"/>
                <a:gd name="T10" fmla="*/ 145 w 149"/>
                <a:gd name="T11" fmla="*/ 86 h 128"/>
                <a:gd name="T12" fmla="*/ 140 w 149"/>
                <a:gd name="T13" fmla="*/ 97 h 128"/>
                <a:gd name="T14" fmla="*/ 130 w 149"/>
                <a:gd name="T15" fmla="*/ 107 h 128"/>
                <a:gd name="T16" fmla="*/ 120 w 149"/>
                <a:gd name="T17" fmla="*/ 117 h 128"/>
                <a:gd name="T18" fmla="*/ 104 w 149"/>
                <a:gd name="T19" fmla="*/ 121 h 128"/>
                <a:gd name="T20" fmla="*/ 90 w 149"/>
                <a:gd name="T21" fmla="*/ 126 h 128"/>
                <a:gd name="T22" fmla="*/ 76 w 149"/>
                <a:gd name="T23" fmla="*/ 126 h 128"/>
                <a:gd name="T24" fmla="*/ 62 w 149"/>
                <a:gd name="T25" fmla="*/ 128 h 128"/>
                <a:gd name="T26" fmla="*/ 48 w 149"/>
                <a:gd name="T27" fmla="*/ 124 h 128"/>
                <a:gd name="T28" fmla="*/ 35 w 149"/>
                <a:gd name="T29" fmla="*/ 121 h 128"/>
                <a:gd name="T30" fmla="*/ 24 w 149"/>
                <a:gd name="T31" fmla="*/ 113 h 128"/>
                <a:gd name="T32" fmla="*/ 16 w 149"/>
                <a:gd name="T33" fmla="*/ 103 h 128"/>
                <a:gd name="T34" fmla="*/ 7 w 149"/>
                <a:gd name="T35" fmla="*/ 91 h 128"/>
                <a:gd name="T36" fmla="*/ 3 w 149"/>
                <a:gd name="T37" fmla="*/ 80 h 128"/>
                <a:gd name="T38" fmla="*/ 0 w 149"/>
                <a:gd name="T39" fmla="*/ 68 h 128"/>
                <a:gd name="T40" fmla="*/ 3 w 149"/>
                <a:gd name="T41" fmla="*/ 56 h 128"/>
                <a:gd name="T42" fmla="*/ 6 w 149"/>
                <a:gd name="T43" fmla="*/ 45 h 128"/>
                <a:gd name="T44" fmla="*/ 13 w 149"/>
                <a:gd name="T45" fmla="*/ 33 h 128"/>
                <a:gd name="T46" fmla="*/ 21 w 149"/>
                <a:gd name="T47" fmla="*/ 21 h 128"/>
                <a:gd name="T48" fmla="*/ 35 w 149"/>
                <a:gd name="T49" fmla="*/ 16 h 128"/>
                <a:gd name="T50" fmla="*/ 48 w 149"/>
                <a:gd name="T51" fmla="*/ 8 h 128"/>
                <a:gd name="T52" fmla="*/ 62 w 149"/>
                <a:gd name="T53" fmla="*/ 2 h 128"/>
                <a:gd name="T54" fmla="*/ 75 w 149"/>
                <a:gd name="T55" fmla="*/ 0 h 128"/>
                <a:gd name="T56" fmla="*/ 90 w 149"/>
                <a:gd name="T57" fmla="*/ 2 h 128"/>
                <a:gd name="T58" fmla="*/ 103 w 149"/>
                <a:gd name="T59" fmla="*/ 4 h 128"/>
                <a:gd name="T60" fmla="*/ 117 w 149"/>
                <a:gd name="T61" fmla="*/ 10 h 128"/>
                <a:gd name="T62" fmla="*/ 128 w 149"/>
                <a:gd name="T63" fmla="*/ 17 h 128"/>
                <a:gd name="T64" fmla="*/ 140 w 149"/>
                <a:gd name="T65" fmla="*/ 2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 h="128">
                  <a:moveTo>
                    <a:pt x="140" y="29"/>
                  </a:moveTo>
                  <a:lnTo>
                    <a:pt x="145" y="39"/>
                  </a:lnTo>
                  <a:lnTo>
                    <a:pt x="149" y="51"/>
                  </a:lnTo>
                  <a:lnTo>
                    <a:pt x="149" y="62"/>
                  </a:lnTo>
                  <a:lnTo>
                    <a:pt x="149" y="76"/>
                  </a:lnTo>
                  <a:lnTo>
                    <a:pt x="145" y="86"/>
                  </a:lnTo>
                  <a:lnTo>
                    <a:pt x="140" y="97"/>
                  </a:lnTo>
                  <a:lnTo>
                    <a:pt x="130" y="107"/>
                  </a:lnTo>
                  <a:lnTo>
                    <a:pt x="120" y="117"/>
                  </a:lnTo>
                  <a:lnTo>
                    <a:pt x="104" y="121"/>
                  </a:lnTo>
                  <a:lnTo>
                    <a:pt x="90" y="126"/>
                  </a:lnTo>
                  <a:lnTo>
                    <a:pt x="76" y="126"/>
                  </a:lnTo>
                  <a:lnTo>
                    <a:pt x="62" y="128"/>
                  </a:lnTo>
                  <a:lnTo>
                    <a:pt x="48" y="124"/>
                  </a:lnTo>
                  <a:lnTo>
                    <a:pt x="35" y="121"/>
                  </a:lnTo>
                  <a:lnTo>
                    <a:pt x="24" y="113"/>
                  </a:lnTo>
                  <a:lnTo>
                    <a:pt x="16" y="103"/>
                  </a:lnTo>
                  <a:lnTo>
                    <a:pt x="7" y="91"/>
                  </a:lnTo>
                  <a:lnTo>
                    <a:pt x="3" y="80"/>
                  </a:lnTo>
                  <a:lnTo>
                    <a:pt x="0" y="68"/>
                  </a:lnTo>
                  <a:lnTo>
                    <a:pt x="3" y="56"/>
                  </a:lnTo>
                  <a:lnTo>
                    <a:pt x="6" y="45"/>
                  </a:lnTo>
                  <a:lnTo>
                    <a:pt x="13" y="33"/>
                  </a:lnTo>
                  <a:lnTo>
                    <a:pt x="21" y="21"/>
                  </a:lnTo>
                  <a:lnTo>
                    <a:pt x="35" y="16"/>
                  </a:lnTo>
                  <a:lnTo>
                    <a:pt x="48" y="8"/>
                  </a:lnTo>
                  <a:lnTo>
                    <a:pt x="62" y="2"/>
                  </a:lnTo>
                  <a:lnTo>
                    <a:pt x="75" y="0"/>
                  </a:lnTo>
                  <a:lnTo>
                    <a:pt x="90" y="2"/>
                  </a:lnTo>
                  <a:lnTo>
                    <a:pt x="103" y="4"/>
                  </a:lnTo>
                  <a:lnTo>
                    <a:pt x="117" y="10"/>
                  </a:lnTo>
                  <a:lnTo>
                    <a:pt x="128" y="17"/>
                  </a:lnTo>
                  <a:lnTo>
                    <a:pt x="140" y="29"/>
                  </a:lnTo>
                  <a:close/>
                </a:path>
              </a:pathLst>
            </a:custGeom>
            <a:solidFill>
              <a:srgbClr val="752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88" name="Freeform 220"/>
            <p:cNvSpPr>
              <a:spLocks/>
            </p:cNvSpPr>
            <p:nvPr/>
          </p:nvSpPr>
          <p:spPr bwMode="auto">
            <a:xfrm>
              <a:off x="4167" y="2313"/>
              <a:ext cx="155" cy="67"/>
            </a:xfrm>
            <a:custGeom>
              <a:avLst/>
              <a:gdLst>
                <a:gd name="T0" fmla="*/ 143 w 155"/>
                <a:gd name="T1" fmla="*/ 30 h 135"/>
                <a:gd name="T2" fmla="*/ 150 w 155"/>
                <a:gd name="T3" fmla="*/ 39 h 135"/>
                <a:gd name="T4" fmla="*/ 154 w 155"/>
                <a:gd name="T5" fmla="*/ 51 h 135"/>
                <a:gd name="T6" fmla="*/ 155 w 155"/>
                <a:gd name="T7" fmla="*/ 63 h 135"/>
                <a:gd name="T8" fmla="*/ 155 w 155"/>
                <a:gd name="T9" fmla="*/ 76 h 135"/>
                <a:gd name="T10" fmla="*/ 150 w 155"/>
                <a:gd name="T11" fmla="*/ 88 h 135"/>
                <a:gd name="T12" fmla="*/ 143 w 155"/>
                <a:gd name="T13" fmla="*/ 100 h 135"/>
                <a:gd name="T14" fmla="*/ 134 w 155"/>
                <a:gd name="T15" fmla="*/ 111 h 135"/>
                <a:gd name="T16" fmla="*/ 123 w 155"/>
                <a:gd name="T17" fmla="*/ 123 h 135"/>
                <a:gd name="T18" fmla="*/ 107 w 155"/>
                <a:gd name="T19" fmla="*/ 127 h 135"/>
                <a:gd name="T20" fmla="*/ 93 w 155"/>
                <a:gd name="T21" fmla="*/ 133 h 135"/>
                <a:gd name="T22" fmla="*/ 78 w 155"/>
                <a:gd name="T23" fmla="*/ 133 h 135"/>
                <a:gd name="T24" fmla="*/ 64 w 155"/>
                <a:gd name="T25" fmla="*/ 135 h 135"/>
                <a:gd name="T26" fmla="*/ 50 w 155"/>
                <a:gd name="T27" fmla="*/ 129 h 135"/>
                <a:gd name="T28" fmla="*/ 37 w 155"/>
                <a:gd name="T29" fmla="*/ 125 h 135"/>
                <a:gd name="T30" fmla="*/ 24 w 155"/>
                <a:gd name="T31" fmla="*/ 117 h 135"/>
                <a:gd name="T32" fmla="*/ 15 w 155"/>
                <a:gd name="T33" fmla="*/ 107 h 135"/>
                <a:gd name="T34" fmla="*/ 6 w 155"/>
                <a:gd name="T35" fmla="*/ 94 h 135"/>
                <a:gd name="T36" fmla="*/ 2 w 155"/>
                <a:gd name="T37" fmla="*/ 82 h 135"/>
                <a:gd name="T38" fmla="*/ 0 w 155"/>
                <a:gd name="T39" fmla="*/ 68 h 135"/>
                <a:gd name="T40" fmla="*/ 2 w 155"/>
                <a:gd name="T41" fmla="*/ 57 h 135"/>
                <a:gd name="T42" fmla="*/ 5 w 155"/>
                <a:gd name="T43" fmla="*/ 45 h 135"/>
                <a:gd name="T44" fmla="*/ 13 w 155"/>
                <a:gd name="T45" fmla="*/ 33 h 135"/>
                <a:gd name="T46" fmla="*/ 22 w 155"/>
                <a:gd name="T47" fmla="*/ 22 h 135"/>
                <a:gd name="T48" fmla="*/ 36 w 155"/>
                <a:gd name="T49" fmla="*/ 16 h 135"/>
                <a:gd name="T50" fmla="*/ 48 w 155"/>
                <a:gd name="T51" fmla="*/ 8 h 135"/>
                <a:gd name="T52" fmla="*/ 62 w 155"/>
                <a:gd name="T53" fmla="*/ 2 h 135"/>
                <a:gd name="T54" fmla="*/ 78 w 155"/>
                <a:gd name="T55" fmla="*/ 0 h 135"/>
                <a:gd name="T56" fmla="*/ 93 w 155"/>
                <a:gd name="T57" fmla="*/ 2 h 135"/>
                <a:gd name="T58" fmla="*/ 106 w 155"/>
                <a:gd name="T59" fmla="*/ 4 h 135"/>
                <a:gd name="T60" fmla="*/ 120 w 155"/>
                <a:gd name="T61" fmla="*/ 10 h 135"/>
                <a:gd name="T62" fmla="*/ 131 w 155"/>
                <a:gd name="T63" fmla="*/ 18 h 135"/>
                <a:gd name="T64" fmla="*/ 143 w 155"/>
                <a:gd name="T65" fmla="*/ 3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5" h="135">
                  <a:moveTo>
                    <a:pt x="143" y="30"/>
                  </a:moveTo>
                  <a:lnTo>
                    <a:pt x="150" y="39"/>
                  </a:lnTo>
                  <a:lnTo>
                    <a:pt x="154" y="51"/>
                  </a:lnTo>
                  <a:lnTo>
                    <a:pt x="155" y="63"/>
                  </a:lnTo>
                  <a:lnTo>
                    <a:pt x="155" y="76"/>
                  </a:lnTo>
                  <a:lnTo>
                    <a:pt x="150" y="88"/>
                  </a:lnTo>
                  <a:lnTo>
                    <a:pt x="143" y="100"/>
                  </a:lnTo>
                  <a:lnTo>
                    <a:pt x="134" y="111"/>
                  </a:lnTo>
                  <a:lnTo>
                    <a:pt x="123" y="123"/>
                  </a:lnTo>
                  <a:lnTo>
                    <a:pt x="107" y="127"/>
                  </a:lnTo>
                  <a:lnTo>
                    <a:pt x="93" y="133"/>
                  </a:lnTo>
                  <a:lnTo>
                    <a:pt x="78" y="133"/>
                  </a:lnTo>
                  <a:lnTo>
                    <a:pt x="64" y="135"/>
                  </a:lnTo>
                  <a:lnTo>
                    <a:pt x="50" y="129"/>
                  </a:lnTo>
                  <a:lnTo>
                    <a:pt x="37" y="125"/>
                  </a:lnTo>
                  <a:lnTo>
                    <a:pt x="24" y="117"/>
                  </a:lnTo>
                  <a:lnTo>
                    <a:pt x="15" y="107"/>
                  </a:lnTo>
                  <a:lnTo>
                    <a:pt x="6" y="94"/>
                  </a:lnTo>
                  <a:lnTo>
                    <a:pt x="2" y="82"/>
                  </a:lnTo>
                  <a:lnTo>
                    <a:pt x="0" y="68"/>
                  </a:lnTo>
                  <a:lnTo>
                    <a:pt x="2" y="57"/>
                  </a:lnTo>
                  <a:lnTo>
                    <a:pt x="5" y="45"/>
                  </a:lnTo>
                  <a:lnTo>
                    <a:pt x="13" y="33"/>
                  </a:lnTo>
                  <a:lnTo>
                    <a:pt x="22" y="22"/>
                  </a:lnTo>
                  <a:lnTo>
                    <a:pt x="36" y="16"/>
                  </a:lnTo>
                  <a:lnTo>
                    <a:pt x="48" y="8"/>
                  </a:lnTo>
                  <a:lnTo>
                    <a:pt x="62" y="2"/>
                  </a:lnTo>
                  <a:lnTo>
                    <a:pt x="78" y="0"/>
                  </a:lnTo>
                  <a:lnTo>
                    <a:pt x="93" y="2"/>
                  </a:lnTo>
                  <a:lnTo>
                    <a:pt x="106" y="4"/>
                  </a:lnTo>
                  <a:lnTo>
                    <a:pt x="120" y="10"/>
                  </a:lnTo>
                  <a:lnTo>
                    <a:pt x="131" y="18"/>
                  </a:lnTo>
                  <a:lnTo>
                    <a:pt x="143" y="30"/>
                  </a:lnTo>
                  <a:close/>
                </a:path>
              </a:pathLst>
            </a:custGeom>
            <a:solidFill>
              <a:srgbClr val="660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89" name="Freeform 221"/>
            <p:cNvSpPr>
              <a:spLocks/>
            </p:cNvSpPr>
            <p:nvPr/>
          </p:nvSpPr>
          <p:spPr bwMode="auto">
            <a:xfrm>
              <a:off x="4163" y="2304"/>
              <a:ext cx="159" cy="69"/>
            </a:xfrm>
            <a:custGeom>
              <a:avLst/>
              <a:gdLst>
                <a:gd name="T0" fmla="*/ 148 w 159"/>
                <a:gd name="T1" fmla="*/ 29 h 138"/>
                <a:gd name="T2" fmla="*/ 154 w 159"/>
                <a:gd name="T3" fmla="*/ 41 h 138"/>
                <a:gd name="T4" fmla="*/ 159 w 159"/>
                <a:gd name="T5" fmla="*/ 52 h 138"/>
                <a:gd name="T6" fmla="*/ 159 w 159"/>
                <a:gd name="T7" fmla="*/ 66 h 138"/>
                <a:gd name="T8" fmla="*/ 159 w 159"/>
                <a:gd name="T9" fmla="*/ 80 h 138"/>
                <a:gd name="T10" fmla="*/ 155 w 159"/>
                <a:gd name="T11" fmla="*/ 91 h 138"/>
                <a:gd name="T12" fmla="*/ 148 w 159"/>
                <a:gd name="T13" fmla="*/ 105 h 138"/>
                <a:gd name="T14" fmla="*/ 138 w 159"/>
                <a:gd name="T15" fmla="*/ 115 h 138"/>
                <a:gd name="T16" fmla="*/ 127 w 159"/>
                <a:gd name="T17" fmla="*/ 126 h 138"/>
                <a:gd name="T18" fmla="*/ 111 w 159"/>
                <a:gd name="T19" fmla="*/ 132 h 138"/>
                <a:gd name="T20" fmla="*/ 96 w 159"/>
                <a:gd name="T21" fmla="*/ 138 h 138"/>
                <a:gd name="T22" fmla="*/ 80 w 159"/>
                <a:gd name="T23" fmla="*/ 138 h 138"/>
                <a:gd name="T24" fmla="*/ 66 w 159"/>
                <a:gd name="T25" fmla="*/ 138 h 138"/>
                <a:gd name="T26" fmla="*/ 51 w 159"/>
                <a:gd name="T27" fmla="*/ 134 h 138"/>
                <a:gd name="T28" fmla="*/ 38 w 159"/>
                <a:gd name="T29" fmla="*/ 128 h 138"/>
                <a:gd name="T30" fmla="*/ 26 w 159"/>
                <a:gd name="T31" fmla="*/ 120 h 138"/>
                <a:gd name="T32" fmla="*/ 17 w 159"/>
                <a:gd name="T33" fmla="*/ 113 h 138"/>
                <a:gd name="T34" fmla="*/ 7 w 159"/>
                <a:gd name="T35" fmla="*/ 99 h 138"/>
                <a:gd name="T36" fmla="*/ 3 w 159"/>
                <a:gd name="T37" fmla="*/ 85 h 138"/>
                <a:gd name="T38" fmla="*/ 0 w 159"/>
                <a:gd name="T39" fmla="*/ 72 h 138"/>
                <a:gd name="T40" fmla="*/ 3 w 159"/>
                <a:gd name="T41" fmla="*/ 60 h 138"/>
                <a:gd name="T42" fmla="*/ 6 w 159"/>
                <a:gd name="T43" fmla="*/ 47 h 138"/>
                <a:gd name="T44" fmla="*/ 13 w 159"/>
                <a:gd name="T45" fmla="*/ 35 h 138"/>
                <a:gd name="T46" fmla="*/ 23 w 159"/>
                <a:gd name="T47" fmla="*/ 23 h 138"/>
                <a:gd name="T48" fmla="*/ 37 w 159"/>
                <a:gd name="T49" fmla="*/ 17 h 138"/>
                <a:gd name="T50" fmla="*/ 49 w 159"/>
                <a:gd name="T51" fmla="*/ 8 h 138"/>
                <a:gd name="T52" fmla="*/ 65 w 159"/>
                <a:gd name="T53" fmla="*/ 4 h 138"/>
                <a:gd name="T54" fmla="*/ 80 w 159"/>
                <a:gd name="T55" fmla="*/ 0 h 138"/>
                <a:gd name="T56" fmla="*/ 96 w 159"/>
                <a:gd name="T57" fmla="*/ 2 h 138"/>
                <a:gd name="T58" fmla="*/ 110 w 159"/>
                <a:gd name="T59" fmla="*/ 4 h 138"/>
                <a:gd name="T60" fmla="*/ 124 w 159"/>
                <a:gd name="T61" fmla="*/ 10 h 138"/>
                <a:gd name="T62" fmla="*/ 135 w 159"/>
                <a:gd name="T63" fmla="*/ 17 h 138"/>
                <a:gd name="T64" fmla="*/ 148 w 159"/>
                <a:gd name="T65" fmla="*/ 2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 h="138">
                  <a:moveTo>
                    <a:pt x="148" y="29"/>
                  </a:moveTo>
                  <a:lnTo>
                    <a:pt x="154" y="41"/>
                  </a:lnTo>
                  <a:lnTo>
                    <a:pt x="159" y="52"/>
                  </a:lnTo>
                  <a:lnTo>
                    <a:pt x="159" y="66"/>
                  </a:lnTo>
                  <a:lnTo>
                    <a:pt x="159" y="80"/>
                  </a:lnTo>
                  <a:lnTo>
                    <a:pt x="155" y="91"/>
                  </a:lnTo>
                  <a:lnTo>
                    <a:pt x="148" y="105"/>
                  </a:lnTo>
                  <a:lnTo>
                    <a:pt x="138" y="115"/>
                  </a:lnTo>
                  <a:lnTo>
                    <a:pt x="127" y="126"/>
                  </a:lnTo>
                  <a:lnTo>
                    <a:pt x="111" y="132"/>
                  </a:lnTo>
                  <a:lnTo>
                    <a:pt x="96" y="138"/>
                  </a:lnTo>
                  <a:lnTo>
                    <a:pt x="80" y="138"/>
                  </a:lnTo>
                  <a:lnTo>
                    <a:pt x="66" y="138"/>
                  </a:lnTo>
                  <a:lnTo>
                    <a:pt x="51" y="134"/>
                  </a:lnTo>
                  <a:lnTo>
                    <a:pt x="38" y="128"/>
                  </a:lnTo>
                  <a:lnTo>
                    <a:pt x="26" y="120"/>
                  </a:lnTo>
                  <a:lnTo>
                    <a:pt x="17" y="113"/>
                  </a:lnTo>
                  <a:lnTo>
                    <a:pt x="7" y="99"/>
                  </a:lnTo>
                  <a:lnTo>
                    <a:pt x="3" y="85"/>
                  </a:lnTo>
                  <a:lnTo>
                    <a:pt x="0" y="72"/>
                  </a:lnTo>
                  <a:lnTo>
                    <a:pt x="3" y="60"/>
                  </a:lnTo>
                  <a:lnTo>
                    <a:pt x="6" y="47"/>
                  </a:lnTo>
                  <a:lnTo>
                    <a:pt x="13" y="35"/>
                  </a:lnTo>
                  <a:lnTo>
                    <a:pt x="23" y="23"/>
                  </a:lnTo>
                  <a:lnTo>
                    <a:pt x="37" y="17"/>
                  </a:lnTo>
                  <a:lnTo>
                    <a:pt x="49" y="8"/>
                  </a:lnTo>
                  <a:lnTo>
                    <a:pt x="65" y="4"/>
                  </a:lnTo>
                  <a:lnTo>
                    <a:pt x="80" y="0"/>
                  </a:lnTo>
                  <a:lnTo>
                    <a:pt x="96" y="2"/>
                  </a:lnTo>
                  <a:lnTo>
                    <a:pt x="110" y="4"/>
                  </a:lnTo>
                  <a:lnTo>
                    <a:pt x="124" y="10"/>
                  </a:lnTo>
                  <a:lnTo>
                    <a:pt x="135" y="17"/>
                  </a:lnTo>
                  <a:lnTo>
                    <a:pt x="148" y="29"/>
                  </a:lnTo>
                  <a:close/>
                </a:path>
              </a:pathLst>
            </a:custGeom>
            <a:solidFill>
              <a:srgbClr val="57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90" name="Freeform 222"/>
            <p:cNvSpPr>
              <a:spLocks/>
            </p:cNvSpPr>
            <p:nvPr/>
          </p:nvSpPr>
          <p:spPr bwMode="auto">
            <a:xfrm>
              <a:off x="4160" y="2297"/>
              <a:ext cx="165" cy="70"/>
            </a:xfrm>
            <a:custGeom>
              <a:avLst/>
              <a:gdLst>
                <a:gd name="T0" fmla="*/ 151 w 165"/>
                <a:gd name="T1" fmla="*/ 30 h 140"/>
                <a:gd name="T2" fmla="*/ 159 w 165"/>
                <a:gd name="T3" fmla="*/ 41 h 140"/>
                <a:gd name="T4" fmla="*/ 164 w 165"/>
                <a:gd name="T5" fmla="*/ 55 h 140"/>
                <a:gd name="T6" fmla="*/ 165 w 165"/>
                <a:gd name="T7" fmla="*/ 66 h 140"/>
                <a:gd name="T8" fmla="*/ 165 w 165"/>
                <a:gd name="T9" fmla="*/ 82 h 140"/>
                <a:gd name="T10" fmla="*/ 159 w 165"/>
                <a:gd name="T11" fmla="*/ 94 h 140"/>
                <a:gd name="T12" fmla="*/ 152 w 165"/>
                <a:gd name="T13" fmla="*/ 107 h 140"/>
                <a:gd name="T14" fmla="*/ 143 w 165"/>
                <a:gd name="T15" fmla="*/ 117 h 140"/>
                <a:gd name="T16" fmla="*/ 130 w 165"/>
                <a:gd name="T17" fmla="*/ 129 h 140"/>
                <a:gd name="T18" fmla="*/ 114 w 165"/>
                <a:gd name="T19" fmla="*/ 135 h 140"/>
                <a:gd name="T20" fmla="*/ 99 w 165"/>
                <a:gd name="T21" fmla="*/ 140 h 140"/>
                <a:gd name="T22" fmla="*/ 83 w 165"/>
                <a:gd name="T23" fmla="*/ 140 h 140"/>
                <a:gd name="T24" fmla="*/ 68 w 165"/>
                <a:gd name="T25" fmla="*/ 140 h 140"/>
                <a:gd name="T26" fmla="*/ 51 w 165"/>
                <a:gd name="T27" fmla="*/ 136 h 140"/>
                <a:gd name="T28" fmla="*/ 38 w 165"/>
                <a:gd name="T29" fmla="*/ 131 h 140"/>
                <a:gd name="T30" fmla="*/ 26 w 165"/>
                <a:gd name="T31" fmla="*/ 123 h 140"/>
                <a:gd name="T32" fmla="*/ 16 w 165"/>
                <a:gd name="T33" fmla="*/ 115 h 140"/>
                <a:gd name="T34" fmla="*/ 7 w 165"/>
                <a:gd name="T35" fmla="*/ 101 h 140"/>
                <a:gd name="T36" fmla="*/ 3 w 165"/>
                <a:gd name="T37" fmla="*/ 88 h 140"/>
                <a:gd name="T38" fmla="*/ 0 w 165"/>
                <a:gd name="T39" fmla="*/ 74 h 140"/>
                <a:gd name="T40" fmla="*/ 3 w 165"/>
                <a:gd name="T41" fmla="*/ 61 h 140"/>
                <a:gd name="T42" fmla="*/ 6 w 165"/>
                <a:gd name="T43" fmla="*/ 47 h 140"/>
                <a:gd name="T44" fmla="*/ 13 w 165"/>
                <a:gd name="T45" fmla="*/ 35 h 140"/>
                <a:gd name="T46" fmla="*/ 23 w 165"/>
                <a:gd name="T47" fmla="*/ 24 h 140"/>
                <a:gd name="T48" fmla="*/ 37 w 165"/>
                <a:gd name="T49" fmla="*/ 16 h 140"/>
                <a:gd name="T50" fmla="*/ 50 w 165"/>
                <a:gd name="T51" fmla="*/ 6 h 140"/>
                <a:gd name="T52" fmla="*/ 65 w 165"/>
                <a:gd name="T53" fmla="*/ 2 h 140"/>
                <a:gd name="T54" fmla="*/ 81 w 165"/>
                <a:gd name="T55" fmla="*/ 0 h 140"/>
                <a:gd name="T56" fmla="*/ 98 w 165"/>
                <a:gd name="T57" fmla="*/ 2 h 140"/>
                <a:gd name="T58" fmla="*/ 112 w 165"/>
                <a:gd name="T59" fmla="*/ 4 h 140"/>
                <a:gd name="T60" fmla="*/ 127 w 165"/>
                <a:gd name="T61" fmla="*/ 10 h 140"/>
                <a:gd name="T62" fmla="*/ 138 w 165"/>
                <a:gd name="T63" fmla="*/ 18 h 140"/>
                <a:gd name="T64" fmla="*/ 151 w 165"/>
                <a:gd name="T65" fmla="*/ 3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5" h="140">
                  <a:moveTo>
                    <a:pt x="151" y="30"/>
                  </a:moveTo>
                  <a:lnTo>
                    <a:pt x="159" y="41"/>
                  </a:lnTo>
                  <a:lnTo>
                    <a:pt x="164" y="55"/>
                  </a:lnTo>
                  <a:lnTo>
                    <a:pt x="165" y="66"/>
                  </a:lnTo>
                  <a:lnTo>
                    <a:pt x="165" y="82"/>
                  </a:lnTo>
                  <a:lnTo>
                    <a:pt x="159" y="94"/>
                  </a:lnTo>
                  <a:lnTo>
                    <a:pt x="152" y="107"/>
                  </a:lnTo>
                  <a:lnTo>
                    <a:pt x="143" y="117"/>
                  </a:lnTo>
                  <a:lnTo>
                    <a:pt x="130" y="129"/>
                  </a:lnTo>
                  <a:lnTo>
                    <a:pt x="114" y="135"/>
                  </a:lnTo>
                  <a:lnTo>
                    <a:pt x="99" y="140"/>
                  </a:lnTo>
                  <a:lnTo>
                    <a:pt x="83" y="140"/>
                  </a:lnTo>
                  <a:lnTo>
                    <a:pt x="68" y="140"/>
                  </a:lnTo>
                  <a:lnTo>
                    <a:pt x="51" y="136"/>
                  </a:lnTo>
                  <a:lnTo>
                    <a:pt x="38" y="131"/>
                  </a:lnTo>
                  <a:lnTo>
                    <a:pt x="26" y="123"/>
                  </a:lnTo>
                  <a:lnTo>
                    <a:pt x="16" y="115"/>
                  </a:lnTo>
                  <a:lnTo>
                    <a:pt x="7" y="101"/>
                  </a:lnTo>
                  <a:lnTo>
                    <a:pt x="3" y="88"/>
                  </a:lnTo>
                  <a:lnTo>
                    <a:pt x="0" y="74"/>
                  </a:lnTo>
                  <a:lnTo>
                    <a:pt x="3" y="61"/>
                  </a:lnTo>
                  <a:lnTo>
                    <a:pt x="6" y="47"/>
                  </a:lnTo>
                  <a:lnTo>
                    <a:pt x="13" y="35"/>
                  </a:lnTo>
                  <a:lnTo>
                    <a:pt x="23" y="24"/>
                  </a:lnTo>
                  <a:lnTo>
                    <a:pt x="37" y="16"/>
                  </a:lnTo>
                  <a:lnTo>
                    <a:pt x="50" y="6"/>
                  </a:lnTo>
                  <a:lnTo>
                    <a:pt x="65" y="2"/>
                  </a:lnTo>
                  <a:lnTo>
                    <a:pt x="81" y="0"/>
                  </a:lnTo>
                  <a:lnTo>
                    <a:pt x="98" y="2"/>
                  </a:lnTo>
                  <a:lnTo>
                    <a:pt x="112" y="4"/>
                  </a:lnTo>
                  <a:lnTo>
                    <a:pt x="127" y="10"/>
                  </a:lnTo>
                  <a:lnTo>
                    <a:pt x="138" y="18"/>
                  </a:lnTo>
                  <a:lnTo>
                    <a:pt x="151" y="30"/>
                  </a:lnTo>
                  <a:close/>
                </a:path>
              </a:pathLst>
            </a:custGeom>
            <a:solidFill>
              <a:srgbClr val="47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91" name="Freeform 223"/>
            <p:cNvSpPr>
              <a:spLocks/>
            </p:cNvSpPr>
            <p:nvPr/>
          </p:nvSpPr>
          <p:spPr bwMode="auto">
            <a:xfrm>
              <a:off x="4110" y="2265"/>
              <a:ext cx="271" cy="116"/>
            </a:xfrm>
            <a:custGeom>
              <a:avLst/>
              <a:gdLst>
                <a:gd name="T0" fmla="*/ 250 w 271"/>
                <a:gd name="T1" fmla="*/ 51 h 234"/>
                <a:gd name="T2" fmla="*/ 262 w 271"/>
                <a:gd name="T3" fmla="*/ 68 h 234"/>
                <a:gd name="T4" fmla="*/ 270 w 271"/>
                <a:gd name="T5" fmla="*/ 92 h 234"/>
                <a:gd name="T6" fmla="*/ 271 w 271"/>
                <a:gd name="T7" fmla="*/ 113 h 234"/>
                <a:gd name="T8" fmla="*/ 270 w 271"/>
                <a:gd name="T9" fmla="*/ 136 h 234"/>
                <a:gd name="T10" fmla="*/ 262 w 271"/>
                <a:gd name="T11" fmla="*/ 158 h 234"/>
                <a:gd name="T12" fmla="*/ 250 w 271"/>
                <a:gd name="T13" fmla="*/ 179 h 234"/>
                <a:gd name="T14" fmla="*/ 233 w 271"/>
                <a:gd name="T15" fmla="*/ 197 h 234"/>
                <a:gd name="T16" fmla="*/ 214 w 271"/>
                <a:gd name="T17" fmla="*/ 214 h 234"/>
                <a:gd name="T18" fmla="*/ 188 w 271"/>
                <a:gd name="T19" fmla="*/ 224 h 234"/>
                <a:gd name="T20" fmla="*/ 163 w 271"/>
                <a:gd name="T21" fmla="*/ 232 h 234"/>
                <a:gd name="T22" fmla="*/ 136 w 271"/>
                <a:gd name="T23" fmla="*/ 234 h 234"/>
                <a:gd name="T24" fmla="*/ 111 w 271"/>
                <a:gd name="T25" fmla="*/ 234 h 234"/>
                <a:gd name="T26" fmla="*/ 84 w 271"/>
                <a:gd name="T27" fmla="*/ 228 h 234"/>
                <a:gd name="T28" fmla="*/ 62 w 271"/>
                <a:gd name="T29" fmla="*/ 220 h 234"/>
                <a:gd name="T30" fmla="*/ 41 w 271"/>
                <a:gd name="T31" fmla="*/ 206 h 234"/>
                <a:gd name="T32" fmla="*/ 24 w 271"/>
                <a:gd name="T33" fmla="*/ 191 h 234"/>
                <a:gd name="T34" fmla="*/ 10 w 271"/>
                <a:gd name="T35" fmla="*/ 167 h 234"/>
                <a:gd name="T36" fmla="*/ 3 w 271"/>
                <a:gd name="T37" fmla="*/ 146 h 234"/>
                <a:gd name="T38" fmla="*/ 0 w 271"/>
                <a:gd name="T39" fmla="*/ 123 h 234"/>
                <a:gd name="T40" fmla="*/ 3 w 271"/>
                <a:gd name="T41" fmla="*/ 101 h 234"/>
                <a:gd name="T42" fmla="*/ 10 w 271"/>
                <a:gd name="T43" fmla="*/ 78 h 234"/>
                <a:gd name="T44" fmla="*/ 22 w 271"/>
                <a:gd name="T45" fmla="*/ 59 h 234"/>
                <a:gd name="T46" fmla="*/ 39 w 271"/>
                <a:gd name="T47" fmla="*/ 41 h 234"/>
                <a:gd name="T48" fmla="*/ 60 w 271"/>
                <a:gd name="T49" fmla="*/ 27 h 234"/>
                <a:gd name="T50" fmla="*/ 84 w 271"/>
                <a:gd name="T51" fmla="*/ 12 h 234"/>
                <a:gd name="T52" fmla="*/ 110 w 271"/>
                <a:gd name="T53" fmla="*/ 4 h 234"/>
                <a:gd name="T54" fmla="*/ 135 w 271"/>
                <a:gd name="T55" fmla="*/ 0 h 234"/>
                <a:gd name="T56" fmla="*/ 162 w 271"/>
                <a:gd name="T57" fmla="*/ 4 h 234"/>
                <a:gd name="T58" fmla="*/ 186 w 271"/>
                <a:gd name="T59" fmla="*/ 8 h 234"/>
                <a:gd name="T60" fmla="*/ 209 w 271"/>
                <a:gd name="T61" fmla="*/ 18 h 234"/>
                <a:gd name="T62" fmla="*/ 231 w 271"/>
                <a:gd name="T63" fmla="*/ 31 h 234"/>
                <a:gd name="T64" fmla="*/ 250 w 271"/>
                <a:gd name="T65" fmla="*/ 5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34">
                  <a:moveTo>
                    <a:pt x="250" y="51"/>
                  </a:moveTo>
                  <a:lnTo>
                    <a:pt x="262" y="68"/>
                  </a:lnTo>
                  <a:lnTo>
                    <a:pt x="270" y="92"/>
                  </a:lnTo>
                  <a:lnTo>
                    <a:pt x="271" y="113"/>
                  </a:lnTo>
                  <a:lnTo>
                    <a:pt x="270" y="136"/>
                  </a:lnTo>
                  <a:lnTo>
                    <a:pt x="262" y="158"/>
                  </a:lnTo>
                  <a:lnTo>
                    <a:pt x="250" y="179"/>
                  </a:lnTo>
                  <a:lnTo>
                    <a:pt x="233" y="197"/>
                  </a:lnTo>
                  <a:lnTo>
                    <a:pt x="214" y="214"/>
                  </a:lnTo>
                  <a:lnTo>
                    <a:pt x="188" y="224"/>
                  </a:lnTo>
                  <a:lnTo>
                    <a:pt x="163" y="232"/>
                  </a:lnTo>
                  <a:lnTo>
                    <a:pt x="136" y="234"/>
                  </a:lnTo>
                  <a:lnTo>
                    <a:pt x="111" y="234"/>
                  </a:lnTo>
                  <a:lnTo>
                    <a:pt x="84" y="228"/>
                  </a:lnTo>
                  <a:lnTo>
                    <a:pt x="62" y="220"/>
                  </a:lnTo>
                  <a:lnTo>
                    <a:pt x="41" y="206"/>
                  </a:lnTo>
                  <a:lnTo>
                    <a:pt x="24" y="191"/>
                  </a:lnTo>
                  <a:lnTo>
                    <a:pt x="10" y="167"/>
                  </a:lnTo>
                  <a:lnTo>
                    <a:pt x="3" y="146"/>
                  </a:lnTo>
                  <a:lnTo>
                    <a:pt x="0" y="123"/>
                  </a:lnTo>
                  <a:lnTo>
                    <a:pt x="3" y="101"/>
                  </a:lnTo>
                  <a:lnTo>
                    <a:pt x="10" y="78"/>
                  </a:lnTo>
                  <a:lnTo>
                    <a:pt x="22" y="59"/>
                  </a:lnTo>
                  <a:lnTo>
                    <a:pt x="39" y="41"/>
                  </a:lnTo>
                  <a:lnTo>
                    <a:pt x="60" y="27"/>
                  </a:lnTo>
                  <a:lnTo>
                    <a:pt x="84" y="12"/>
                  </a:lnTo>
                  <a:lnTo>
                    <a:pt x="110" y="4"/>
                  </a:lnTo>
                  <a:lnTo>
                    <a:pt x="135" y="0"/>
                  </a:lnTo>
                  <a:lnTo>
                    <a:pt x="162" y="4"/>
                  </a:lnTo>
                  <a:lnTo>
                    <a:pt x="186" y="8"/>
                  </a:lnTo>
                  <a:lnTo>
                    <a:pt x="209" y="18"/>
                  </a:lnTo>
                  <a:lnTo>
                    <a:pt x="231" y="31"/>
                  </a:lnTo>
                  <a:lnTo>
                    <a:pt x="250" y="51"/>
                  </a:lnTo>
                  <a:close/>
                </a:path>
              </a:pathLst>
            </a:custGeom>
            <a:solidFill>
              <a:srgbClr val="FFD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92" name="Freeform 224"/>
            <p:cNvSpPr>
              <a:spLocks/>
            </p:cNvSpPr>
            <p:nvPr/>
          </p:nvSpPr>
          <p:spPr bwMode="auto">
            <a:xfrm>
              <a:off x="4117" y="2267"/>
              <a:ext cx="257" cy="109"/>
            </a:xfrm>
            <a:custGeom>
              <a:avLst/>
              <a:gdLst>
                <a:gd name="T0" fmla="*/ 238 w 257"/>
                <a:gd name="T1" fmla="*/ 45 h 220"/>
                <a:gd name="T2" fmla="*/ 249 w 257"/>
                <a:gd name="T3" fmla="*/ 62 h 220"/>
                <a:gd name="T4" fmla="*/ 256 w 257"/>
                <a:gd name="T5" fmla="*/ 84 h 220"/>
                <a:gd name="T6" fmla="*/ 257 w 257"/>
                <a:gd name="T7" fmla="*/ 105 h 220"/>
                <a:gd name="T8" fmla="*/ 256 w 257"/>
                <a:gd name="T9" fmla="*/ 128 h 220"/>
                <a:gd name="T10" fmla="*/ 249 w 257"/>
                <a:gd name="T11" fmla="*/ 148 h 220"/>
                <a:gd name="T12" fmla="*/ 238 w 257"/>
                <a:gd name="T13" fmla="*/ 167 h 220"/>
                <a:gd name="T14" fmla="*/ 222 w 257"/>
                <a:gd name="T15" fmla="*/ 183 h 220"/>
                <a:gd name="T16" fmla="*/ 204 w 257"/>
                <a:gd name="T17" fmla="*/ 200 h 220"/>
                <a:gd name="T18" fmla="*/ 180 w 257"/>
                <a:gd name="T19" fmla="*/ 210 h 220"/>
                <a:gd name="T20" fmla="*/ 156 w 257"/>
                <a:gd name="T21" fmla="*/ 218 h 220"/>
                <a:gd name="T22" fmla="*/ 131 w 257"/>
                <a:gd name="T23" fmla="*/ 220 h 220"/>
                <a:gd name="T24" fmla="*/ 107 w 257"/>
                <a:gd name="T25" fmla="*/ 220 h 220"/>
                <a:gd name="T26" fmla="*/ 81 w 257"/>
                <a:gd name="T27" fmla="*/ 214 h 220"/>
                <a:gd name="T28" fmla="*/ 60 w 257"/>
                <a:gd name="T29" fmla="*/ 206 h 220"/>
                <a:gd name="T30" fmla="*/ 39 w 257"/>
                <a:gd name="T31" fmla="*/ 193 h 220"/>
                <a:gd name="T32" fmla="*/ 24 w 257"/>
                <a:gd name="T33" fmla="*/ 179 h 220"/>
                <a:gd name="T34" fmla="*/ 10 w 257"/>
                <a:gd name="T35" fmla="*/ 158 h 220"/>
                <a:gd name="T36" fmla="*/ 3 w 257"/>
                <a:gd name="T37" fmla="*/ 136 h 220"/>
                <a:gd name="T38" fmla="*/ 0 w 257"/>
                <a:gd name="T39" fmla="*/ 115 h 220"/>
                <a:gd name="T40" fmla="*/ 3 w 257"/>
                <a:gd name="T41" fmla="*/ 93 h 220"/>
                <a:gd name="T42" fmla="*/ 8 w 257"/>
                <a:gd name="T43" fmla="*/ 72 h 220"/>
                <a:gd name="T44" fmla="*/ 21 w 257"/>
                <a:gd name="T45" fmla="*/ 55 h 220"/>
                <a:gd name="T46" fmla="*/ 36 w 257"/>
                <a:gd name="T47" fmla="*/ 37 h 220"/>
                <a:gd name="T48" fmla="*/ 57 w 257"/>
                <a:gd name="T49" fmla="*/ 23 h 220"/>
                <a:gd name="T50" fmla="*/ 79 w 257"/>
                <a:gd name="T51" fmla="*/ 10 h 220"/>
                <a:gd name="T52" fmla="*/ 104 w 257"/>
                <a:gd name="T53" fmla="*/ 4 h 220"/>
                <a:gd name="T54" fmla="*/ 128 w 257"/>
                <a:gd name="T55" fmla="*/ 0 h 220"/>
                <a:gd name="T56" fmla="*/ 153 w 257"/>
                <a:gd name="T57" fmla="*/ 2 h 220"/>
                <a:gd name="T58" fmla="*/ 177 w 257"/>
                <a:gd name="T59" fmla="*/ 6 h 220"/>
                <a:gd name="T60" fmla="*/ 200 w 257"/>
                <a:gd name="T61" fmla="*/ 14 h 220"/>
                <a:gd name="T62" fmla="*/ 219 w 257"/>
                <a:gd name="T63" fmla="*/ 25 h 220"/>
                <a:gd name="T64" fmla="*/ 238 w 257"/>
                <a:gd name="T65" fmla="*/ 4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220">
                  <a:moveTo>
                    <a:pt x="238" y="45"/>
                  </a:moveTo>
                  <a:lnTo>
                    <a:pt x="249" y="62"/>
                  </a:lnTo>
                  <a:lnTo>
                    <a:pt x="256" y="84"/>
                  </a:lnTo>
                  <a:lnTo>
                    <a:pt x="257" y="105"/>
                  </a:lnTo>
                  <a:lnTo>
                    <a:pt x="256" y="128"/>
                  </a:lnTo>
                  <a:lnTo>
                    <a:pt x="249" y="148"/>
                  </a:lnTo>
                  <a:lnTo>
                    <a:pt x="238" y="167"/>
                  </a:lnTo>
                  <a:lnTo>
                    <a:pt x="222" y="183"/>
                  </a:lnTo>
                  <a:lnTo>
                    <a:pt x="204" y="200"/>
                  </a:lnTo>
                  <a:lnTo>
                    <a:pt x="180" y="210"/>
                  </a:lnTo>
                  <a:lnTo>
                    <a:pt x="156" y="218"/>
                  </a:lnTo>
                  <a:lnTo>
                    <a:pt x="131" y="220"/>
                  </a:lnTo>
                  <a:lnTo>
                    <a:pt x="107" y="220"/>
                  </a:lnTo>
                  <a:lnTo>
                    <a:pt x="81" y="214"/>
                  </a:lnTo>
                  <a:lnTo>
                    <a:pt x="60" y="206"/>
                  </a:lnTo>
                  <a:lnTo>
                    <a:pt x="39" y="193"/>
                  </a:lnTo>
                  <a:lnTo>
                    <a:pt x="24" y="179"/>
                  </a:lnTo>
                  <a:lnTo>
                    <a:pt x="10" y="158"/>
                  </a:lnTo>
                  <a:lnTo>
                    <a:pt x="3" y="136"/>
                  </a:lnTo>
                  <a:lnTo>
                    <a:pt x="0" y="115"/>
                  </a:lnTo>
                  <a:lnTo>
                    <a:pt x="3" y="93"/>
                  </a:lnTo>
                  <a:lnTo>
                    <a:pt x="8" y="72"/>
                  </a:lnTo>
                  <a:lnTo>
                    <a:pt x="21" y="55"/>
                  </a:lnTo>
                  <a:lnTo>
                    <a:pt x="36" y="37"/>
                  </a:lnTo>
                  <a:lnTo>
                    <a:pt x="57" y="23"/>
                  </a:lnTo>
                  <a:lnTo>
                    <a:pt x="79" y="10"/>
                  </a:lnTo>
                  <a:lnTo>
                    <a:pt x="104" y="4"/>
                  </a:lnTo>
                  <a:lnTo>
                    <a:pt x="128" y="0"/>
                  </a:lnTo>
                  <a:lnTo>
                    <a:pt x="153" y="2"/>
                  </a:lnTo>
                  <a:lnTo>
                    <a:pt x="177" y="6"/>
                  </a:lnTo>
                  <a:lnTo>
                    <a:pt x="200" y="14"/>
                  </a:lnTo>
                  <a:lnTo>
                    <a:pt x="219" y="25"/>
                  </a:lnTo>
                  <a:lnTo>
                    <a:pt x="238" y="45"/>
                  </a:lnTo>
                  <a:close/>
                </a:path>
              </a:pathLst>
            </a:custGeom>
            <a:solidFill>
              <a:srgbClr val="FFDE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93" name="Freeform 225"/>
            <p:cNvSpPr>
              <a:spLocks/>
            </p:cNvSpPr>
            <p:nvPr/>
          </p:nvSpPr>
          <p:spPr bwMode="auto">
            <a:xfrm>
              <a:off x="4127" y="2267"/>
              <a:ext cx="242" cy="105"/>
            </a:xfrm>
            <a:custGeom>
              <a:avLst/>
              <a:gdLst>
                <a:gd name="T0" fmla="*/ 221 w 242"/>
                <a:gd name="T1" fmla="*/ 45 h 210"/>
                <a:gd name="T2" fmla="*/ 232 w 242"/>
                <a:gd name="T3" fmla="*/ 60 h 210"/>
                <a:gd name="T4" fmla="*/ 239 w 242"/>
                <a:gd name="T5" fmla="*/ 80 h 210"/>
                <a:gd name="T6" fmla="*/ 242 w 242"/>
                <a:gd name="T7" fmla="*/ 99 h 210"/>
                <a:gd name="T8" fmla="*/ 240 w 242"/>
                <a:gd name="T9" fmla="*/ 121 h 210"/>
                <a:gd name="T10" fmla="*/ 233 w 242"/>
                <a:gd name="T11" fmla="*/ 138 h 210"/>
                <a:gd name="T12" fmla="*/ 222 w 242"/>
                <a:gd name="T13" fmla="*/ 158 h 210"/>
                <a:gd name="T14" fmla="*/ 207 w 242"/>
                <a:gd name="T15" fmla="*/ 175 h 210"/>
                <a:gd name="T16" fmla="*/ 190 w 242"/>
                <a:gd name="T17" fmla="*/ 191 h 210"/>
                <a:gd name="T18" fmla="*/ 167 w 242"/>
                <a:gd name="T19" fmla="*/ 200 h 210"/>
                <a:gd name="T20" fmla="*/ 146 w 242"/>
                <a:gd name="T21" fmla="*/ 208 h 210"/>
                <a:gd name="T22" fmla="*/ 122 w 242"/>
                <a:gd name="T23" fmla="*/ 210 h 210"/>
                <a:gd name="T24" fmla="*/ 100 w 242"/>
                <a:gd name="T25" fmla="*/ 210 h 210"/>
                <a:gd name="T26" fmla="*/ 76 w 242"/>
                <a:gd name="T27" fmla="*/ 204 h 210"/>
                <a:gd name="T28" fmla="*/ 56 w 242"/>
                <a:gd name="T29" fmla="*/ 196 h 210"/>
                <a:gd name="T30" fmla="*/ 36 w 242"/>
                <a:gd name="T31" fmla="*/ 183 h 210"/>
                <a:gd name="T32" fmla="*/ 22 w 242"/>
                <a:gd name="T33" fmla="*/ 169 h 210"/>
                <a:gd name="T34" fmla="*/ 9 w 242"/>
                <a:gd name="T35" fmla="*/ 150 h 210"/>
                <a:gd name="T36" fmla="*/ 2 w 242"/>
                <a:gd name="T37" fmla="*/ 130 h 210"/>
                <a:gd name="T38" fmla="*/ 0 w 242"/>
                <a:gd name="T39" fmla="*/ 109 h 210"/>
                <a:gd name="T40" fmla="*/ 2 w 242"/>
                <a:gd name="T41" fmla="*/ 91 h 210"/>
                <a:gd name="T42" fmla="*/ 8 w 242"/>
                <a:gd name="T43" fmla="*/ 70 h 210"/>
                <a:gd name="T44" fmla="*/ 19 w 242"/>
                <a:gd name="T45" fmla="*/ 53 h 210"/>
                <a:gd name="T46" fmla="*/ 33 w 242"/>
                <a:gd name="T47" fmla="*/ 35 h 210"/>
                <a:gd name="T48" fmla="*/ 53 w 242"/>
                <a:gd name="T49" fmla="*/ 23 h 210"/>
                <a:gd name="T50" fmla="*/ 74 w 242"/>
                <a:gd name="T51" fmla="*/ 10 h 210"/>
                <a:gd name="T52" fmla="*/ 97 w 242"/>
                <a:gd name="T53" fmla="*/ 4 h 210"/>
                <a:gd name="T54" fmla="*/ 119 w 242"/>
                <a:gd name="T55" fmla="*/ 0 h 210"/>
                <a:gd name="T56" fmla="*/ 143 w 242"/>
                <a:gd name="T57" fmla="*/ 2 h 210"/>
                <a:gd name="T58" fmla="*/ 164 w 242"/>
                <a:gd name="T59" fmla="*/ 6 h 210"/>
                <a:gd name="T60" fmla="*/ 185 w 242"/>
                <a:gd name="T61" fmla="*/ 16 h 210"/>
                <a:gd name="T62" fmla="*/ 204 w 242"/>
                <a:gd name="T63" fmla="*/ 27 h 210"/>
                <a:gd name="T64" fmla="*/ 221 w 242"/>
                <a:gd name="T65" fmla="*/ 4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210">
                  <a:moveTo>
                    <a:pt x="221" y="45"/>
                  </a:moveTo>
                  <a:lnTo>
                    <a:pt x="232" y="60"/>
                  </a:lnTo>
                  <a:lnTo>
                    <a:pt x="239" y="80"/>
                  </a:lnTo>
                  <a:lnTo>
                    <a:pt x="242" y="99"/>
                  </a:lnTo>
                  <a:lnTo>
                    <a:pt x="240" y="121"/>
                  </a:lnTo>
                  <a:lnTo>
                    <a:pt x="233" y="138"/>
                  </a:lnTo>
                  <a:lnTo>
                    <a:pt x="222" y="158"/>
                  </a:lnTo>
                  <a:lnTo>
                    <a:pt x="207" y="175"/>
                  </a:lnTo>
                  <a:lnTo>
                    <a:pt x="190" y="191"/>
                  </a:lnTo>
                  <a:lnTo>
                    <a:pt x="167" y="200"/>
                  </a:lnTo>
                  <a:lnTo>
                    <a:pt x="146" y="208"/>
                  </a:lnTo>
                  <a:lnTo>
                    <a:pt x="122" y="210"/>
                  </a:lnTo>
                  <a:lnTo>
                    <a:pt x="100" y="210"/>
                  </a:lnTo>
                  <a:lnTo>
                    <a:pt x="76" y="204"/>
                  </a:lnTo>
                  <a:lnTo>
                    <a:pt x="56" y="196"/>
                  </a:lnTo>
                  <a:lnTo>
                    <a:pt x="36" y="183"/>
                  </a:lnTo>
                  <a:lnTo>
                    <a:pt x="22" y="169"/>
                  </a:lnTo>
                  <a:lnTo>
                    <a:pt x="9" y="150"/>
                  </a:lnTo>
                  <a:lnTo>
                    <a:pt x="2" y="130"/>
                  </a:lnTo>
                  <a:lnTo>
                    <a:pt x="0" y="109"/>
                  </a:lnTo>
                  <a:lnTo>
                    <a:pt x="2" y="91"/>
                  </a:lnTo>
                  <a:lnTo>
                    <a:pt x="8" y="70"/>
                  </a:lnTo>
                  <a:lnTo>
                    <a:pt x="19" y="53"/>
                  </a:lnTo>
                  <a:lnTo>
                    <a:pt x="33" y="35"/>
                  </a:lnTo>
                  <a:lnTo>
                    <a:pt x="53" y="23"/>
                  </a:lnTo>
                  <a:lnTo>
                    <a:pt x="74" y="10"/>
                  </a:lnTo>
                  <a:lnTo>
                    <a:pt x="97" y="4"/>
                  </a:lnTo>
                  <a:lnTo>
                    <a:pt x="119" y="0"/>
                  </a:lnTo>
                  <a:lnTo>
                    <a:pt x="143" y="2"/>
                  </a:lnTo>
                  <a:lnTo>
                    <a:pt x="164" y="6"/>
                  </a:lnTo>
                  <a:lnTo>
                    <a:pt x="185" y="16"/>
                  </a:lnTo>
                  <a:lnTo>
                    <a:pt x="204" y="27"/>
                  </a:lnTo>
                  <a:lnTo>
                    <a:pt x="221" y="45"/>
                  </a:lnTo>
                  <a:close/>
                </a:path>
              </a:pathLst>
            </a:custGeom>
            <a:solidFill>
              <a:srgbClr val="FFE0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94" name="Freeform 226"/>
            <p:cNvSpPr>
              <a:spLocks/>
            </p:cNvSpPr>
            <p:nvPr/>
          </p:nvSpPr>
          <p:spPr bwMode="auto">
            <a:xfrm>
              <a:off x="4135" y="2268"/>
              <a:ext cx="227" cy="98"/>
            </a:xfrm>
            <a:custGeom>
              <a:avLst/>
              <a:gdLst>
                <a:gd name="T0" fmla="*/ 210 w 227"/>
                <a:gd name="T1" fmla="*/ 43 h 196"/>
                <a:gd name="T2" fmla="*/ 220 w 227"/>
                <a:gd name="T3" fmla="*/ 58 h 196"/>
                <a:gd name="T4" fmla="*/ 225 w 227"/>
                <a:gd name="T5" fmla="*/ 76 h 196"/>
                <a:gd name="T6" fmla="*/ 227 w 227"/>
                <a:gd name="T7" fmla="*/ 93 h 196"/>
                <a:gd name="T8" fmla="*/ 225 w 227"/>
                <a:gd name="T9" fmla="*/ 113 h 196"/>
                <a:gd name="T10" fmla="*/ 218 w 227"/>
                <a:gd name="T11" fmla="*/ 130 h 196"/>
                <a:gd name="T12" fmla="*/ 210 w 227"/>
                <a:gd name="T13" fmla="*/ 148 h 196"/>
                <a:gd name="T14" fmla="*/ 196 w 227"/>
                <a:gd name="T15" fmla="*/ 163 h 196"/>
                <a:gd name="T16" fmla="*/ 179 w 227"/>
                <a:gd name="T17" fmla="*/ 179 h 196"/>
                <a:gd name="T18" fmla="*/ 158 w 227"/>
                <a:gd name="T19" fmla="*/ 187 h 196"/>
                <a:gd name="T20" fmla="*/ 137 w 227"/>
                <a:gd name="T21" fmla="*/ 194 h 196"/>
                <a:gd name="T22" fmla="*/ 114 w 227"/>
                <a:gd name="T23" fmla="*/ 196 h 196"/>
                <a:gd name="T24" fmla="*/ 93 w 227"/>
                <a:gd name="T25" fmla="*/ 196 h 196"/>
                <a:gd name="T26" fmla="*/ 72 w 227"/>
                <a:gd name="T27" fmla="*/ 191 h 196"/>
                <a:gd name="T28" fmla="*/ 52 w 227"/>
                <a:gd name="T29" fmla="*/ 183 h 196"/>
                <a:gd name="T30" fmla="*/ 34 w 227"/>
                <a:gd name="T31" fmla="*/ 171 h 196"/>
                <a:gd name="T32" fmla="*/ 21 w 227"/>
                <a:gd name="T33" fmla="*/ 158 h 196"/>
                <a:gd name="T34" fmla="*/ 10 w 227"/>
                <a:gd name="T35" fmla="*/ 138 h 196"/>
                <a:gd name="T36" fmla="*/ 3 w 227"/>
                <a:gd name="T37" fmla="*/ 121 h 196"/>
                <a:gd name="T38" fmla="*/ 0 w 227"/>
                <a:gd name="T39" fmla="*/ 101 h 196"/>
                <a:gd name="T40" fmla="*/ 3 w 227"/>
                <a:gd name="T41" fmla="*/ 84 h 196"/>
                <a:gd name="T42" fmla="*/ 9 w 227"/>
                <a:gd name="T43" fmla="*/ 66 h 196"/>
                <a:gd name="T44" fmla="*/ 18 w 227"/>
                <a:gd name="T45" fmla="*/ 49 h 196"/>
                <a:gd name="T46" fmla="*/ 32 w 227"/>
                <a:gd name="T47" fmla="*/ 33 h 196"/>
                <a:gd name="T48" fmla="*/ 51 w 227"/>
                <a:gd name="T49" fmla="*/ 21 h 196"/>
                <a:gd name="T50" fmla="*/ 70 w 227"/>
                <a:gd name="T51" fmla="*/ 8 h 196"/>
                <a:gd name="T52" fmla="*/ 92 w 227"/>
                <a:gd name="T53" fmla="*/ 2 h 196"/>
                <a:gd name="T54" fmla="*/ 113 w 227"/>
                <a:gd name="T55" fmla="*/ 0 h 196"/>
                <a:gd name="T56" fmla="*/ 135 w 227"/>
                <a:gd name="T57" fmla="*/ 2 h 196"/>
                <a:gd name="T58" fmla="*/ 155 w 227"/>
                <a:gd name="T59" fmla="*/ 6 h 196"/>
                <a:gd name="T60" fmla="*/ 176 w 227"/>
                <a:gd name="T61" fmla="*/ 16 h 196"/>
                <a:gd name="T62" fmla="*/ 193 w 227"/>
                <a:gd name="T63" fmla="*/ 27 h 196"/>
                <a:gd name="T64" fmla="*/ 210 w 227"/>
                <a:gd name="T65" fmla="*/ 4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7" h="196">
                  <a:moveTo>
                    <a:pt x="210" y="43"/>
                  </a:moveTo>
                  <a:lnTo>
                    <a:pt x="220" y="58"/>
                  </a:lnTo>
                  <a:lnTo>
                    <a:pt x="225" y="76"/>
                  </a:lnTo>
                  <a:lnTo>
                    <a:pt x="227" y="93"/>
                  </a:lnTo>
                  <a:lnTo>
                    <a:pt x="225" y="113"/>
                  </a:lnTo>
                  <a:lnTo>
                    <a:pt x="218" y="130"/>
                  </a:lnTo>
                  <a:lnTo>
                    <a:pt x="210" y="148"/>
                  </a:lnTo>
                  <a:lnTo>
                    <a:pt x="196" y="163"/>
                  </a:lnTo>
                  <a:lnTo>
                    <a:pt x="179" y="179"/>
                  </a:lnTo>
                  <a:lnTo>
                    <a:pt x="158" y="187"/>
                  </a:lnTo>
                  <a:lnTo>
                    <a:pt x="137" y="194"/>
                  </a:lnTo>
                  <a:lnTo>
                    <a:pt x="114" y="196"/>
                  </a:lnTo>
                  <a:lnTo>
                    <a:pt x="93" y="196"/>
                  </a:lnTo>
                  <a:lnTo>
                    <a:pt x="72" y="191"/>
                  </a:lnTo>
                  <a:lnTo>
                    <a:pt x="52" y="183"/>
                  </a:lnTo>
                  <a:lnTo>
                    <a:pt x="34" y="171"/>
                  </a:lnTo>
                  <a:lnTo>
                    <a:pt x="21" y="158"/>
                  </a:lnTo>
                  <a:lnTo>
                    <a:pt x="10" y="138"/>
                  </a:lnTo>
                  <a:lnTo>
                    <a:pt x="3" y="121"/>
                  </a:lnTo>
                  <a:lnTo>
                    <a:pt x="0" y="101"/>
                  </a:lnTo>
                  <a:lnTo>
                    <a:pt x="3" y="84"/>
                  </a:lnTo>
                  <a:lnTo>
                    <a:pt x="9" y="66"/>
                  </a:lnTo>
                  <a:lnTo>
                    <a:pt x="18" y="49"/>
                  </a:lnTo>
                  <a:lnTo>
                    <a:pt x="32" y="33"/>
                  </a:lnTo>
                  <a:lnTo>
                    <a:pt x="51" y="21"/>
                  </a:lnTo>
                  <a:lnTo>
                    <a:pt x="70" y="8"/>
                  </a:lnTo>
                  <a:lnTo>
                    <a:pt x="92" y="2"/>
                  </a:lnTo>
                  <a:lnTo>
                    <a:pt x="113" y="0"/>
                  </a:lnTo>
                  <a:lnTo>
                    <a:pt x="135" y="2"/>
                  </a:lnTo>
                  <a:lnTo>
                    <a:pt x="155" y="6"/>
                  </a:lnTo>
                  <a:lnTo>
                    <a:pt x="176" y="16"/>
                  </a:lnTo>
                  <a:lnTo>
                    <a:pt x="193" y="27"/>
                  </a:lnTo>
                  <a:lnTo>
                    <a:pt x="210" y="43"/>
                  </a:lnTo>
                  <a:close/>
                </a:path>
              </a:pathLst>
            </a:custGeom>
            <a:solidFill>
              <a:srgbClr val="FFE3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95" name="Freeform 227"/>
            <p:cNvSpPr>
              <a:spLocks/>
            </p:cNvSpPr>
            <p:nvPr/>
          </p:nvSpPr>
          <p:spPr bwMode="auto">
            <a:xfrm>
              <a:off x="4144" y="2269"/>
              <a:ext cx="212" cy="91"/>
            </a:xfrm>
            <a:custGeom>
              <a:avLst/>
              <a:gdLst>
                <a:gd name="T0" fmla="*/ 195 w 212"/>
                <a:gd name="T1" fmla="*/ 39 h 181"/>
                <a:gd name="T2" fmla="*/ 204 w 212"/>
                <a:gd name="T3" fmla="*/ 52 h 181"/>
                <a:gd name="T4" fmla="*/ 211 w 212"/>
                <a:gd name="T5" fmla="*/ 70 h 181"/>
                <a:gd name="T6" fmla="*/ 212 w 212"/>
                <a:gd name="T7" fmla="*/ 87 h 181"/>
                <a:gd name="T8" fmla="*/ 211 w 212"/>
                <a:gd name="T9" fmla="*/ 105 h 181"/>
                <a:gd name="T10" fmla="*/ 205 w 212"/>
                <a:gd name="T11" fmla="*/ 120 h 181"/>
                <a:gd name="T12" fmla="*/ 195 w 212"/>
                <a:gd name="T13" fmla="*/ 138 h 181"/>
                <a:gd name="T14" fmla="*/ 183 w 212"/>
                <a:gd name="T15" fmla="*/ 152 h 181"/>
                <a:gd name="T16" fmla="*/ 167 w 212"/>
                <a:gd name="T17" fmla="*/ 167 h 181"/>
                <a:gd name="T18" fmla="*/ 147 w 212"/>
                <a:gd name="T19" fmla="*/ 173 h 181"/>
                <a:gd name="T20" fmla="*/ 128 w 212"/>
                <a:gd name="T21" fmla="*/ 179 h 181"/>
                <a:gd name="T22" fmla="*/ 106 w 212"/>
                <a:gd name="T23" fmla="*/ 181 h 181"/>
                <a:gd name="T24" fmla="*/ 87 w 212"/>
                <a:gd name="T25" fmla="*/ 181 h 181"/>
                <a:gd name="T26" fmla="*/ 66 w 212"/>
                <a:gd name="T27" fmla="*/ 175 h 181"/>
                <a:gd name="T28" fmla="*/ 47 w 212"/>
                <a:gd name="T29" fmla="*/ 169 h 181"/>
                <a:gd name="T30" fmla="*/ 30 w 212"/>
                <a:gd name="T31" fmla="*/ 157 h 181"/>
                <a:gd name="T32" fmla="*/ 18 w 212"/>
                <a:gd name="T33" fmla="*/ 146 h 181"/>
                <a:gd name="T34" fmla="*/ 7 w 212"/>
                <a:gd name="T35" fmla="*/ 128 h 181"/>
                <a:gd name="T36" fmla="*/ 1 w 212"/>
                <a:gd name="T37" fmla="*/ 111 h 181"/>
                <a:gd name="T38" fmla="*/ 0 w 212"/>
                <a:gd name="T39" fmla="*/ 93 h 181"/>
                <a:gd name="T40" fmla="*/ 2 w 212"/>
                <a:gd name="T41" fmla="*/ 78 h 181"/>
                <a:gd name="T42" fmla="*/ 8 w 212"/>
                <a:gd name="T43" fmla="*/ 60 h 181"/>
                <a:gd name="T44" fmla="*/ 18 w 212"/>
                <a:gd name="T45" fmla="*/ 45 h 181"/>
                <a:gd name="T46" fmla="*/ 30 w 212"/>
                <a:gd name="T47" fmla="*/ 29 h 181"/>
                <a:gd name="T48" fmla="*/ 47 w 212"/>
                <a:gd name="T49" fmla="*/ 19 h 181"/>
                <a:gd name="T50" fmla="*/ 64 w 212"/>
                <a:gd name="T51" fmla="*/ 8 h 181"/>
                <a:gd name="T52" fmla="*/ 85 w 212"/>
                <a:gd name="T53" fmla="*/ 2 h 181"/>
                <a:gd name="T54" fmla="*/ 105 w 212"/>
                <a:gd name="T55" fmla="*/ 0 h 181"/>
                <a:gd name="T56" fmla="*/ 126 w 212"/>
                <a:gd name="T57" fmla="*/ 2 h 181"/>
                <a:gd name="T58" fmla="*/ 144 w 212"/>
                <a:gd name="T59" fmla="*/ 6 h 181"/>
                <a:gd name="T60" fmla="*/ 164 w 212"/>
                <a:gd name="T61" fmla="*/ 14 h 181"/>
                <a:gd name="T62" fmla="*/ 180 w 212"/>
                <a:gd name="T63" fmla="*/ 23 h 181"/>
                <a:gd name="T64" fmla="*/ 195 w 212"/>
                <a:gd name="T65" fmla="*/ 3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2" h="181">
                  <a:moveTo>
                    <a:pt x="195" y="39"/>
                  </a:moveTo>
                  <a:lnTo>
                    <a:pt x="204" y="52"/>
                  </a:lnTo>
                  <a:lnTo>
                    <a:pt x="211" y="70"/>
                  </a:lnTo>
                  <a:lnTo>
                    <a:pt x="212" y="87"/>
                  </a:lnTo>
                  <a:lnTo>
                    <a:pt x="211" y="105"/>
                  </a:lnTo>
                  <a:lnTo>
                    <a:pt x="205" y="120"/>
                  </a:lnTo>
                  <a:lnTo>
                    <a:pt x="195" y="138"/>
                  </a:lnTo>
                  <a:lnTo>
                    <a:pt x="183" y="152"/>
                  </a:lnTo>
                  <a:lnTo>
                    <a:pt x="167" y="167"/>
                  </a:lnTo>
                  <a:lnTo>
                    <a:pt x="147" y="173"/>
                  </a:lnTo>
                  <a:lnTo>
                    <a:pt x="128" y="179"/>
                  </a:lnTo>
                  <a:lnTo>
                    <a:pt x="106" y="181"/>
                  </a:lnTo>
                  <a:lnTo>
                    <a:pt x="87" y="181"/>
                  </a:lnTo>
                  <a:lnTo>
                    <a:pt x="66" y="175"/>
                  </a:lnTo>
                  <a:lnTo>
                    <a:pt x="47" y="169"/>
                  </a:lnTo>
                  <a:lnTo>
                    <a:pt x="30" y="157"/>
                  </a:lnTo>
                  <a:lnTo>
                    <a:pt x="18" y="146"/>
                  </a:lnTo>
                  <a:lnTo>
                    <a:pt x="7" y="128"/>
                  </a:lnTo>
                  <a:lnTo>
                    <a:pt x="1" y="111"/>
                  </a:lnTo>
                  <a:lnTo>
                    <a:pt x="0" y="93"/>
                  </a:lnTo>
                  <a:lnTo>
                    <a:pt x="2" y="78"/>
                  </a:lnTo>
                  <a:lnTo>
                    <a:pt x="8" y="60"/>
                  </a:lnTo>
                  <a:lnTo>
                    <a:pt x="18" y="45"/>
                  </a:lnTo>
                  <a:lnTo>
                    <a:pt x="30" y="29"/>
                  </a:lnTo>
                  <a:lnTo>
                    <a:pt x="47" y="19"/>
                  </a:lnTo>
                  <a:lnTo>
                    <a:pt x="64" y="8"/>
                  </a:lnTo>
                  <a:lnTo>
                    <a:pt x="85" y="2"/>
                  </a:lnTo>
                  <a:lnTo>
                    <a:pt x="105" y="0"/>
                  </a:lnTo>
                  <a:lnTo>
                    <a:pt x="126" y="2"/>
                  </a:lnTo>
                  <a:lnTo>
                    <a:pt x="144" y="6"/>
                  </a:lnTo>
                  <a:lnTo>
                    <a:pt x="164" y="14"/>
                  </a:lnTo>
                  <a:lnTo>
                    <a:pt x="180" y="23"/>
                  </a:lnTo>
                  <a:lnTo>
                    <a:pt x="195" y="39"/>
                  </a:lnTo>
                  <a:close/>
                </a:path>
              </a:pathLst>
            </a:custGeom>
            <a:solidFill>
              <a:srgbClr val="FFE8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96" name="Freeform 228"/>
            <p:cNvSpPr>
              <a:spLocks/>
            </p:cNvSpPr>
            <p:nvPr/>
          </p:nvSpPr>
          <p:spPr bwMode="auto">
            <a:xfrm>
              <a:off x="4151" y="2269"/>
              <a:ext cx="197" cy="85"/>
            </a:xfrm>
            <a:custGeom>
              <a:avLst/>
              <a:gdLst>
                <a:gd name="T0" fmla="*/ 181 w 197"/>
                <a:gd name="T1" fmla="*/ 39 h 169"/>
                <a:gd name="T2" fmla="*/ 190 w 197"/>
                <a:gd name="T3" fmla="*/ 50 h 169"/>
                <a:gd name="T4" fmla="*/ 195 w 197"/>
                <a:gd name="T5" fmla="*/ 68 h 169"/>
                <a:gd name="T6" fmla="*/ 197 w 197"/>
                <a:gd name="T7" fmla="*/ 84 h 169"/>
                <a:gd name="T8" fmla="*/ 197 w 197"/>
                <a:gd name="T9" fmla="*/ 101 h 169"/>
                <a:gd name="T10" fmla="*/ 191 w 197"/>
                <a:gd name="T11" fmla="*/ 115 h 169"/>
                <a:gd name="T12" fmla="*/ 183 w 197"/>
                <a:gd name="T13" fmla="*/ 130 h 169"/>
                <a:gd name="T14" fmla="*/ 170 w 197"/>
                <a:gd name="T15" fmla="*/ 142 h 169"/>
                <a:gd name="T16" fmla="*/ 157 w 197"/>
                <a:gd name="T17" fmla="*/ 155 h 169"/>
                <a:gd name="T18" fmla="*/ 139 w 197"/>
                <a:gd name="T19" fmla="*/ 161 h 169"/>
                <a:gd name="T20" fmla="*/ 121 w 197"/>
                <a:gd name="T21" fmla="*/ 167 h 169"/>
                <a:gd name="T22" fmla="*/ 101 w 197"/>
                <a:gd name="T23" fmla="*/ 169 h 169"/>
                <a:gd name="T24" fmla="*/ 83 w 197"/>
                <a:gd name="T25" fmla="*/ 169 h 169"/>
                <a:gd name="T26" fmla="*/ 63 w 197"/>
                <a:gd name="T27" fmla="*/ 163 h 169"/>
                <a:gd name="T28" fmla="*/ 46 w 197"/>
                <a:gd name="T29" fmla="*/ 159 h 169"/>
                <a:gd name="T30" fmla="*/ 31 w 197"/>
                <a:gd name="T31" fmla="*/ 148 h 169"/>
                <a:gd name="T32" fmla="*/ 19 w 197"/>
                <a:gd name="T33" fmla="*/ 138 h 169"/>
                <a:gd name="T34" fmla="*/ 8 w 197"/>
                <a:gd name="T35" fmla="*/ 120 h 169"/>
                <a:gd name="T36" fmla="*/ 2 w 197"/>
                <a:gd name="T37" fmla="*/ 105 h 169"/>
                <a:gd name="T38" fmla="*/ 0 w 197"/>
                <a:gd name="T39" fmla="*/ 89 h 169"/>
                <a:gd name="T40" fmla="*/ 2 w 197"/>
                <a:gd name="T41" fmla="*/ 74 h 169"/>
                <a:gd name="T42" fmla="*/ 7 w 197"/>
                <a:gd name="T43" fmla="*/ 56 h 169"/>
                <a:gd name="T44" fmla="*/ 16 w 197"/>
                <a:gd name="T45" fmla="*/ 43 h 169"/>
                <a:gd name="T46" fmla="*/ 29 w 197"/>
                <a:gd name="T47" fmla="*/ 29 h 169"/>
                <a:gd name="T48" fmla="*/ 46 w 197"/>
                <a:gd name="T49" fmla="*/ 19 h 169"/>
                <a:gd name="T50" fmla="*/ 63 w 197"/>
                <a:gd name="T51" fmla="*/ 10 h 169"/>
                <a:gd name="T52" fmla="*/ 81 w 197"/>
                <a:gd name="T53" fmla="*/ 4 h 169"/>
                <a:gd name="T54" fmla="*/ 98 w 197"/>
                <a:gd name="T55" fmla="*/ 0 h 169"/>
                <a:gd name="T56" fmla="*/ 118 w 197"/>
                <a:gd name="T57" fmla="*/ 2 h 169"/>
                <a:gd name="T58" fmla="*/ 135 w 197"/>
                <a:gd name="T59" fmla="*/ 6 h 169"/>
                <a:gd name="T60" fmla="*/ 153 w 197"/>
                <a:gd name="T61" fmla="*/ 14 h 169"/>
                <a:gd name="T62" fmla="*/ 167 w 197"/>
                <a:gd name="T63" fmla="*/ 23 h 169"/>
                <a:gd name="T64" fmla="*/ 181 w 197"/>
                <a:gd name="T65" fmla="*/ 3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7" h="169">
                  <a:moveTo>
                    <a:pt x="181" y="39"/>
                  </a:moveTo>
                  <a:lnTo>
                    <a:pt x="190" y="50"/>
                  </a:lnTo>
                  <a:lnTo>
                    <a:pt x="195" y="68"/>
                  </a:lnTo>
                  <a:lnTo>
                    <a:pt x="197" y="84"/>
                  </a:lnTo>
                  <a:lnTo>
                    <a:pt x="197" y="101"/>
                  </a:lnTo>
                  <a:lnTo>
                    <a:pt x="191" y="115"/>
                  </a:lnTo>
                  <a:lnTo>
                    <a:pt x="183" y="130"/>
                  </a:lnTo>
                  <a:lnTo>
                    <a:pt x="170" y="142"/>
                  </a:lnTo>
                  <a:lnTo>
                    <a:pt x="157" y="155"/>
                  </a:lnTo>
                  <a:lnTo>
                    <a:pt x="139" y="161"/>
                  </a:lnTo>
                  <a:lnTo>
                    <a:pt x="121" y="167"/>
                  </a:lnTo>
                  <a:lnTo>
                    <a:pt x="101" y="169"/>
                  </a:lnTo>
                  <a:lnTo>
                    <a:pt x="83" y="169"/>
                  </a:lnTo>
                  <a:lnTo>
                    <a:pt x="63" y="163"/>
                  </a:lnTo>
                  <a:lnTo>
                    <a:pt x="46" y="159"/>
                  </a:lnTo>
                  <a:lnTo>
                    <a:pt x="31" y="148"/>
                  </a:lnTo>
                  <a:lnTo>
                    <a:pt x="19" y="138"/>
                  </a:lnTo>
                  <a:lnTo>
                    <a:pt x="8" y="120"/>
                  </a:lnTo>
                  <a:lnTo>
                    <a:pt x="2" y="105"/>
                  </a:lnTo>
                  <a:lnTo>
                    <a:pt x="0" y="89"/>
                  </a:lnTo>
                  <a:lnTo>
                    <a:pt x="2" y="74"/>
                  </a:lnTo>
                  <a:lnTo>
                    <a:pt x="7" y="56"/>
                  </a:lnTo>
                  <a:lnTo>
                    <a:pt x="16" y="43"/>
                  </a:lnTo>
                  <a:lnTo>
                    <a:pt x="29" y="29"/>
                  </a:lnTo>
                  <a:lnTo>
                    <a:pt x="46" y="19"/>
                  </a:lnTo>
                  <a:lnTo>
                    <a:pt x="63" y="10"/>
                  </a:lnTo>
                  <a:lnTo>
                    <a:pt x="81" y="4"/>
                  </a:lnTo>
                  <a:lnTo>
                    <a:pt x="98" y="0"/>
                  </a:lnTo>
                  <a:lnTo>
                    <a:pt x="118" y="2"/>
                  </a:lnTo>
                  <a:lnTo>
                    <a:pt x="135" y="6"/>
                  </a:lnTo>
                  <a:lnTo>
                    <a:pt x="153" y="14"/>
                  </a:lnTo>
                  <a:lnTo>
                    <a:pt x="167" y="23"/>
                  </a:lnTo>
                  <a:lnTo>
                    <a:pt x="181" y="39"/>
                  </a:lnTo>
                  <a:close/>
                </a:path>
              </a:pathLst>
            </a:custGeom>
            <a:solidFill>
              <a:srgbClr val="FFEB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97" name="Freeform 229"/>
            <p:cNvSpPr>
              <a:spLocks/>
            </p:cNvSpPr>
            <p:nvPr/>
          </p:nvSpPr>
          <p:spPr bwMode="auto">
            <a:xfrm>
              <a:off x="4160" y="2271"/>
              <a:ext cx="182" cy="78"/>
            </a:xfrm>
            <a:custGeom>
              <a:avLst/>
              <a:gdLst>
                <a:gd name="T0" fmla="*/ 169 w 182"/>
                <a:gd name="T1" fmla="*/ 31 h 155"/>
                <a:gd name="T2" fmla="*/ 176 w 182"/>
                <a:gd name="T3" fmla="*/ 43 h 155"/>
                <a:gd name="T4" fmla="*/ 182 w 182"/>
                <a:gd name="T5" fmla="*/ 58 h 155"/>
                <a:gd name="T6" fmla="*/ 182 w 182"/>
                <a:gd name="T7" fmla="*/ 74 h 155"/>
                <a:gd name="T8" fmla="*/ 182 w 182"/>
                <a:gd name="T9" fmla="*/ 89 h 155"/>
                <a:gd name="T10" fmla="*/ 176 w 182"/>
                <a:gd name="T11" fmla="*/ 103 h 155"/>
                <a:gd name="T12" fmla="*/ 169 w 182"/>
                <a:gd name="T13" fmla="*/ 116 h 155"/>
                <a:gd name="T14" fmla="*/ 158 w 182"/>
                <a:gd name="T15" fmla="*/ 128 h 155"/>
                <a:gd name="T16" fmla="*/ 145 w 182"/>
                <a:gd name="T17" fmla="*/ 142 h 155"/>
                <a:gd name="T18" fmla="*/ 127 w 182"/>
                <a:gd name="T19" fmla="*/ 148 h 155"/>
                <a:gd name="T20" fmla="*/ 110 w 182"/>
                <a:gd name="T21" fmla="*/ 153 h 155"/>
                <a:gd name="T22" fmla="*/ 93 w 182"/>
                <a:gd name="T23" fmla="*/ 155 h 155"/>
                <a:gd name="T24" fmla="*/ 76 w 182"/>
                <a:gd name="T25" fmla="*/ 155 h 155"/>
                <a:gd name="T26" fmla="*/ 58 w 182"/>
                <a:gd name="T27" fmla="*/ 150 h 155"/>
                <a:gd name="T28" fmla="*/ 43 w 182"/>
                <a:gd name="T29" fmla="*/ 146 h 155"/>
                <a:gd name="T30" fmla="*/ 29 w 182"/>
                <a:gd name="T31" fmla="*/ 136 h 155"/>
                <a:gd name="T32" fmla="*/ 17 w 182"/>
                <a:gd name="T33" fmla="*/ 126 h 155"/>
                <a:gd name="T34" fmla="*/ 7 w 182"/>
                <a:gd name="T35" fmla="*/ 111 h 155"/>
                <a:gd name="T36" fmla="*/ 3 w 182"/>
                <a:gd name="T37" fmla="*/ 97 h 155"/>
                <a:gd name="T38" fmla="*/ 0 w 182"/>
                <a:gd name="T39" fmla="*/ 81 h 155"/>
                <a:gd name="T40" fmla="*/ 3 w 182"/>
                <a:gd name="T41" fmla="*/ 68 h 155"/>
                <a:gd name="T42" fmla="*/ 7 w 182"/>
                <a:gd name="T43" fmla="*/ 50 h 155"/>
                <a:gd name="T44" fmla="*/ 16 w 182"/>
                <a:gd name="T45" fmla="*/ 39 h 155"/>
                <a:gd name="T46" fmla="*/ 26 w 182"/>
                <a:gd name="T47" fmla="*/ 25 h 155"/>
                <a:gd name="T48" fmla="*/ 41 w 182"/>
                <a:gd name="T49" fmla="*/ 15 h 155"/>
                <a:gd name="T50" fmla="*/ 57 w 182"/>
                <a:gd name="T51" fmla="*/ 6 h 155"/>
                <a:gd name="T52" fmla="*/ 74 w 182"/>
                <a:gd name="T53" fmla="*/ 2 h 155"/>
                <a:gd name="T54" fmla="*/ 90 w 182"/>
                <a:gd name="T55" fmla="*/ 0 h 155"/>
                <a:gd name="T56" fmla="*/ 109 w 182"/>
                <a:gd name="T57" fmla="*/ 2 h 155"/>
                <a:gd name="T58" fmla="*/ 124 w 182"/>
                <a:gd name="T59" fmla="*/ 4 h 155"/>
                <a:gd name="T60" fmla="*/ 141 w 182"/>
                <a:gd name="T61" fmla="*/ 10 h 155"/>
                <a:gd name="T62" fmla="*/ 155 w 182"/>
                <a:gd name="T63" fmla="*/ 17 h 155"/>
                <a:gd name="T64" fmla="*/ 169 w 182"/>
                <a:gd name="T65" fmla="*/ 3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2" h="155">
                  <a:moveTo>
                    <a:pt x="169" y="31"/>
                  </a:moveTo>
                  <a:lnTo>
                    <a:pt x="176" y="43"/>
                  </a:lnTo>
                  <a:lnTo>
                    <a:pt x="182" y="58"/>
                  </a:lnTo>
                  <a:lnTo>
                    <a:pt x="182" y="74"/>
                  </a:lnTo>
                  <a:lnTo>
                    <a:pt x="182" y="89"/>
                  </a:lnTo>
                  <a:lnTo>
                    <a:pt x="176" y="103"/>
                  </a:lnTo>
                  <a:lnTo>
                    <a:pt x="169" y="116"/>
                  </a:lnTo>
                  <a:lnTo>
                    <a:pt x="158" y="128"/>
                  </a:lnTo>
                  <a:lnTo>
                    <a:pt x="145" y="142"/>
                  </a:lnTo>
                  <a:lnTo>
                    <a:pt x="127" y="148"/>
                  </a:lnTo>
                  <a:lnTo>
                    <a:pt x="110" y="153"/>
                  </a:lnTo>
                  <a:lnTo>
                    <a:pt x="93" y="155"/>
                  </a:lnTo>
                  <a:lnTo>
                    <a:pt x="76" y="155"/>
                  </a:lnTo>
                  <a:lnTo>
                    <a:pt x="58" y="150"/>
                  </a:lnTo>
                  <a:lnTo>
                    <a:pt x="43" y="146"/>
                  </a:lnTo>
                  <a:lnTo>
                    <a:pt x="29" y="136"/>
                  </a:lnTo>
                  <a:lnTo>
                    <a:pt x="17" y="126"/>
                  </a:lnTo>
                  <a:lnTo>
                    <a:pt x="7" y="111"/>
                  </a:lnTo>
                  <a:lnTo>
                    <a:pt x="3" y="97"/>
                  </a:lnTo>
                  <a:lnTo>
                    <a:pt x="0" y="81"/>
                  </a:lnTo>
                  <a:lnTo>
                    <a:pt x="3" y="68"/>
                  </a:lnTo>
                  <a:lnTo>
                    <a:pt x="7" y="50"/>
                  </a:lnTo>
                  <a:lnTo>
                    <a:pt x="16" y="39"/>
                  </a:lnTo>
                  <a:lnTo>
                    <a:pt x="26" y="25"/>
                  </a:lnTo>
                  <a:lnTo>
                    <a:pt x="41" y="15"/>
                  </a:lnTo>
                  <a:lnTo>
                    <a:pt x="57" y="6"/>
                  </a:lnTo>
                  <a:lnTo>
                    <a:pt x="74" y="2"/>
                  </a:lnTo>
                  <a:lnTo>
                    <a:pt x="90" y="0"/>
                  </a:lnTo>
                  <a:lnTo>
                    <a:pt x="109" y="2"/>
                  </a:lnTo>
                  <a:lnTo>
                    <a:pt x="124" y="4"/>
                  </a:lnTo>
                  <a:lnTo>
                    <a:pt x="141" y="10"/>
                  </a:lnTo>
                  <a:lnTo>
                    <a:pt x="155" y="17"/>
                  </a:lnTo>
                  <a:lnTo>
                    <a:pt x="169" y="31"/>
                  </a:lnTo>
                  <a:close/>
                </a:path>
              </a:pathLst>
            </a:custGeom>
            <a:solidFill>
              <a:srgbClr val="FFED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98" name="Freeform 230"/>
            <p:cNvSpPr>
              <a:spLocks/>
            </p:cNvSpPr>
            <p:nvPr/>
          </p:nvSpPr>
          <p:spPr bwMode="auto">
            <a:xfrm>
              <a:off x="4169" y="2272"/>
              <a:ext cx="167" cy="72"/>
            </a:xfrm>
            <a:custGeom>
              <a:avLst/>
              <a:gdLst>
                <a:gd name="T0" fmla="*/ 155 w 167"/>
                <a:gd name="T1" fmla="*/ 29 h 144"/>
                <a:gd name="T2" fmla="*/ 162 w 167"/>
                <a:gd name="T3" fmla="*/ 41 h 144"/>
                <a:gd name="T4" fmla="*/ 167 w 167"/>
                <a:gd name="T5" fmla="*/ 54 h 144"/>
                <a:gd name="T6" fmla="*/ 167 w 167"/>
                <a:gd name="T7" fmla="*/ 68 h 144"/>
                <a:gd name="T8" fmla="*/ 167 w 167"/>
                <a:gd name="T9" fmla="*/ 83 h 144"/>
                <a:gd name="T10" fmla="*/ 162 w 167"/>
                <a:gd name="T11" fmla="*/ 95 h 144"/>
                <a:gd name="T12" fmla="*/ 155 w 167"/>
                <a:gd name="T13" fmla="*/ 109 h 144"/>
                <a:gd name="T14" fmla="*/ 143 w 167"/>
                <a:gd name="T15" fmla="*/ 120 h 144"/>
                <a:gd name="T16" fmla="*/ 132 w 167"/>
                <a:gd name="T17" fmla="*/ 132 h 144"/>
                <a:gd name="T18" fmla="*/ 115 w 167"/>
                <a:gd name="T19" fmla="*/ 138 h 144"/>
                <a:gd name="T20" fmla="*/ 100 w 167"/>
                <a:gd name="T21" fmla="*/ 144 h 144"/>
                <a:gd name="T22" fmla="*/ 84 w 167"/>
                <a:gd name="T23" fmla="*/ 144 h 144"/>
                <a:gd name="T24" fmla="*/ 69 w 167"/>
                <a:gd name="T25" fmla="*/ 144 h 144"/>
                <a:gd name="T26" fmla="*/ 52 w 167"/>
                <a:gd name="T27" fmla="*/ 138 h 144"/>
                <a:gd name="T28" fmla="*/ 39 w 167"/>
                <a:gd name="T29" fmla="*/ 132 h 144"/>
                <a:gd name="T30" fmla="*/ 27 w 167"/>
                <a:gd name="T31" fmla="*/ 124 h 144"/>
                <a:gd name="T32" fmla="*/ 17 w 167"/>
                <a:gd name="T33" fmla="*/ 114 h 144"/>
                <a:gd name="T34" fmla="*/ 7 w 167"/>
                <a:gd name="T35" fmla="*/ 101 h 144"/>
                <a:gd name="T36" fmla="*/ 3 w 167"/>
                <a:gd name="T37" fmla="*/ 87 h 144"/>
                <a:gd name="T38" fmla="*/ 0 w 167"/>
                <a:gd name="T39" fmla="*/ 74 h 144"/>
                <a:gd name="T40" fmla="*/ 3 w 167"/>
                <a:gd name="T41" fmla="*/ 62 h 144"/>
                <a:gd name="T42" fmla="*/ 5 w 167"/>
                <a:gd name="T43" fmla="*/ 48 h 144"/>
                <a:gd name="T44" fmla="*/ 14 w 167"/>
                <a:gd name="T45" fmla="*/ 37 h 144"/>
                <a:gd name="T46" fmla="*/ 24 w 167"/>
                <a:gd name="T47" fmla="*/ 25 h 144"/>
                <a:gd name="T48" fmla="*/ 38 w 167"/>
                <a:gd name="T49" fmla="*/ 17 h 144"/>
                <a:gd name="T50" fmla="*/ 52 w 167"/>
                <a:gd name="T51" fmla="*/ 8 h 144"/>
                <a:gd name="T52" fmla="*/ 69 w 167"/>
                <a:gd name="T53" fmla="*/ 4 h 144"/>
                <a:gd name="T54" fmla="*/ 84 w 167"/>
                <a:gd name="T55" fmla="*/ 0 h 144"/>
                <a:gd name="T56" fmla="*/ 101 w 167"/>
                <a:gd name="T57" fmla="*/ 2 h 144"/>
                <a:gd name="T58" fmla="*/ 115 w 167"/>
                <a:gd name="T59" fmla="*/ 4 h 144"/>
                <a:gd name="T60" fmla="*/ 131 w 167"/>
                <a:gd name="T61" fmla="*/ 9 h 144"/>
                <a:gd name="T62" fmla="*/ 142 w 167"/>
                <a:gd name="T63" fmla="*/ 17 h 144"/>
                <a:gd name="T64" fmla="*/ 155 w 167"/>
                <a:gd name="T65" fmla="*/ 2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7" h="144">
                  <a:moveTo>
                    <a:pt x="155" y="29"/>
                  </a:moveTo>
                  <a:lnTo>
                    <a:pt x="162" y="41"/>
                  </a:lnTo>
                  <a:lnTo>
                    <a:pt x="167" y="54"/>
                  </a:lnTo>
                  <a:lnTo>
                    <a:pt x="167" y="68"/>
                  </a:lnTo>
                  <a:lnTo>
                    <a:pt x="167" y="83"/>
                  </a:lnTo>
                  <a:lnTo>
                    <a:pt x="162" y="95"/>
                  </a:lnTo>
                  <a:lnTo>
                    <a:pt x="155" y="109"/>
                  </a:lnTo>
                  <a:lnTo>
                    <a:pt x="143" y="120"/>
                  </a:lnTo>
                  <a:lnTo>
                    <a:pt x="132" y="132"/>
                  </a:lnTo>
                  <a:lnTo>
                    <a:pt x="115" y="138"/>
                  </a:lnTo>
                  <a:lnTo>
                    <a:pt x="100" y="144"/>
                  </a:lnTo>
                  <a:lnTo>
                    <a:pt x="84" y="144"/>
                  </a:lnTo>
                  <a:lnTo>
                    <a:pt x="69" y="144"/>
                  </a:lnTo>
                  <a:lnTo>
                    <a:pt x="52" y="138"/>
                  </a:lnTo>
                  <a:lnTo>
                    <a:pt x="39" y="132"/>
                  </a:lnTo>
                  <a:lnTo>
                    <a:pt x="27" y="124"/>
                  </a:lnTo>
                  <a:lnTo>
                    <a:pt x="17" y="114"/>
                  </a:lnTo>
                  <a:lnTo>
                    <a:pt x="7" y="101"/>
                  </a:lnTo>
                  <a:lnTo>
                    <a:pt x="3" y="87"/>
                  </a:lnTo>
                  <a:lnTo>
                    <a:pt x="0" y="74"/>
                  </a:lnTo>
                  <a:lnTo>
                    <a:pt x="3" y="62"/>
                  </a:lnTo>
                  <a:lnTo>
                    <a:pt x="5" y="48"/>
                  </a:lnTo>
                  <a:lnTo>
                    <a:pt x="14" y="37"/>
                  </a:lnTo>
                  <a:lnTo>
                    <a:pt x="24" y="25"/>
                  </a:lnTo>
                  <a:lnTo>
                    <a:pt x="38" y="17"/>
                  </a:lnTo>
                  <a:lnTo>
                    <a:pt x="52" y="8"/>
                  </a:lnTo>
                  <a:lnTo>
                    <a:pt x="69" y="4"/>
                  </a:lnTo>
                  <a:lnTo>
                    <a:pt x="84" y="0"/>
                  </a:lnTo>
                  <a:lnTo>
                    <a:pt x="101" y="2"/>
                  </a:lnTo>
                  <a:lnTo>
                    <a:pt x="115" y="4"/>
                  </a:lnTo>
                  <a:lnTo>
                    <a:pt x="131" y="9"/>
                  </a:lnTo>
                  <a:lnTo>
                    <a:pt x="142" y="17"/>
                  </a:lnTo>
                  <a:lnTo>
                    <a:pt x="155" y="29"/>
                  </a:lnTo>
                  <a:close/>
                </a:path>
              </a:pathLst>
            </a:custGeom>
            <a:solidFill>
              <a:srgbClr val="FFF2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399" name="Freeform 231"/>
            <p:cNvSpPr>
              <a:spLocks/>
            </p:cNvSpPr>
            <p:nvPr/>
          </p:nvSpPr>
          <p:spPr bwMode="auto">
            <a:xfrm>
              <a:off x="4177" y="2273"/>
              <a:ext cx="152" cy="65"/>
            </a:xfrm>
            <a:custGeom>
              <a:avLst/>
              <a:gdLst>
                <a:gd name="T0" fmla="*/ 142 w 152"/>
                <a:gd name="T1" fmla="*/ 27 h 130"/>
                <a:gd name="T2" fmla="*/ 148 w 152"/>
                <a:gd name="T3" fmla="*/ 39 h 130"/>
                <a:gd name="T4" fmla="*/ 152 w 152"/>
                <a:gd name="T5" fmla="*/ 50 h 130"/>
                <a:gd name="T6" fmla="*/ 152 w 152"/>
                <a:gd name="T7" fmla="*/ 62 h 130"/>
                <a:gd name="T8" fmla="*/ 152 w 152"/>
                <a:gd name="T9" fmla="*/ 76 h 130"/>
                <a:gd name="T10" fmla="*/ 147 w 152"/>
                <a:gd name="T11" fmla="*/ 85 h 130"/>
                <a:gd name="T12" fmla="*/ 141 w 152"/>
                <a:gd name="T13" fmla="*/ 97 h 130"/>
                <a:gd name="T14" fmla="*/ 131 w 152"/>
                <a:gd name="T15" fmla="*/ 107 h 130"/>
                <a:gd name="T16" fmla="*/ 121 w 152"/>
                <a:gd name="T17" fmla="*/ 118 h 130"/>
                <a:gd name="T18" fmla="*/ 107 w 152"/>
                <a:gd name="T19" fmla="*/ 122 h 130"/>
                <a:gd name="T20" fmla="*/ 93 w 152"/>
                <a:gd name="T21" fmla="*/ 128 h 130"/>
                <a:gd name="T22" fmla="*/ 78 w 152"/>
                <a:gd name="T23" fmla="*/ 128 h 130"/>
                <a:gd name="T24" fmla="*/ 64 w 152"/>
                <a:gd name="T25" fmla="*/ 130 h 130"/>
                <a:gd name="T26" fmla="*/ 50 w 152"/>
                <a:gd name="T27" fmla="*/ 126 h 130"/>
                <a:gd name="T28" fmla="*/ 37 w 152"/>
                <a:gd name="T29" fmla="*/ 120 h 130"/>
                <a:gd name="T30" fmla="*/ 24 w 152"/>
                <a:gd name="T31" fmla="*/ 112 h 130"/>
                <a:gd name="T32" fmla="*/ 16 w 152"/>
                <a:gd name="T33" fmla="*/ 105 h 130"/>
                <a:gd name="T34" fmla="*/ 7 w 152"/>
                <a:gd name="T35" fmla="*/ 91 h 130"/>
                <a:gd name="T36" fmla="*/ 3 w 152"/>
                <a:gd name="T37" fmla="*/ 79 h 130"/>
                <a:gd name="T38" fmla="*/ 0 w 152"/>
                <a:gd name="T39" fmla="*/ 68 h 130"/>
                <a:gd name="T40" fmla="*/ 3 w 152"/>
                <a:gd name="T41" fmla="*/ 56 h 130"/>
                <a:gd name="T42" fmla="*/ 6 w 152"/>
                <a:gd name="T43" fmla="*/ 44 h 130"/>
                <a:gd name="T44" fmla="*/ 13 w 152"/>
                <a:gd name="T45" fmla="*/ 33 h 130"/>
                <a:gd name="T46" fmla="*/ 21 w 152"/>
                <a:gd name="T47" fmla="*/ 21 h 130"/>
                <a:gd name="T48" fmla="*/ 35 w 152"/>
                <a:gd name="T49" fmla="*/ 15 h 130"/>
                <a:gd name="T50" fmla="*/ 48 w 152"/>
                <a:gd name="T51" fmla="*/ 7 h 130"/>
                <a:gd name="T52" fmla="*/ 62 w 152"/>
                <a:gd name="T53" fmla="*/ 2 h 130"/>
                <a:gd name="T54" fmla="*/ 76 w 152"/>
                <a:gd name="T55" fmla="*/ 0 h 130"/>
                <a:gd name="T56" fmla="*/ 92 w 152"/>
                <a:gd name="T57" fmla="*/ 2 h 130"/>
                <a:gd name="T58" fmla="*/ 104 w 152"/>
                <a:gd name="T59" fmla="*/ 2 h 130"/>
                <a:gd name="T60" fmla="*/ 119 w 152"/>
                <a:gd name="T61" fmla="*/ 7 h 130"/>
                <a:gd name="T62" fmla="*/ 131 w 152"/>
                <a:gd name="T63" fmla="*/ 15 h 130"/>
                <a:gd name="T64" fmla="*/ 142 w 152"/>
                <a:gd name="T65" fmla="*/ 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130">
                  <a:moveTo>
                    <a:pt x="142" y="27"/>
                  </a:moveTo>
                  <a:lnTo>
                    <a:pt x="148" y="39"/>
                  </a:lnTo>
                  <a:lnTo>
                    <a:pt x="152" y="50"/>
                  </a:lnTo>
                  <a:lnTo>
                    <a:pt x="152" y="62"/>
                  </a:lnTo>
                  <a:lnTo>
                    <a:pt x="152" y="76"/>
                  </a:lnTo>
                  <a:lnTo>
                    <a:pt x="147" y="85"/>
                  </a:lnTo>
                  <a:lnTo>
                    <a:pt x="141" y="97"/>
                  </a:lnTo>
                  <a:lnTo>
                    <a:pt x="131" y="107"/>
                  </a:lnTo>
                  <a:lnTo>
                    <a:pt x="121" y="118"/>
                  </a:lnTo>
                  <a:lnTo>
                    <a:pt x="107" y="122"/>
                  </a:lnTo>
                  <a:lnTo>
                    <a:pt x="93" y="128"/>
                  </a:lnTo>
                  <a:lnTo>
                    <a:pt x="78" y="128"/>
                  </a:lnTo>
                  <a:lnTo>
                    <a:pt x="64" y="130"/>
                  </a:lnTo>
                  <a:lnTo>
                    <a:pt x="50" y="126"/>
                  </a:lnTo>
                  <a:lnTo>
                    <a:pt x="37" y="120"/>
                  </a:lnTo>
                  <a:lnTo>
                    <a:pt x="24" y="112"/>
                  </a:lnTo>
                  <a:lnTo>
                    <a:pt x="16" y="105"/>
                  </a:lnTo>
                  <a:lnTo>
                    <a:pt x="7" y="91"/>
                  </a:lnTo>
                  <a:lnTo>
                    <a:pt x="3" y="79"/>
                  </a:lnTo>
                  <a:lnTo>
                    <a:pt x="0" y="68"/>
                  </a:lnTo>
                  <a:lnTo>
                    <a:pt x="3" y="56"/>
                  </a:lnTo>
                  <a:lnTo>
                    <a:pt x="6" y="44"/>
                  </a:lnTo>
                  <a:lnTo>
                    <a:pt x="13" y="33"/>
                  </a:lnTo>
                  <a:lnTo>
                    <a:pt x="21" y="21"/>
                  </a:lnTo>
                  <a:lnTo>
                    <a:pt x="35" y="15"/>
                  </a:lnTo>
                  <a:lnTo>
                    <a:pt x="48" y="7"/>
                  </a:lnTo>
                  <a:lnTo>
                    <a:pt x="62" y="2"/>
                  </a:lnTo>
                  <a:lnTo>
                    <a:pt x="76" y="0"/>
                  </a:lnTo>
                  <a:lnTo>
                    <a:pt x="92" y="2"/>
                  </a:lnTo>
                  <a:lnTo>
                    <a:pt x="104" y="2"/>
                  </a:lnTo>
                  <a:lnTo>
                    <a:pt x="119" y="7"/>
                  </a:lnTo>
                  <a:lnTo>
                    <a:pt x="131" y="15"/>
                  </a:lnTo>
                  <a:lnTo>
                    <a:pt x="142" y="27"/>
                  </a:lnTo>
                  <a:close/>
                </a:path>
              </a:pathLst>
            </a:custGeom>
            <a:solidFill>
              <a:srgbClr val="FFF5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00" name="Freeform 232"/>
            <p:cNvSpPr>
              <a:spLocks/>
            </p:cNvSpPr>
            <p:nvPr/>
          </p:nvSpPr>
          <p:spPr bwMode="auto">
            <a:xfrm>
              <a:off x="4187" y="2274"/>
              <a:ext cx="137" cy="60"/>
            </a:xfrm>
            <a:custGeom>
              <a:avLst/>
              <a:gdLst>
                <a:gd name="T0" fmla="*/ 127 w 137"/>
                <a:gd name="T1" fmla="*/ 25 h 118"/>
                <a:gd name="T2" fmla="*/ 131 w 137"/>
                <a:gd name="T3" fmla="*/ 35 h 118"/>
                <a:gd name="T4" fmla="*/ 135 w 137"/>
                <a:gd name="T5" fmla="*/ 46 h 118"/>
                <a:gd name="T6" fmla="*/ 137 w 137"/>
                <a:gd name="T7" fmla="*/ 56 h 118"/>
                <a:gd name="T8" fmla="*/ 137 w 137"/>
                <a:gd name="T9" fmla="*/ 68 h 118"/>
                <a:gd name="T10" fmla="*/ 132 w 137"/>
                <a:gd name="T11" fmla="*/ 77 h 118"/>
                <a:gd name="T12" fmla="*/ 127 w 137"/>
                <a:gd name="T13" fmla="*/ 89 h 118"/>
                <a:gd name="T14" fmla="*/ 118 w 137"/>
                <a:gd name="T15" fmla="*/ 99 h 118"/>
                <a:gd name="T16" fmla="*/ 109 w 137"/>
                <a:gd name="T17" fmla="*/ 109 h 118"/>
                <a:gd name="T18" fmla="*/ 94 w 137"/>
                <a:gd name="T19" fmla="*/ 112 h 118"/>
                <a:gd name="T20" fmla="*/ 82 w 137"/>
                <a:gd name="T21" fmla="*/ 116 h 118"/>
                <a:gd name="T22" fmla="*/ 69 w 137"/>
                <a:gd name="T23" fmla="*/ 116 h 118"/>
                <a:gd name="T24" fmla="*/ 56 w 137"/>
                <a:gd name="T25" fmla="*/ 118 h 118"/>
                <a:gd name="T26" fmla="*/ 44 w 137"/>
                <a:gd name="T27" fmla="*/ 114 h 118"/>
                <a:gd name="T28" fmla="*/ 31 w 137"/>
                <a:gd name="T29" fmla="*/ 110 h 118"/>
                <a:gd name="T30" fmla="*/ 20 w 137"/>
                <a:gd name="T31" fmla="*/ 103 h 118"/>
                <a:gd name="T32" fmla="*/ 13 w 137"/>
                <a:gd name="T33" fmla="*/ 95 h 118"/>
                <a:gd name="T34" fmla="*/ 6 w 137"/>
                <a:gd name="T35" fmla="*/ 83 h 118"/>
                <a:gd name="T36" fmla="*/ 2 w 137"/>
                <a:gd name="T37" fmla="*/ 72 h 118"/>
                <a:gd name="T38" fmla="*/ 0 w 137"/>
                <a:gd name="T39" fmla="*/ 60 h 118"/>
                <a:gd name="T40" fmla="*/ 3 w 137"/>
                <a:gd name="T41" fmla="*/ 50 h 118"/>
                <a:gd name="T42" fmla="*/ 6 w 137"/>
                <a:gd name="T43" fmla="*/ 39 h 118"/>
                <a:gd name="T44" fmla="*/ 11 w 137"/>
                <a:gd name="T45" fmla="*/ 29 h 118"/>
                <a:gd name="T46" fmla="*/ 20 w 137"/>
                <a:gd name="T47" fmla="*/ 19 h 118"/>
                <a:gd name="T48" fmla="*/ 31 w 137"/>
                <a:gd name="T49" fmla="*/ 13 h 118"/>
                <a:gd name="T50" fmla="*/ 42 w 137"/>
                <a:gd name="T51" fmla="*/ 5 h 118"/>
                <a:gd name="T52" fmla="*/ 55 w 137"/>
                <a:gd name="T53" fmla="*/ 2 h 118"/>
                <a:gd name="T54" fmla="*/ 68 w 137"/>
                <a:gd name="T55" fmla="*/ 0 h 118"/>
                <a:gd name="T56" fmla="*/ 82 w 137"/>
                <a:gd name="T57" fmla="*/ 2 h 118"/>
                <a:gd name="T58" fmla="*/ 93 w 137"/>
                <a:gd name="T59" fmla="*/ 2 h 118"/>
                <a:gd name="T60" fmla="*/ 106 w 137"/>
                <a:gd name="T61" fmla="*/ 7 h 118"/>
                <a:gd name="T62" fmla="*/ 117 w 137"/>
                <a:gd name="T63" fmla="*/ 13 h 118"/>
                <a:gd name="T64" fmla="*/ 127 w 137"/>
                <a:gd name="T65" fmla="*/ 2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 h="118">
                  <a:moveTo>
                    <a:pt x="127" y="25"/>
                  </a:moveTo>
                  <a:lnTo>
                    <a:pt x="131" y="35"/>
                  </a:lnTo>
                  <a:lnTo>
                    <a:pt x="135" y="46"/>
                  </a:lnTo>
                  <a:lnTo>
                    <a:pt x="137" y="56"/>
                  </a:lnTo>
                  <a:lnTo>
                    <a:pt x="137" y="68"/>
                  </a:lnTo>
                  <a:lnTo>
                    <a:pt x="132" y="77"/>
                  </a:lnTo>
                  <a:lnTo>
                    <a:pt x="127" y="89"/>
                  </a:lnTo>
                  <a:lnTo>
                    <a:pt x="118" y="99"/>
                  </a:lnTo>
                  <a:lnTo>
                    <a:pt x="109" y="109"/>
                  </a:lnTo>
                  <a:lnTo>
                    <a:pt x="94" y="112"/>
                  </a:lnTo>
                  <a:lnTo>
                    <a:pt x="82" y="116"/>
                  </a:lnTo>
                  <a:lnTo>
                    <a:pt x="69" y="116"/>
                  </a:lnTo>
                  <a:lnTo>
                    <a:pt x="56" y="118"/>
                  </a:lnTo>
                  <a:lnTo>
                    <a:pt x="44" y="114"/>
                  </a:lnTo>
                  <a:lnTo>
                    <a:pt x="31" y="110"/>
                  </a:lnTo>
                  <a:lnTo>
                    <a:pt x="20" y="103"/>
                  </a:lnTo>
                  <a:lnTo>
                    <a:pt x="13" y="95"/>
                  </a:lnTo>
                  <a:lnTo>
                    <a:pt x="6" y="83"/>
                  </a:lnTo>
                  <a:lnTo>
                    <a:pt x="2" y="72"/>
                  </a:lnTo>
                  <a:lnTo>
                    <a:pt x="0" y="60"/>
                  </a:lnTo>
                  <a:lnTo>
                    <a:pt x="3" y="50"/>
                  </a:lnTo>
                  <a:lnTo>
                    <a:pt x="6" y="39"/>
                  </a:lnTo>
                  <a:lnTo>
                    <a:pt x="11" y="29"/>
                  </a:lnTo>
                  <a:lnTo>
                    <a:pt x="20" y="19"/>
                  </a:lnTo>
                  <a:lnTo>
                    <a:pt x="31" y="13"/>
                  </a:lnTo>
                  <a:lnTo>
                    <a:pt x="42" y="5"/>
                  </a:lnTo>
                  <a:lnTo>
                    <a:pt x="55" y="2"/>
                  </a:lnTo>
                  <a:lnTo>
                    <a:pt x="68" y="0"/>
                  </a:lnTo>
                  <a:lnTo>
                    <a:pt x="82" y="2"/>
                  </a:lnTo>
                  <a:lnTo>
                    <a:pt x="93" y="2"/>
                  </a:lnTo>
                  <a:lnTo>
                    <a:pt x="106" y="7"/>
                  </a:lnTo>
                  <a:lnTo>
                    <a:pt x="117" y="13"/>
                  </a:lnTo>
                  <a:lnTo>
                    <a:pt x="127" y="25"/>
                  </a:lnTo>
                  <a:close/>
                </a:path>
              </a:pathLst>
            </a:custGeom>
            <a:solidFill>
              <a:srgbClr val="FFFA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01" name="Freeform 233"/>
            <p:cNvSpPr>
              <a:spLocks/>
            </p:cNvSpPr>
            <p:nvPr/>
          </p:nvSpPr>
          <p:spPr bwMode="auto">
            <a:xfrm>
              <a:off x="4196" y="2275"/>
              <a:ext cx="121" cy="53"/>
            </a:xfrm>
            <a:custGeom>
              <a:avLst/>
              <a:gdLst>
                <a:gd name="T0" fmla="*/ 112 w 121"/>
                <a:gd name="T1" fmla="*/ 21 h 105"/>
                <a:gd name="T2" fmla="*/ 121 w 121"/>
                <a:gd name="T3" fmla="*/ 38 h 105"/>
                <a:gd name="T4" fmla="*/ 121 w 121"/>
                <a:gd name="T5" fmla="*/ 60 h 105"/>
                <a:gd name="T6" fmla="*/ 116 w 121"/>
                <a:gd name="T7" fmla="*/ 70 h 105"/>
                <a:gd name="T8" fmla="*/ 112 w 121"/>
                <a:gd name="T9" fmla="*/ 79 h 105"/>
                <a:gd name="T10" fmla="*/ 104 w 121"/>
                <a:gd name="T11" fmla="*/ 87 h 105"/>
                <a:gd name="T12" fmla="*/ 97 w 121"/>
                <a:gd name="T13" fmla="*/ 97 h 105"/>
                <a:gd name="T14" fmla="*/ 84 w 121"/>
                <a:gd name="T15" fmla="*/ 101 h 105"/>
                <a:gd name="T16" fmla="*/ 73 w 121"/>
                <a:gd name="T17" fmla="*/ 103 h 105"/>
                <a:gd name="T18" fmla="*/ 62 w 121"/>
                <a:gd name="T19" fmla="*/ 103 h 105"/>
                <a:gd name="T20" fmla="*/ 50 w 121"/>
                <a:gd name="T21" fmla="*/ 105 h 105"/>
                <a:gd name="T22" fmla="*/ 38 w 121"/>
                <a:gd name="T23" fmla="*/ 101 h 105"/>
                <a:gd name="T24" fmla="*/ 28 w 121"/>
                <a:gd name="T25" fmla="*/ 97 h 105"/>
                <a:gd name="T26" fmla="*/ 18 w 121"/>
                <a:gd name="T27" fmla="*/ 91 h 105"/>
                <a:gd name="T28" fmla="*/ 11 w 121"/>
                <a:gd name="T29" fmla="*/ 85 h 105"/>
                <a:gd name="T30" fmla="*/ 4 w 121"/>
                <a:gd name="T31" fmla="*/ 73 h 105"/>
                <a:gd name="T32" fmla="*/ 1 w 121"/>
                <a:gd name="T33" fmla="*/ 64 h 105"/>
                <a:gd name="T34" fmla="*/ 0 w 121"/>
                <a:gd name="T35" fmla="*/ 54 h 105"/>
                <a:gd name="T36" fmla="*/ 1 w 121"/>
                <a:gd name="T37" fmla="*/ 44 h 105"/>
                <a:gd name="T38" fmla="*/ 4 w 121"/>
                <a:gd name="T39" fmla="*/ 35 h 105"/>
                <a:gd name="T40" fmla="*/ 9 w 121"/>
                <a:gd name="T41" fmla="*/ 25 h 105"/>
                <a:gd name="T42" fmla="*/ 16 w 121"/>
                <a:gd name="T43" fmla="*/ 17 h 105"/>
                <a:gd name="T44" fmla="*/ 26 w 121"/>
                <a:gd name="T45" fmla="*/ 11 h 105"/>
                <a:gd name="T46" fmla="*/ 36 w 121"/>
                <a:gd name="T47" fmla="*/ 3 h 105"/>
                <a:gd name="T48" fmla="*/ 49 w 121"/>
                <a:gd name="T49" fmla="*/ 2 h 105"/>
                <a:gd name="T50" fmla="*/ 60 w 121"/>
                <a:gd name="T51" fmla="*/ 0 h 105"/>
                <a:gd name="T52" fmla="*/ 73 w 121"/>
                <a:gd name="T53" fmla="*/ 2 h 105"/>
                <a:gd name="T54" fmla="*/ 83 w 121"/>
                <a:gd name="T55" fmla="*/ 2 h 105"/>
                <a:gd name="T56" fmla="*/ 94 w 121"/>
                <a:gd name="T57" fmla="*/ 7 h 105"/>
                <a:gd name="T58" fmla="*/ 102 w 121"/>
                <a:gd name="T59" fmla="*/ 11 h 105"/>
                <a:gd name="T60" fmla="*/ 112 w 121"/>
                <a:gd name="T61" fmla="*/ 2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1" h="105">
                  <a:moveTo>
                    <a:pt x="112" y="21"/>
                  </a:moveTo>
                  <a:lnTo>
                    <a:pt x="121" y="38"/>
                  </a:lnTo>
                  <a:lnTo>
                    <a:pt x="121" y="60"/>
                  </a:lnTo>
                  <a:lnTo>
                    <a:pt x="116" y="70"/>
                  </a:lnTo>
                  <a:lnTo>
                    <a:pt x="112" y="79"/>
                  </a:lnTo>
                  <a:lnTo>
                    <a:pt x="104" y="87"/>
                  </a:lnTo>
                  <a:lnTo>
                    <a:pt x="97" y="97"/>
                  </a:lnTo>
                  <a:lnTo>
                    <a:pt x="84" y="101"/>
                  </a:lnTo>
                  <a:lnTo>
                    <a:pt x="73" y="103"/>
                  </a:lnTo>
                  <a:lnTo>
                    <a:pt x="62" y="103"/>
                  </a:lnTo>
                  <a:lnTo>
                    <a:pt x="50" y="105"/>
                  </a:lnTo>
                  <a:lnTo>
                    <a:pt x="38" y="101"/>
                  </a:lnTo>
                  <a:lnTo>
                    <a:pt x="28" y="97"/>
                  </a:lnTo>
                  <a:lnTo>
                    <a:pt x="18" y="91"/>
                  </a:lnTo>
                  <a:lnTo>
                    <a:pt x="11" y="85"/>
                  </a:lnTo>
                  <a:lnTo>
                    <a:pt x="4" y="73"/>
                  </a:lnTo>
                  <a:lnTo>
                    <a:pt x="1" y="64"/>
                  </a:lnTo>
                  <a:lnTo>
                    <a:pt x="0" y="54"/>
                  </a:lnTo>
                  <a:lnTo>
                    <a:pt x="1" y="44"/>
                  </a:lnTo>
                  <a:lnTo>
                    <a:pt x="4" y="35"/>
                  </a:lnTo>
                  <a:lnTo>
                    <a:pt x="9" y="25"/>
                  </a:lnTo>
                  <a:lnTo>
                    <a:pt x="16" y="17"/>
                  </a:lnTo>
                  <a:lnTo>
                    <a:pt x="26" y="11"/>
                  </a:lnTo>
                  <a:lnTo>
                    <a:pt x="36" y="3"/>
                  </a:lnTo>
                  <a:lnTo>
                    <a:pt x="49" y="2"/>
                  </a:lnTo>
                  <a:lnTo>
                    <a:pt x="60" y="0"/>
                  </a:lnTo>
                  <a:lnTo>
                    <a:pt x="73" y="2"/>
                  </a:lnTo>
                  <a:lnTo>
                    <a:pt x="83" y="2"/>
                  </a:lnTo>
                  <a:lnTo>
                    <a:pt x="94" y="7"/>
                  </a:lnTo>
                  <a:lnTo>
                    <a:pt x="102" y="11"/>
                  </a:lnTo>
                  <a:lnTo>
                    <a:pt x="112" y="21"/>
                  </a:lnTo>
                  <a:close/>
                </a:path>
              </a:pathLst>
            </a:custGeom>
            <a:solidFill>
              <a:srgbClr val="FFFC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02" name="Freeform 234"/>
            <p:cNvSpPr>
              <a:spLocks/>
            </p:cNvSpPr>
            <p:nvPr/>
          </p:nvSpPr>
          <p:spPr bwMode="auto">
            <a:xfrm>
              <a:off x="4204" y="2276"/>
              <a:ext cx="107" cy="46"/>
            </a:xfrm>
            <a:custGeom>
              <a:avLst/>
              <a:gdLst>
                <a:gd name="T0" fmla="*/ 100 w 107"/>
                <a:gd name="T1" fmla="*/ 19 h 91"/>
                <a:gd name="T2" fmla="*/ 107 w 107"/>
                <a:gd name="T3" fmla="*/ 35 h 91"/>
                <a:gd name="T4" fmla="*/ 107 w 107"/>
                <a:gd name="T5" fmla="*/ 54 h 91"/>
                <a:gd name="T6" fmla="*/ 103 w 107"/>
                <a:gd name="T7" fmla="*/ 62 h 91"/>
                <a:gd name="T8" fmla="*/ 99 w 107"/>
                <a:gd name="T9" fmla="*/ 70 h 91"/>
                <a:gd name="T10" fmla="*/ 93 w 107"/>
                <a:gd name="T11" fmla="*/ 75 h 91"/>
                <a:gd name="T12" fmla="*/ 86 w 107"/>
                <a:gd name="T13" fmla="*/ 83 h 91"/>
                <a:gd name="T14" fmla="*/ 75 w 107"/>
                <a:gd name="T15" fmla="*/ 87 h 91"/>
                <a:gd name="T16" fmla="*/ 65 w 107"/>
                <a:gd name="T17" fmla="*/ 89 h 91"/>
                <a:gd name="T18" fmla="*/ 54 w 107"/>
                <a:gd name="T19" fmla="*/ 89 h 91"/>
                <a:gd name="T20" fmla="*/ 45 w 107"/>
                <a:gd name="T21" fmla="*/ 91 h 91"/>
                <a:gd name="T22" fmla="*/ 34 w 107"/>
                <a:gd name="T23" fmla="*/ 89 h 91"/>
                <a:gd name="T24" fmla="*/ 25 w 107"/>
                <a:gd name="T25" fmla="*/ 85 h 91"/>
                <a:gd name="T26" fmla="*/ 17 w 107"/>
                <a:gd name="T27" fmla="*/ 79 h 91"/>
                <a:gd name="T28" fmla="*/ 11 w 107"/>
                <a:gd name="T29" fmla="*/ 75 h 91"/>
                <a:gd name="T30" fmla="*/ 1 w 107"/>
                <a:gd name="T31" fmla="*/ 58 h 91"/>
                <a:gd name="T32" fmla="*/ 0 w 107"/>
                <a:gd name="T33" fmla="*/ 40 h 91"/>
                <a:gd name="T34" fmla="*/ 3 w 107"/>
                <a:gd name="T35" fmla="*/ 31 h 91"/>
                <a:gd name="T36" fmla="*/ 7 w 107"/>
                <a:gd name="T37" fmla="*/ 23 h 91"/>
                <a:gd name="T38" fmla="*/ 14 w 107"/>
                <a:gd name="T39" fmla="*/ 15 h 91"/>
                <a:gd name="T40" fmla="*/ 24 w 107"/>
                <a:gd name="T41" fmla="*/ 11 h 91"/>
                <a:gd name="T42" fmla="*/ 32 w 107"/>
                <a:gd name="T43" fmla="*/ 5 h 91"/>
                <a:gd name="T44" fmla="*/ 44 w 107"/>
                <a:gd name="T45" fmla="*/ 1 h 91"/>
                <a:gd name="T46" fmla="*/ 52 w 107"/>
                <a:gd name="T47" fmla="*/ 0 h 91"/>
                <a:gd name="T48" fmla="*/ 63 w 107"/>
                <a:gd name="T49" fmla="*/ 1 h 91"/>
                <a:gd name="T50" fmla="*/ 73 w 107"/>
                <a:gd name="T51" fmla="*/ 1 h 91"/>
                <a:gd name="T52" fmla="*/ 83 w 107"/>
                <a:gd name="T53" fmla="*/ 7 h 91"/>
                <a:gd name="T54" fmla="*/ 92 w 107"/>
                <a:gd name="T55" fmla="*/ 11 h 91"/>
                <a:gd name="T56" fmla="*/ 100 w 107"/>
                <a:gd name="T57" fmla="*/ 1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91">
                  <a:moveTo>
                    <a:pt x="100" y="19"/>
                  </a:moveTo>
                  <a:lnTo>
                    <a:pt x="107" y="35"/>
                  </a:lnTo>
                  <a:lnTo>
                    <a:pt x="107" y="54"/>
                  </a:lnTo>
                  <a:lnTo>
                    <a:pt x="103" y="62"/>
                  </a:lnTo>
                  <a:lnTo>
                    <a:pt x="99" y="70"/>
                  </a:lnTo>
                  <a:lnTo>
                    <a:pt x="93" y="75"/>
                  </a:lnTo>
                  <a:lnTo>
                    <a:pt x="86" y="83"/>
                  </a:lnTo>
                  <a:lnTo>
                    <a:pt x="75" y="87"/>
                  </a:lnTo>
                  <a:lnTo>
                    <a:pt x="65" y="89"/>
                  </a:lnTo>
                  <a:lnTo>
                    <a:pt x="54" y="89"/>
                  </a:lnTo>
                  <a:lnTo>
                    <a:pt x="45" y="91"/>
                  </a:lnTo>
                  <a:lnTo>
                    <a:pt x="34" y="89"/>
                  </a:lnTo>
                  <a:lnTo>
                    <a:pt x="25" y="85"/>
                  </a:lnTo>
                  <a:lnTo>
                    <a:pt x="17" y="79"/>
                  </a:lnTo>
                  <a:lnTo>
                    <a:pt x="11" y="75"/>
                  </a:lnTo>
                  <a:lnTo>
                    <a:pt x="1" y="58"/>
                  </a:lnTo>
                  <a:lnTo>
                    <a:pt x="0" y="40"/>
                  </a:lnTo>
                  <a:lnTo>
                    <a:pt x="3" y="31"/>
                  </a:lnTo>
                  <a:lnTo>
                    <a:pt x="7" y="23"/>
                  </a:lnTo>
                  <a:lnTo>
                    <a:pt x="14" y="15"/>
                  </a:lnTo>
                  <a:lnTo>
                    <a:pt x="24" y="11"/>
                  </a:lnTo>
                  <a:lnTo>
                    <a:pt x="32" y="5"/>
                  </a:lnTo>
                  <a:lnTo>
                    <a:pt x="44" y="1"/>
                  </a:lnTo>
                  <a:lnTo>
                    <a:pt x="52" y="0"/>
                  </a:lnTo>
                  <a:lnTo>
                    <a:pt x="63" y="1"/>
                  </a:lnTo>
                  <a:lnTo>
                    <a:pt x="73" y="1"/>
                  </a:lnTo>
                  <a:lnTo>
                    <a:pt x="83" y="7"/>
                  </a:lnTo>
                  <a:lnTo>
                    <a:pt x="92" y="11"/>
                  </a:lnTo>
                  <a:lnTo>
                    <a:pt x="100" y="19"/>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03" name="Freeform 235"/>
            <p:cNvSpPr>
              <a:spLocks/>
            </p:cNvSpPr>
            <p:nvPr/>
          </p:nvSpPr>
          <p:spPr bwMode="auto">
            <a:xfrm>
              <a:off x="1894" y="3322"/>
              <a:ext cx="294" cy="262"/>
            </a:xfrm>
            <a:custGeom>
              <a:avLst/>
              <a:gdLst>
                <a:gd name="T0" fmla="*/ 37 w 294"/>
                <a:gd name="T1" fmla="*/ 58 h 523"/>
                <a:gd name="T2" fmla="*/ 35 w 294"/>
                <a:gd name="T3" fmla="*/ 46 h 523"/>
                <a:gd name="T4" fmla="*/ 37 w 294"/>
                <a:gd name="T5" fmla="*/ 39 h 523"/>
                <a:gd name="T6" fmla="*/ 41 w 294"/>
                <a:gd name="T7" fmla="*/ 33 h 523"/>
                <a:gd name="T8" fmla="*/ 49 w 294"/>
                <a:gd name="T9" fmla="*/ 27 h 523"/>
                <a:gd name="T10" fmla="*/ 59 w 294"/>
                <a:gd name="T11" fmla="*/ 19 h 523"/>
                <a:gd name="T12" fmla="*/ 73 w 294"/>
                <a:gd name="T13" fmla="*/ 13 h 523"/>
                <a:gd name="T14" fmla="*/ 90 w 294"/>
                <a:gd name="T15" fmla="*/ 6 h 523"/>
                <a:gd name="T16" fmla="*/ 113 w 294"/>
                <a:gd name="T17" fmla="*/ 0 h 523"/>
                <a:gd name="T18" fmla="*/ 138 w 294"/>
                <a:gd name="T19" fmla="*/ 8 h 523"/>
                <a:gd name="T20" fmla="*/ 161 w 294"/>
                <a:gd name="T21" fmla="*/ 19 h 523"/>
                <a:gd name="T22" fmla="*/ 179 w 294"/>
                <a:gd name="T23" fmla="*/ 31 h 523"/>
                <a:gd name="T24" fmla="*/ 196 w 294"/>
                <a:gd name="T25" fmla="*/ 48 h 523"/>
                <a:gd name="T26" fmla="*/ 209 w 294"/>
                <a:gd name="T27" fmla="*/ 62 h 523"/>
                <a:gd name="T28" fmla="*/ 223 w 294"/>
                <a:gd name="T29" fmla="*/ 79 h 523"/>
                <a:gd name="T30" fmla="*/ 235 w 294"/>
                <a:gd name="T31" fmla="*/ 97 h 523"/>
                <a:gd name="T32" fmla="*/ 249 w 294"/>
                <a:gd name="T33" fmla="*/ 114 h 523"/>
                <a:gd name="T34" fmla="*/ 261 w 294"/>
                <a:gd name="T35" fmla="*/ 142 h 523"/>
                <a:gd name="T36" fmla="*/ 270 w 294"/>
                <a:gd name="T37" fmla="*/ 186 h 523"/>
                <a:gd name="T38" fmla="*/ 277 w 294"/>
                <a:gd name="T39" fmla="*/ 243 h 523"/>
                <a:gd name="T40" fmla="*/ 285 w 294"/>
                <a:gd name="T41" fmla="*/ 307 h 523"/>
                <a:gd name="T42" fmla="*/ 287 w 294"/>
                <a:gd name="T43" fmla="*/ 369 h 523"/>
                <a:gd name="T44" fmla="*/ 290 w 294"/>
                <a:gd name="T45" fmla="*/ 431 h 523"/>
                <a:gd name="T46" fmla="*/ 292 w 294"/>
                <a:gd name="T47" fmla="*/ 482 h 523"/>
                <a:gd name="T48" fmla="*/ 294 w 294"/>
                <a:gd name="T49" fmla="*/ 523 h 523"/>
                <a:gd name="T50" fmla="*/ 190 w 294"/>
                <a:gd name="T51" fmla="*/ 472 h 523"/>
                <a:gd name="T52" fmla="*/ 165 w 294"/>
                <a:gd name="T53" fmla="*/ 439 h 523"/>
                <a:gd name="T54" fmla="*/ 141 w 294"/>
                <a:gd name="T55" fmla="*/ 406 h 523"/>
                <a:gd name="T56" fmla="*/ 117 w 294"/>
                <a:gd name="T57" fmla="*/ 373 h 523"/>
                <a:gd name="T58" fmla="*/ 95 w 294"/>
                <a:gd name="T59" fmla="*/ 342 h 523"/>
                <a:gd name="T60" fmla="*/ 69 w 294"/>
                <a:gd name="T61" fmla="*/ 309 h 523"/>
                <a:gd name="T62" fmla="*/ 47 w 294"/>
                <a:gd name="T63" fmla="*/ 278 h 523"/>
                <a:gd name="T64" fmla="*/ 23 w 294"/>
                <a:gd name="T65" fmla="*/ 245 h 523"/>
                <a:gd name="T66" fmla="*/ 0 w 294"/>
                <a:gd name="T67" fmla="*/ 214 h 523"/>
                <a:gd name="T68" fmla="*/ 4 w 294"/>
                <a:gd name="T69" fmla="*/ 192 h 523"/>
                <a:gd name="T70" fmla="*/ 9 w 294"/>
                <a:gd name="T71" fmla="*/ 175 h 523"/>
                <a:gd name="T72" fmla="*/ 13 w 294"/>
                <a:gd name="T73" fmla="*/ 153 h 523"/>
                <a:gd name="T74" fmla="*/ 17 w 294"/>
                <a:gd name="T75" fmla="*/ 136 h 523"/>
                <a:gd name="T76" fmla="*/ 21 w 294"/>
                <a:gd name="T77" fmla="*/ 114 h 523"/>
                <a:gd name="T78" fmla="*/ 26 w 294"/>
                <a:gd name="T79" fmla="*/ 95 h 523"/>
                <a:gd name="T80" fmla="*/ 31 w 294"/>
                <a:gd name="T81" fmla="*/ 76 h 523"/>
                <a:gd name="T82" fmla="*/ 37 w 294"/>
                <a:gd name="T83" fmla="*/ 58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4" h="523">
                  <a:moveTo>
                    <a:pt x="37" y="58"/>
                  </a:moveTo>
                  <a:lnTo>
                    <a:pt x="35" y="46"/>
                  </a:lnTo>
                  <a:lnTo>
                    <a:pt x="37" y="39"/>
                  </a:lnTo>
                  <a:lnTo>
                    <a:pt x="41" y="33"/>
                  </a:lnTo>
                  <a:lnTo>
                    <a:pt x="49" y="27"/>
                  </a:lnTo>
                  <a:lnTo>
                    <a:pt x="59" y="19"/>
                  </a:lnTo>
                  <a:lnTo>
                    <a:pt x="73" y="13"/>
                  </a:lnTo>
                  <a:lnTo>
                    <a:pt x="90" y="6"/>
                  </a:lnTo>
                  <a:lnTo>
                    <a:pt x="113" y="0"/>
                  </a:lnTo>
                  <a:lnTo>
                    <a:pt x="138" y="8"/>
                  </a:lnTo>
                  <a:lnTo>
                    <a:pt x="161" y="19"/>
                  </a:lnTo>
                  <a:lnTo>
                    <a:pt x="179" y="31"/>
                  </a:lnTo>
                  <a:lnTo>
                    <a:pt x="196" y="48"/>
                  </a:lnTo>
                  <a:lnTo>
                    <a:pt x="209" y="62"/>
                  </a:lnTo>
                  <a:lnTo>
                    <a:pt x="223" y="79"/>
                  </a:lnTo>
                  <a:lnTo>
                    <a:pt x="235" y="97"/>
                  </a:lnTo>
                  <a:lnTo>
                    <a:pt x="249" y="114"/>
                  </a:lnTo>
                  <a:lnTo>
                    <a:pt x="261" y="142"/>
                  </a:lnTo>
                  <a:lnTo>
                    <a:pt x="270" y="186"/>
                  </a:lnTo>
                  <a:lnTo>
                    <a:pt x="277" y="243"/>
                  </a:lnTo>
                  <a:lnTo>
                    <a:pt x="285" y="307"/>
                  </a:lnTo>
                  <a:lnTo>
                    <a:pt x="287" y="369"/>
                  </a:lnTo>
                  <a:lnTo>
                    <a:pt x="290" y="431"/>
                  </a:lnTo>
                  <a:lnTo>
                    <a:pt x="292" y="482"/>
                  </a:lnTo>
                  <a:lnTo>
                    <a:pt x="294" y="523"/>
                  </a:lnTo>
                  <a:lnTo>
                    <a:pt x="190" y="472"/>
                  </a:lnTo>
                  <a:lnTo>
                    <a:pt x="165" y="439"/>
                  </a:lnTo>
                  <a:lnTo>
                    <a:pt x="141" y="406"/>
                  </a:lnTo>
                  <a:lnTo>
                    <a:pt x="117" y="373"/>
                  </a:lnTo>
                  <a:lnTo>
                    <a:pt x="95" y="342"/>
                  </a:lnTo>
                  <a:lnTo>
                    <a:pt x="69" y="309"/>
                  </a:lnTo>
                  <a:lnTo>
                    <a:pt x="47" y="278"/>
                  </a:lnTo>
                  <a:lnTo>
                    <a:pt x="23" y="245"/>
                  </a:lnTo>
                  <a:lnTo>
                    <a:pt x="0" y="214"/>
                  </a:lnTo>
                  <a:lnTo>
                    <a:pt x="4" y="192"/>
                  </a:lnTo>
                  <a:lnTo>
                    <a:pt x="9" y="175"/>
                  </a:lnTo>
                  <a:lnTo>
                    <a:pt x="13" y="153"/>
                  </a:lnTo>
                  <a:lnTo>
                    <a:pt x="17" y="136"/>
                  </a:lnTo>
                  <a:lnTo>
                    <a:pt x="21" y="114"/>
                  </a:lnTo>
                  <a:lnTo>
                    <a:pt x="26" y="95"/>
                  </a:lnTo>
                  <a:lnTo>
                    <a:pt x="31" y="76"/>
                  </a:lnTo>
                  <a:lnTo>
                    <a:pt x="37" y="58"/>
                  </a:lnTo>
                  <a:close/>
                </a:path>
              </a:pathLst>
            </a:custGeom>
            <a:solidFill>
              <a:srgbClr val="D1A185"/>
            </a:solidFill>
            <a:ln w="1588">
              <a:solidFill>
                <a:srgbClr val="000000"/>
              </a:solidFill>
              <a:prstDash val="solid"/>
              <a:round/>
              <a:headEnd/>
              <a:tailEnd/>
            </a:ln>
          </p:spPr>
          <p:txBody>
            <a:bodyPr/>
            <a:lstStyle/>
            <a:p>
              <a:endParaRPr lang="en-US"/>
            </a:p>
          </p:txBody>
        </p:sp>
        <p:sp>
          <p:nvSpPr>
            <p:cNvPr id="1287404" name="Freeform 236"/>
            <p:cNvSpPr>
              <a:spLocks/>
            </p:cNvSpPr>
            <p:nvPr/>
          </p:nvSpPr>
          <p:spPr bwMode="auto">
            <a:xfrm>
              <a:off x="1893" y="3330"/>
              <a:ext cx="263" cy="226"/>
            </a:xfrm>
            <a:custGeom>
              <a:avLst/>
              <a:gdLst>
                <a:gd name="T0" fmla="*/ 32 w 263"/>
                <a:gd name="T1" fmla="*/ 70 h 451"/>
                <a:gd name="T2" fmla="*/ 31 w 263"/>
                <a:gd name="T3" fmla="*/ 59 h 451"/>
                <a:gd name="T4" fmla="*/ 34 w 263"/>
                <a:gd name="T5" fmla="*/ 51 h 451"/>
                <a:gd name="T6" fmla="*/ 38 w 263"/>
                <a:gd name="T7" fmla="*/ 41 h 451"/>
                <a:gd name="T8" fmla="*/ 48 w 263"/>
                <a:gd name="T9" fmla="*/ 33 h 451"/>
                <a:gd name="T10" fmla="*/ 59 w 263"/>
                <a:gd name="T11" fmla="*/ 24 h 451"/>
                <a:gd name="T12" fmla="*/ 73 w 263"/>
                <a:gd name="T13" fmla="*/ 16 h 451"/>
                <a:gd name="T14" fmla="*/ 90 w 263"/>
                <a:gd name="T15" fmla="*/ 6 h 451"/>
                <a:gd name="T16" fmla="*/ 111 w 263"/>
                <a:gd name="T17" fmla="*/ 0 h 451"/>
                <a:gd name="T18" fmla="*/ 125 w 263"/>
                <a:gd name="T19" fmla="*/ 14 h 451"/>
                <a:gd name="T20" fmla="*/ 141 w 263"/>
                <a:gd name="T21" fmla="*/ 29 h 451"/>
                <a:gd name="T22" fmla="*/ 155 w 263"/>
                <a:gd name="T23" fmla="*/ 43 h 451"/>
                <a:gd name="T24" fmla="*/ 170 w 263"/>
                <a:gd name="T25" fmla="*/ 61 h 451"/>
                <a:gd name="T26" fmla="*/ 184 w 263"/>
                <a:gd name="T27" fmla="*/ 74 h 451"/>
                <a:gd name="T28" fmla="*/ 200 w 263"/>
                <a:gd name="T29" fmla="*/ 90 h 451"/>
                <a:gd name="T30" fmla="*/ 214 w 263"/>
                <a:gd name="T31" fmla="*/ 103 h 451"/>
                <a:gd name="T32" fmla="*/ 229 w 263"/>
                <a:gd name="T33" fmla="*/ 121 h 451"/>
                <a:gd name="T34" fmla="*/ 238 w 263"/>
                <a:gd name="T35" fmla="*/ 140 h 451"/>
                <a:gd name="T36" fmla="*/ 246 w 263"/>
                <a:gd name="T37" fmla="*/ 164 h 451"/>
                <a:gd name="T38" fmla="*/ 250 w 263"/>
                <a:gd name="T39" fmla="*/ 187 h 451"/>
                <a:gd name="T40" fmla="*/ 256 w 263"/>
                <a:gd name="T41" fmla="*/ 216 h 451"/>
                <a:gd name="T42" fmla="*/ 257 w 263"/>
                <a:gd name="T43" fmla="*/ 243 h 451"/>
                <a:gd name="T44" fmla="*/ 259 w 263"/>
                <a:gd name="T45" fmla="*/ 273 h 451"/>
                <a:gd name="T46" fmla="*/ 260 w 263"/>
                <a:gd name="T47" fmla="*/ 302 h 451"/>
                <a:gd name="T48" fmla="*/ 263 w 263"/>
                <a:gd name="T49" fmla="*/ 331 h 451"/>
                <a:gd name="T50" fmla="*/ 176 w 263"/>
                <a:gd name="T51" fmla="*/ 451 h 451"/>
                <a:gd name="T52" fmla="*/ 152 w 263"/>
                <a:gd name="T53" fmla="*/ 420 h 451"/>
                <a:gd name="T54" fmla="*/ 129 w 263"/>
                <a:gd name="T55" fmla="*/ 391 h 451"/>
                <a:gd name="T56" fmla="*/ 107 w 263"/>
                <a:gd name="T57" fmla="*/ 362 h 451"/>
                <a:gd name="T58" fmla="*/ 86 w 263"/>
                <a:gd name="T59" fmla="*/ 333 h 451"/>
                <a:gd name="T60" fmla="*/ 63 w 263"/>
                <a:gd name="T61" fmla="*/ 302 h 451"/>
                <a:gd name="T62" fmla="*/ 42 w 263"/>
                <a:gd name="T63" fmla="*/ 273 h 451"/>
                <a:gd name="T64" fmla="*/ 21 w 263"/>
                <a:gd name="T65" fmla="*/ 243 h 451"/>
                <a:gd name="T66" fmla="*/ 0 w 263"/>
                <a:gd name="T67" fmla="*/ 214 h 451"/>
                <a:gd name="T68" fmla="*/ 3 w 263"/>
                <a:gd name="T69" fmla="*/ 195 h 451"/>
                <a:gd name="T70" fmla="*/ 7 w 263"/>
                <a:gd name="T71" fmla="*/ 177 h 451"/>
                <a:gd name="T72" fmla="*/ 11 w 263"/>
                <a:gd name="T73" fmla="*/ 158 h 451"/>
                <a:gd name="T74" fmla="*/ 15 w 263"/>
                <a:gd name="T75" fmla="*/ 140 h 451"/>
                <a:gd name="T76" fmla="*/ 20 w 263"/>
                <a:gd name="T77" fmla="*/ 123 h 451"/>
                <a:gd name="T78" fmla="*/ 24 w 263"/>
                <a:gd name="T79" fmla="*/ 105 h 451"/>
                <a:gd name="T80" fmla="*/ 28 w 263"/>
                <a:gd name="T81" fmla="*/ 88 h 451"/>
                <a:gd name="T82" fmla="*/ 32 w 263"/>
                <a:gd name="T83" fmla="*/ 7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3" h="451">
                  <a:moveTo>
                    <a:pt x="32" y="70"/>
                  </a:moveTo>
                  <a:lnTo>
                    <a:pt x="31" y="59"/>
                  </a:lnTo>
                  <a:lnTo>
                    <a:pt x="34" y="51"/>
                  </a:lnTo>
                  <a:lnTo>
                    <a:pt x="38" y="41"/>
                  </a:lnTo>
                  <a:lnTo>
                    <a:pt x="48" y="33"/>
                  </a:lnTo>
                  <a:lnTo>
                    <a:pt x="59" y="24"/>
                  </a:lnTo>
                  <a:lnTo>
                    <a:pt x="73" y="16"/>
                  </a:lnTo>
                  <a:lnTo>
                    <a:pt x="90" y="6"/>
                  </a:lnTo>
                  <a:lnTo>
                    <a:pt x="111" y="0"/>
                  </a:lnTo>
                  <a:lnTo>
                    <a:pt x="125" y="14"/>
                  </a:lnTo>
                  <a:lnTo>
                    <a:pt x="141" y="29"/>
                  </a:lnTo>
                  <a:lnTo>
                    <a:pt x="155" y="43"/>
                  </a:lnTo>
                  <a:lnTo>
                    <a:pt x="170" y="61"/>
                  </a:lnTo>
                  <a:lnTo>
                    <a:pt x="184" y="74"/>
                  </a:lnTo>
                  <a:lnTo>
                    <a:pt x="200" y="90"/>
                  </a:lnTo>
                  <a:lnTo>
                    <a:pt x="214" y="103"/>
                  </a:lnTo>
                  <a:lnTo>
                    <a:pt x="229" y="121"/>
                  </a:lnTo>
                  <a:lnTo>
                    <a:pt x="238" y="140"/>
                  </a:lnTo>
                  <a:lnTo>
                    <a:pt x="246" y="164"/>
                  </a:lnTo>
                  <a:lnTo>
                    <a:pt x="250" y="187"/>
                  </a:lnTo>
                  <a:lnTo>
                    <a:pt x="256" y="216"/>
                  </a:lnTo>
                  <a:lnTo>
                    <a:pt x="257" y="243"/>
                  </a:lnTo>
                  <a:lnTo>
                    <a:pt x="259" y="273"/>
                  </a:lnTo>
                  <a:lnTo>
                    <a:pt x="260" y="302"/>
                  </a:lnTo>
                  <a:lnTo>
                    <a:pt x="263" y="331"/>
                  </a:lnTo>
                  <a:lnTo>
                    <a:pt x="176" y="451"/>
                  </a:lnTo>
                  <a:lnTo>
                    <a:pt x="152" y="420"/>
                  </a:lnTo>
                  <a:lnTo>
                    <a:pt x="129" y="391"/>
                  </a:lnTo>
                  <a:lnTo>
                    <a:pt x="107" y="362"/>
                  </a:lnTo>
                  <a:lnTo>
                    <a:pt x="86" y="333"/>
                  </a:lnTo>
                  <a:lnTo>
                    <a:pt x="63" y="302"/>
                  </a:lnTo>
                  <a:lnTo>
                    <a:pt x="42" y="273"/>
                  </a:lnTo>
                  <a:lnTo>
                    <a:pt x="21" y="243"/>
                  </a:lnTo>
                  <a:lnTo>
                    <a:pt x="0" y="214"/>
                  </a:lnTo>
                  <a:lnTo>
                    <a:pt x="3" y="195"/>
                  </a:lnTo>
                  <a:lnTo>
                    <a:pt x="7" y="177"/>
                  </a:lnTo>
                  <a:lnTo>
                    <a:pt x="11" y="158"/>
                  </a:lnTo>
                  <a:lnTo>
                    <a:pt x="15" y="140"/>
                  </a:lnTo>
                  <a:lnTo>
                    <a:pt x="20" y="123"/>
                  </a:lnTo>
                  <a:lnTo>
                    <a:pt x="24" y="105"/>
                  </a:lnTo>
                  <a:lnTo>
                    <a:pt x="28" y="88"/>
                  </a:lnTo>
                  <a:lnTo>
                    <a:pt x="32" y="70"/>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05" name="Freeform 237"/>
            <p:cNvSpPr>
              <a:spLocks/>
            </p:cNvSpPr>
            <p:nvPr/>
          </p:nvSpPr>
          <p:spPr bwMode="auto">
            <a:xfrm>
              <a:off x="1555" y="3405"/>
              <a:ext cx="939" cy="538"/>
            </a:xfrm>
            <a:custGeom>
              <a:avLst/>
              <a:gdLst>
                <a:gd name="T0" fmla="*/ 788 w 939"/>
                <a:gd name="T1" fmla="*/ 329 h 1075"/>
                <a:gd name="T2" fmla="*/ 807 w 939"/>
                <a:gd name="T3" fmla="*/ 403 h 1075"/>
                <a:gd name="T4" fmla="*/ 825 w 939"/>
                <a:gd name="T5" fmla="*/ 476 h 1075"/>
                <a:gd name="T6" fmla="*/ 843 w 939"/>
                <a:gd name="T7" fmla="*/ 550 h 1075"/>
                <a:gd name="T8" fmla="*/ 863 w 939"/>
                <a:gd name="T9" fmla="*/ 626 h 1075"/>
                <a:gd name="T10" fmla="*/ 881 w 939"/>
                <a:gd name="T11" fmla="*/ 700 h 1075"/>
                <a:gd name="T12" fmla="*/ 901 w 939"/>
                <a:gd name="T13" fmla="*/ 776 h 1075"/>
                <a:gd name="T14" fmla="*/ 919 w 939"/>
                <a:gd name="T15" fmla="*/ 850 h 1075"/>
                <a:gd name="T16" fmla="*/ 939 w 939"/>
                <a:gd name="T17" fmla="*/ 926 h 1075"/>
                <a:gd name="T18" fmla="*/ 816 w 939"/>
                <a:gd name="T19" fmla="*/ 998 h 1075"/>
                <a:gd name="T20" fmla="*/ 695 w 939"/>
                <a:gd name="T21" fmla="*/ 1046 h 1075"/>
                <a:gd name="T22" fmla="*/ 576 w 939"/>
                <a:gd name="T23" fmla="*/ 1071 h 1075"/>
                <a:gd name="T24" fmla="*/ 459 w 939"/>
                <a:gd name="T25" fmla="*/ 1075 h 1075"/>
                <a:gd name="T26" fmla="*/ 341 w 939"/>
                <a:gd name="T27" fmla="*/ 1058 h 1075"/>
                <a:gd name="T28" fmla="*/ 225 w 939"/>
                <a:gd name="T29" fmla="*/ 1025 h 1075"/>
                <a:gd name="T30" fmla="*/ 111 w 939"/>
                <a:gd name="T31" fmla="*/ 972 h 1075"/>
                <a:gd name="T32" fmla="*/ 0 w 939"/>
                <a:gd name="T33" fmla="*/ 908 h 1075"/>
                <a:gd name="T34" fmla="*/ 21 w 939"/>
                <a:gd name="T35" fmla="*/ 799 h 1075"/>
                <a:gd name="T36" fmla="*/ 49 w 939"/>
                <a:gd name="T37" fmla="*/ 688 h 1075"/>
                <a:gd name="T38" fmla="*/ 79 w 939"/>
                <a:gd name="T39" fmla="*/ 570 h 1075"/>
                <a:gd name="T40" fmla="*/ 111 w 939"/>
                <a:gd name="T41" fmla="*/ 453 h 1075"/>
                <a:gd name="T42" fmla="*/ 141 w 939"/>
                <a:gd name="T43" fmla="*/ 334 h 1075"/>
                <a:gd name="T44" fmla="*/ 172 w 939"/>
                <a:gd name="T45" fmla="*/ 218 h 1075"/>
                <a:gd name="T46" fmla="*/ 197 w 939"/>
                <a:gd name="T47" fmla="*/ 105 h 1075"/>
                <a:gd name="T48" fmla="*/ 221 w 939"/>
                <a:gd name="T49" fmla="*/ 0 h 1075"/>
                <a:gd name="T50" fmla="*/ 289 w 939"/>
                <a:gd name="T51" fmla="*/ 53 h 1075"/>
                <a:gd name="T52" fmla="*/ 355 w 939"/>
                <a:gd name="T53" fmla="*/ 117 h 1075"/>
                <a:gd name="T54" fmla="*/ 419 w 939"/>
                <a:gd name="T55" fmla="*/ 185 h 1075"/>
                <a:gd name="T56" fmla="*/ 484 w 939"/>
                <a:gd name="T57" fmla="*/ 251 h 1075"/>
                <a:gd name="T58" fmla="*/ 550 w 939"/>
                <a:gd name="T59" fmla="*/ 303 h 1075"/>
                <a:gd name="T60" fmla="*/ 622 w 939"/>
                <a:gd name="T61" fmla="*/ 340 h 1075"/>
                <a:gd name="T62" fmla="*/ 701 w 939"/>
                <a:gd name="T63" fmla="*/ 350 h 1075"/>
                <a:gd name="T64" fmla="*/ 788 w 939"/>
                <a:gd name="T65" fmla="*/ 329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39" h="1075">
                  <a:moveTo>
                    <a:pt x="788" y="329"/>
                  </a:moveTo>
                  <a:lnTo>
                    <a:pt x="807" y="403"/>
                  </a:lnTo>
                  <a:lnTo>
                    <a:pt x="825" y="476"/>
                  </a:lnTo>
                  <a:lnTo>
                    <a:pt x="843" y="550"/>
                  </a:lnTo>
                  <a:lnTo>
                    <a:pt x="863" y="626"/>
                  </a:lnTo>
                  <a:lnTo>
                    <a:pt x="881" y="700"/>
                  </a:lnTo>
                  <a:lnTo>
                    <a:pt x="901" y="776"/>
                  </a:lnTo>
                  <a:lnTo>
                    <a:pt x="919" y="850"/>
                  </a:lnTo>
                  <a:lnTo>
                    <a:pt x="939" y="926"/>
                  </a:lnTo>
                  <a:lnTo>
                    <a:pt x="816" y="998"/>
                  </a:lnTo>
                  <a:lnTo>
                    <a:pt x="695" y="1046"/>
                  </a:lnTo>
                  <a:lnTo>
                    <a:pt x="576" y="1071"/>
                  </a:lnTo>
                  <a:lnTo>
                    <a:pt x="459" y="1075"/>
                  </a:lnTo>
                  <a:lnTo>
                    <a:pt x="341" y="1058"/>
                  </a:lnTo>
                  <a:lnTo>
                    <a:pt x="225" y="1025"/>
                  </a:lnTo>
                  <a:lnTo>
                    <a:pt x="111" y="972"/>
                  </a:lnTo>
                  <a:lnTo>
                    <a:pt x="0" y="908"/>
                  </a:lnTo>
                  <a:lnTo>
                    <a:pt x="21" y="799"/>
                  </a:lnTo>
                  <a:lnTo>
                    <a:pt x="49" y="688"/>
                  </a:lnTo>
                  <a:lnTo>
                    <a:pt x="79" y="570"/>
                  </a:lnTo>
                  <a:lnTo>
                    <a:pt x="111" y="453"/>
                  </a:lnTo>
                  <a:lnTo>
                    <a:pt x="141" y="334"/>
                  </a:lnTo>
                  <a:lnTo>
                    <a:pt x="172" y="218"/>
                  </a:lnTo>
                  <a:lnTo>
                    <a:pt x="197" y="105"/>
                  </a:lnTo>
                  <a:lnTo>
                    <a:pt x="221" y="0"/>
                  </a:lnTo>
                  <a:lnTo>
                    <a:pt x="289" y="53"/>
                  </a:lnTo>
                  <a:lnTo>
                    <a:pt x="355" y="117"/>
                  </a:lnTo>
                  <a:lnTo>
                    <a:pt x="419" y="185"/>
                  </a:lnTo>
                  <a:lnTo>
                    <a:pt x="484" y="251"/>
                  </a:lnTo>
                  <a:lnTo>
                    <a:pt x="550" y="303"/>
                  </a:lnTo>
                  <a:lnTo>
                    <a:pt x="622" y="340"/>
                  </a:lnTo>
                  <a:lnTo>
                    <a:pt x="701" y="350"/>
                  </a:lnTo>
                  <a:lnTo>
                    <a:pt x="788" y="329"/>
                  </a:lnTo>
                  <a:close/>
                </a:path>
              </a:pathLst>
            </a:custGeom>
            <a:solidFill>
              <a:srgbClr val="DEDEDE"/>
            </a:solidFill>
            <a:ln w="1588">
              <a:solidFill>
                <a:srgbClr val="000000"/>
              </a:solidFill>
              <a:prstDash val="solid"/>
              <a:round/>
              <a:headEnd/>
              <a:tailEnd/>
            </a:ln>
          </p:spPr>
          <p:txBody>
            <a:bodyPr/>
            <a:lstStyle/>
            <a:p>
              <a:endParaRPr lang="en-US"/>
            </a:p>
          </p:txBody>
        </p:sp>
        <p:sp>
          <p:nvSpPr>
            <p:cNvPr id="1287406" name="Freeform 238"/>
            <p:cNvSpPr>
              <a:spLocks/>
            </p:cNvSpPr>
            <p:nvPr/>
          </p:nvSpPr>
          <p:spPr bwMode="auto">
            <a:xfrm>
              <a:off x="1555" y="3447"/>
              <a:ext cx="856" cy="488"/>
            </a:xfrm>
            <a:custGeom>
              <a:avLst/>
              <a:gdLst>
                <a:gd name="T0" fmla="*/ 721 w 856"/>
                <a:gd name="T1" fmla="*/ 299 h 976"/>
                <a:gd name="T2" fmla="*/ 736 w 856"/>
                <a:gd name="T3" fmla="*/ 365 h 976"/>
                <a:gd name="T4" fmla="*/ 753 w 856"/>
                <a:gd name="T5" fmla="*/ 433 h 976"/>
                <a:gd name="T6" fmla="*/ 770 w 856"/>
                <a:gd name="T7" fmla="*/ 501 h 976"/>
                <a:gd name="T8" fmla="*/ 787 w 856"/>
                <a:gd name="T9" fmla="*/ 569 h 976"/>
                <a:gd name="T10" fmla="*/ 804 w 856"/>
                <a:gd name="T11" fmla="*/ 637 h 976"/>
                <a:gd name="T12" fmla="*/ 821 w 856"/>
                <a:gd name="T13" fmla="*/ 705 h 976"/>
                <a:gd name="T14" fmla="*/ 837 w 856"/>
                <a:gd name="T15" fmla="*/ 774 h 976"/>
                <a:gd name="T16" fmla="*/ 856 w 856"/>
                <a:gd name="T17" fmla="*/ 842 h 976"/>
                <a:gd name="T18" fmla="*/ 743 w 856"/>
                <a:gd name="T19" fmla="*/ 906 h 976"/>
                <a:gd name="T20" fmla="*/ 633 w 856"/>
                <a:gd name="T21" fmla="*/ 950 h 976"/>
                <a:gd name="T22" fmla="*/ 524 w 856"/>
                <a:gd name="T23" fmla="*/ 972 h 976"/>
                <a:gd name="T24" fmla="*/ 417 w 856"/>
                <a:gd name="T25" fmla="*/ 976 h 976"/>
                <a:gd name="T26" fmla="*/ 310 w 856"/>
                <a:gd name="T27" fmla="*/ 960 h 976"/>
                <a:gd name="T28" fmla="*/ 205 w 856"/>
                <a:gd name="T29" fmla="*/ 929 h 976"/>
                <a:gd name="T30" fmla="*/ 101 w 856"/>
                <a:gd name="T31" fmla="*/ 882 h 976"/>
                <a:gd name="T32" fmla="*/ 0 w 856"/>
                <a:gd name="T33" fmla="*/ 824 h 976"/>
                <a:gd name="T34" fmla="*/ 20 w 856"/>
                <a:gd name="T35" fmla="*/ 725 h 976"/>
                <a:gd name="T36" fmla="*/ 45 w 856"/>
                <a:gd name="T37" fmla="*/ 624 h 976"/>
                <a:gd name="T38" fmla="*/ 72 w 856"/>
                <a:gd name="T39" fmla="*/ 517 h 976"/>
                <a:gd name="T40" fmla="*/ 101 w 856"/>
                <a:gd name="T41" fmla="*/ 412 h 976"/>
                <a:gd name="T42" fmla="*/ 128 w 856"/>
                <a:gd name="T43" fmla="*/ 303 h 976"/>
                <a:gd name="T44" fmla="*/ 156 w 856"/>
                <a:gd name="T45" fmla="*/ 198 h 976"/>
                <a:gd name="T46" fmla="*/ 180 w 856"/>
                <a:gd name="T47" fmla="*/ 95 h 976"/>
                <a:gd name="T48" fmla="*/ 201 w 856"/>
                <a:gd name="T49" fmla="*/ 0 h 976"/>
                <a:gd name="T50" fmla="*/ 263 w 856"/>
                <a:gd name="T51" fmla="*/ 46 h 976"/>
                <a:gd name="T52" fmla="*/ 324 w 856"/>
                <a:gd name="T53" fmla="*/ 105 h 976"/>
                <a:gd name="T54" fmla="*/ 381 w 856"/>
                <a:gd name="T55" fmla="*/ 167 h 976"/>
                <a:gd name="T56" fmla="*/ 442 w 856"/>
                <a:gd name="T57" fmla="*/ 227 h 976"/>
                <a:gd name="T58" fmla="*/ 502 w 856"/>
                <a:gd name="T59" fmla="*/ 276 h 976"/>
                <a:gd name="T60" fmla="*/ 569 w 856"/>
                <a:gd name="T61" fmla="*/ 309 h 976"/>
                <a:gd name="T62" fmla="*/ 640 w 856"/>
                <a:gd name="T63" fmla="*/ 319 h 976"/>
                <a:gd name="T64" fmla="*/ 721 w 856"/>
                <a:gd name="T65" fmla="*/ 299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6" h="976">
                  <a:moveTo>
                    <a:pt x="721" y="299"/>
                  </a:moveTo>
                  <a:lnTo>
                    <a:pt x="736" y="365"/>
                  </a:lnTo>
                  <a:lnTo>
                    <a:pt x="753" y="433"/>
                  </a:lnTo>
                  <a:lnTo>
                    <a:pt x="770" y="501"/>
                  </a:lnTo>
                  <a:lnTo>
                    <a:pt x="787" y="569"/>
                  </a:lnTo>
                  <a:lnTo>
                    <a:pt x="804" y="637"/>
                  </a:lnTo>
                  <a:lnTo>
                    <a:pt x="821" y="705"/>
                  </a:lnTo>
                  <a:lnTo>
                    <a:pt x="837" y="774"/>
                  </a:lnTo>
                  <a:lnTo>
                    <a:pt x="856" y="842"/>
                  </a:lnTo>
                  <a:lnTo>
                    <a:pt x="743" y="906"/>
                  </a:lnTo>
                  <a:lnTo>
                    <a:pt x="633" y="950"/>
                  </a:lnTo>
                  <a:lnTo>
                    <a:pt x="524" y="972"/>
                  </a:lnTo>
                  <a:lnTo>
                    <a:pt x="417" y="976"/>
                  </a:lnTo>
                  <a:lnTo>
                    <a:pt x="310" y="960"/>
                  </a:lnTo>
                  <a:lnTo>
                    <a:pt x="205" y="929"/>
                  </a:lnTo>
                  <a:lnTo>
                    <a:pt x="101" y="882"/>
                  </a:lnTo>
                  <a:lnTo>
                    <a:pt x="0" y="824"/>
                  </a:lnTo>
                  <a:lnTo>
                    <a:pt x="20" y="725"/>
                  </a:lnTo>
                  <a:lnTo>
                    <a:pt x="45" y="624"/>
                  </a:lnTo>
                  <a:lnTo>
                    <a:pt x="72" y="517"/>
                  </a:lnTo>
                  <a:lnTo>
                    <a:pt x="101" y="412"/>
                  </a:lnTo>
                  <a:lnTo>
                    <a:pt x="128" y="303"/>
                  </a:lnTo>
                  <a:lnTo>
                    <a:pt x="156" y="198"/>
                  </a:lnTo>
                  <a:lnTo>
                    <a:pt x="180" y="95"/>
                  </a:lnTo>
                  <a:lnTo>
                    <a:pt x="201" y="0"/>
                  </a:lnTo>
                  <a:lnTo>
                    <a:pt x="263" y="46"/>
                  </a:lnTo>
                  <a:lnTo>
                    <a:pt x="324" y="105"/>
                  </a:lnTo>
                  <a:lnTo>
                    <a:pt x="381" y="167"/>
                  </a:lnTo>
                  <a:lnTo>
                    <a:pt x="442" y="227"/>
                  </a:lnTo>
                  <a:lnTo>
                    <a:pt x="502" y="276"/>
                  </a:lnTo>
                  <a:lnTo>
                    <a:pt x="569" y="309"/>
                  </a:lnTo>
                  <a:lnTo>
                    <a:pt x="640" y="319"/>
                  </a:lnTo>
                  <a:lnTo>
                    <a:pt x="721" y="299"/>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07" name="Freeform 239"/>
            <p:cNvSpPr>
              <a:spLocks/>
            </p:cNvSpPr>
            <p:nvPr/>
          </p:nvSpPr>
          <p:spPr bwMode="auto">
            <a:xfrm>
              <a:off x="1555" y="3487"/>
              <a:ext cx="773" cy="442"/>
            </a:xfrm>
            <a:custGeom>
              <a:avLst/>
              <a:gdLst>
                <a:gd name="T0" fmla="*/ 650 w 773"/>
                <a:gd name="T1" fmla="*/ 273 h 885"/>
                <a:gd name="T2" fmla="*/ 664 w 773"/>
                <a:gd name="T3" fmla="*/ 333 h 885"/>
                <a:gd name="T4" fmla="*/ 680 w 773"/>
                <a:gd name="T5" fmla="*/ 395 h 885"/>
                <a:gd name="T6" fmla="*/ 695 w 773"/>
                <a:gd name="T7" fmla="*/ 455 h 885"/>
                <a:gd name="T8" fmla="*/ 711 w 773"/>
                <a:gd name="T9" fmla="*/ 518 h 885"/>
                <a:gd name="T10" fmla="*/ 725 w 773"/>
                <a:gd name="T11" fmla="*/ 578 h 885"/>
                <a:gd name="T12" fmla="*/ 742 w 773"/>
                <a:gd name="T13" fmla="*/ 640 h 885"/>
                <a:gd name="T14" fmla="*/ 756 w 773"/>
                <a:gd name="T15" fmla="*/ 700 h 885"/>
                <a:gd name="T16" fmla="*/ 773 w 773"/>
                <a:gd name="T17" fmla="*/ 763 h 885"/>
                <a:gd name="T18" fmla="*/ 671 w 773"/>
                <a:gd name="T19" fmla="*/ 821 h 885"/>
                <a:gd name="T20" fmla="*/ 573 w 773"/>
                <a:gd name="T21" fmla="*/ 860 h 885"/>
                <a:gd name="T22" fmla="*/ 474 w 773"/>
                <a:gd name="T23" fmla="*/ 879 h 885"/>
                <a:gd name="T24" fmla="*/ 377 w 773"/>
                <a:gd name="T25" fmla="*/ 885 h 885"/>
                <a:gd name="T26" fmla="*/ 280 w 773"/>
                <a:gd name="T27" fmla="*/ 870 h 885"/>
                <a:gd name="T28" fmla="*/ 186 w 773"/>
                <a:gd name="T29" fmla="*/ 842 h 885"/>
                <a:gd name="T30" fmla="*/ 91 w 773"/>
                <a:gd name="T31" fmla="*/ 801 h 885"/>
                <a:gd name="T32" fmla="*/ 0 w 773"/>
                <a:gd name="T33" fmla="*/ 749 h 885"/>
                <a:gd name="T34" fmla="*/ 18 w 773"/>
                <a:gd name="T35" fmla="*/ 660 h 885"/>
                <a:gd name="T36" fmla="*/ 41 w 773"/>
                <a:gd name="T37" fmla="*/ 566 h 885"/>
                <a:gd name="T38" fmla="*/ 65 w 773"/>
                <a:gd name="T39" fmla="*/ 469 h 885"/>
                <a:gd name="T40" fmla="*/ 91 w 773"/>
                <a:gd name="T41" fmla="*/ 374 h 885"/>
                <a:gd name="T42" fmla="*/ 117 w 773"/>
                <a:gd name="T43" fmla="*/ 275 h 885"/>
                <a:gd name="T44" fmla="*/ 142 w 773"/>
                <a:gd name="T45" fmla="*/ 179 h 885"/>
                <a:gd name="T46" fmla="*/ 165 w 773"/>
                <a:gd name="T47" fmla="*/ 86 h 885"/>
                <a:gd name="T48" fmla="*/ 184 w 773"/>
                <a:gd name="T49" fmla="*/ 0 h 885"/>
                <a:gd name="T50" fmla="*/ 239 w 773"/>
                <a:gd name="T51" fmla="*/ 43 h 885"/>
                <a:gd name="T52" fmla="*/ 294 w 773"/>
                <a:gd name="T53" fmla="*/ 98 h 885"/>
                <a:gd name="T54" fmla="*/ 346 w 773"/>
                <a:gd name="T55" fmla="*/ 152 h 885"/>
                <a:gd name="T56" fmla="*/ 400 w 773"/>
                <a:gd name="T57" fmla="*/ 208 h 885"/>
                <a:gd name="T58" fmla="*/ 455 w 773"/>
                <a:gd name="T59" fmla="*/ 251 h 885"/>
                <a:gd name="T60" fmla="*/ 514 w 773"/>
                <a:gd name="T61" fmla="*/ 280 h 885"/>
                <a:gd name="T62" fmla="*/ 577 w 773"/>
                <a:gd name="T63" fmla="*/ 288 h 885"/>
                <a:gd name="T64" fmla="*/ 650 w 773"/>
                <a:gd name="T65" fmla="*/ 273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3" h="885">
                  <a:moveTo>
                    <a:pt x="650" y="273"/>
                  </a:moveTo>
                  <a:lnTo>
                    <a:pt x="664" y="333"/>
                  </a:lnTo>
                  <a:lnTo>
                    <a:pt x="680" y="395"/>
                  </a:lnTo>
                  <a:lnTo>
                    <a:pt x="695" y="455"/>
                  </a:lnTo>
                  <a:lnTo>
                    <a:pt x="711" y="518"/>
                  </a:lnTo>
                  <a:lnTo>
                    <a:pt x="725" y="578"/>
                  </a:lnTo>
                  <a:lnTo>
                    <a:pt x="742" y="640"/>
                  </a:lnTo>
                  <a:lnTo>
                    <a:pt x="756" y="700"/>
                  </a:lnTo>
                  <a:lnTo>
                    <a:pt x="773" y="763"/>
                  </a:lnTo>
                  <a:lnTo>
                    <a:pt x="671" y="821"/>
                  </a:lnTo>
                  <a:lnTo>
                    <a:pt x="573" y="860"/>
                  </a:lnTo>
                  <a:lnTo>
                    <a:pt x="474" y="879"/>
                  </a:lnTo>
                  <a:lnTo>
                    <a:pt x="377" y="885"/>
                  </a:lnTo>
                  <a:lnTo>
                    <a:pt x="280" y="870"/>
                  </a:lnTo>
                  <a:lnTo>
                    <a:pt x="186" y="842"/>
                  </a:lnTo>
                  <a:lnTo>
                    <a:pt x="91" y="801"/>
                  </a:lnTo>
                  <a:lnTo>
                    <a:pt x="0" y="749"/>
                  </a:lnTo>
                  <a:lnTo>
                    <a:pt x="18" y="660"/>
                  </a:lnTo>
                  <a:lnTo>
                    <a:pt x="41" y="566"/>
                  </a:lnTo>
                  <a:lnTo>
                    <a:pt x="65" y="469"/>
                  </a:lnTo>
                  <a:lnTo>
                    <a:pt x="91" y="374"/>
                  </a:lnTo>
                  <a:lnTo>
                    <a:pt x="117" y="275"/>
                  </a:lnTo>
                  <a:lnTo>
                    <a:pt x="142" y="179"/>
                  </a:lnTo>
                  <a:lnTo>
                    <a:pt x="165" y="86"/>
                  </a:lnTo>
                  <a:lnTo>
                    <a:pt x="184" y="0"/>
                  </a:lnTo>
                  <a:lnTo>
                    <a:pt x="239" y="43"/>
                  </a:lnTo>
                  <a:lnTo>
                    <a:pt x="294" y="98"/>
                  </a:lnTo>
                  <a:lnTo>
                    <a:pt x="346" y="152"/>
                  </a:lnTo>
                  <a:lnTo>
                    <a:pt x="400" y="208"/>
                  </a:lnTo>
                  <a:lnTo>
                    <a:pt x="455" y="251"/>
                  </a:lnTo>
                  <a:lnTo>
                    <a:pt x="514" y="280"/>
                  </a:lnTo>
                  <a:lnTo>
                    <a:pt x="577" y="288"/>
                  </a:lnTo>
                  <a:lnTo>
                    <a:pt x="650" y="273"/>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08" name="Freeform 240"/>
            <p:cNvSpPr>
              <a:spLocks/>
            </p:cNvSpPr>
            <p:nvPr/>
          </p:nvSpPr>
          <p:spPr bwMode="auto">
            <a:xfrm>
              <a:off x="1558" y="3528"/>
              <a:ext cx="687" cy="394"/>
            </a:xfrm>
            <a:custGeom>
              <a:avLst/>
              <a:gdLst>
                <a:gd name="T0" fmla="*/ 578 w 687"/>
                <a:gd name="T1" fmla="*/ 245 h 789"/>
                <a:gd name="T2" fmla="*/ 591 w 687"/>
                <a:gd name="T3" fmla="*/ 298 h 789"/>
                <a:gd name="T4" fmla="*/ 605 w 687"/>
                <a:gd name="T5" fmla="*/ 352 h 789"/>
                <a:gd name="T6" fmla="*/ 618 w 687"/>
                <a:gd name="T7" fmla="*/ 406 h 789"/>
                <a:gd name="T8" fmla="*/ 632 w 687"/>
                <a:gd name="T9" fmla="*/ 461 h 789"/>
                <a:gd name="T10" fmla="*/ 644 w 687"/>
                <a:gd name="T11" fmla="*/ 515 h 789"/>
                <a:gd name="T12" fmla="*/ 659 w 687"/>
                <a:gd name="T13" fmla="*/ 570 h 789"/>
                <a:gd name="T14" fmla="*/ 673 w 687"/>
                <a:gd name="T15" fmla="*/ 624 h 789"/>
                <a:gd name="T16" fmla="*/ 687 w 687"/>
                <a:gd name="T17" fmla="*/ 681 h 789"/>
                <a:gd name="T18" fmla="*/ 597 w 687"/>
                <a:gd name="T19" fmla="*/ 733 h 789"/>
                <a:gd name="T20" fmla="*/ 508 w 687"/>
                <a:gd name="T21" fmla="*/ 768 h 789"/>
                <a:gd name="T22" fmla="*/ 421 w 687"/>
                <a:gd name="T23" fmla="*/ 786 h 789"/>
                <a:gd name="T24" fmla="*/ 335 w 687"/>
                <a:gd name="T25" fmla="*/ 789 h 789"/>
                <a:gd name="T26" fmla="*/ 249 w 687"/>
                <a:gd name="T27" fmla="*/ 776 h 789"/>
                <a:gd name="T28" fmla="*/ 164 w 687"/>
                <a:gd name="T29" fmla="*/ 753 h 789"/>
                <a:gd name="T30" fmla="*/ 80 w 687"/>
                <a:gd name="T31" fmla="*/ 714 h 789"/>
                <a:gd name="T32" fmla="*/ 0 w 687"/>
                <a:gd name="T33" fmla="*/ 667 h 789"/>
                <a:gd name="T34" fmla="*/ 15 w 687"/>
                <a:gd name="T35" fmla="*/ 587 h 789"/>
                <a:gd name="T36" fmla="*/ 35 w 687"/>
                <a:gd name="T37" fmla="*/ 506 h 789"/>
                <a:gd name="T38" fmla="*/ 55 w 687"/>
                <a:gd name="T39" fmla="*/ 420 h 789"/>
                <a:gd name="T40" fmla="*/ 79 w 687"/>
                <a:gd name="T41" fmla="*/ 334 h 789"/>
                <a:gd name="T42" fmla="*/ 101 w 687"/>
                <a:gd name="T43" fmla="*/ 247 h 789"/>
                <a:gd name="T44" fmla="*/ 124 w 687"/>
                <a:gd name="T45" fmla="*/ 161 h 789"/>
                <a:gd name="T46" fmla="*/ 143 w 687"/>
                <a:gd name="T47" fmla="*/ 78 h 789"/>
                <a:gd name="T48" fmla="*/ 162 w 687"/>
                <a:gd name="T49" fmla="*/ 0 h 789"/>
                <a:gd name="T50" fmla="*/ 211 w 687"/>
                <a:gd name="T51" fmla="*/ 37 h 789"/>
                <a:gd name="T52" fmla="*/ 259 w 687"/>
                <a:gd name="T53" fmla="*/ 86 h 789"/>
                <a:gd name="T54" fmla="*/ 307 w 687"/>
                <a:gd name="T55" fmla="*/ 134 h 789"/>
                <a:gd name="T56" fmla="*/ 355 w 687"/>
                <a:gd name="T57" fmla="*/ 185 h 789"/>
                <a:gd name="T58" fmla="*/ 402 w 687"/>
                <a:gd name="T59" fmla="*/ 224 h 789"/>
                <a:gd name="T60" fmla="*/ 456 w 687"/>
                <a:gd name="T61" fmla="*/ 251 h 789"/>
                <a:gd name="T62" fmla="*/ 514 w 687"/>
                <a:gd name="T63" fmla="*/ 259 h 789"/>
                <a:gd name="T64" fmla="*/ 578 w 687"/>
                <a:gd name="T65" fmla="*/ 245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7" h="789">
                  <a:moveTo>
                    <a:pt x="578" y="245"/>
                  </a:moveTo>
                  <a:lnTo>
                    <a:pt x="591" y="298"/>
                  </a:lnTo>
                  <a:lnTo>
                    <a:pt x="605" y="352"/>
                  </a:lnTo>
                  <a:lnTo>
                    <a:pt x="618" y="406"/>
                  </a:lnTo>
                  <a:lnTo>
                    <a:pt x="632" y="461"/>
                  </a:lnTo>
                  <a:lnTo>
                    <a:pt x="644" y="515"/>
                  </a:lnTo>
                  <a:lnTo>
                    <a:pt x="659" y="570"/>
                  </a:lnTo>
                  <a:lnTo>
                    <a:pt x="673" y="624"/>
                  </a:lnTo>
                  <a:lnTo>
                    <a:pt x="687" y="681"/>
                  </a:lnTo>
                  <a:lnTo>
                    <a:pt x="597" y="733"/>
                  </a:lnTo>
                  <a:lnTo>
                    <a:pt x="508" y="768"/>
                  </a:lnTo>
                  <a:lnTo>
                    <a:pt x="421" y="786"/>
                  </a:lnTo>
                  <a:lnTo>
                    <a:pt x="335" y="789"/>
                  </a:lnTo>
                  <a:lnTo>
                    <a:pt x="249" y="776"/>
                  </a:lnTo>
                  <a:lnTo>
                    <a:pt x="164" y="753"/>
                  </a:lnTo>
                  <a:lnTo>
                    <a:pt x="80" y="714"/>
                  </a:lnTo>
                  <a:lnTo>
                    <a:pt x="0" y="667"/>
                  </a:lnTo>
                  <a:lnTo>
                    <a:pt x="15" y="587"/>
                  </a:lnTo>
                  <a:lnTo>
                    <a:pt x="35" y="506"/>
                  </a:lnTo>
                  <a:lnTo>
                    <a:pt x="55" y="420"/>
                  </a:lnTo>
                  <a:lnTo>
                    <a:pt x="79" y="334"/>
                  </a:lnTo>
                  <a:lnTo>
                    <a:pt x="101" y="247"/>
                  </a:lnTo>
                  <a:lnTo>
                    <a:pt x="124" y="161"/>
                  </a:lnTo>
                  <a:lnTo>
                    <a:pt x="143" y="78"/>
                  </a:lnTo>
                  <a:lnTo>
                    <a:pt x="162" y="0"/>
                  </a:lnTo>
                  <a:lnTo>
                    <a:pt x="211" y="37"/>
                  </a:lnTo>
                  <a:lnTo>
                    <a:pt x="259" y="86"/>
                  </a:lnTo>
                  <a:lnTo>
                    <a:pt x="307" y="134"/>
                  </a:lnTo>
                  <a:lnTo>
                    <a:pt x="355" y="185"/>
                  </a:lnTo>
                  <a:lnTo>
                    <a:pt x="402" y="224"/>
                  </a:lnTo>
                  <a:lnTo>
                    <a:pt x="456" y="251"/>
                  </a:lnTo>
                  <a:lnTo>
                    <a:pt x="514" y="259"/>
                  </a:lnTo>
                  <a:lnTo>
                    <a:pt x="578" y="245"/>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09" name="Freeform 241"/>
            <p:cNvSpPr>
              <a:spLocks/>
            </p:cNvSpPr>
            <p:nvPr/>
          </p:nvSpPr>
          <p:spPr bwMode="auto">
            <a:xfrm>
              <a:off x="1558" y="3569"/>
              <a:ext cx="605" cy="346"/>
            </a:xfrm>
            <a:custGeom>
              <a:avLst/>
              <a:gdLst>
                <a:gd name="T0" fmla="*/ 508 w 605"/>
                <a:gd name="T1" fmla="*/ 212 h 692"/>
                <a:gd name="T2" fmla="*/ 519 w 605"/>
                <a:gd name="T3" fmla="*/ 258 h 692"/>
                <a:gd name="T4" fmla="*/ 532 w 605"/>
                <a:gd name="T5" fmla="*/ 307 h 692"/>
                <a:gd name="T6" fmla="*/ 543 w 605"/>
                <a:gd name="T7" fmla="*/ 355 h 692"/>
                <a:gd name="T8" fmla="*/ 556 w 605"/>
                <a:gd name="T9" fmla="*/ 404 h 692"/>
                <a:gd name="T10" fmla="*/ 567 w 605"/>
                <a:gd name="T11" fmla="*/ 451 h 692"/>
                <a:gd name="T12" fmla="*/ 580 w 605"/>
                <a:gd name="T13" fmla="*/ 499 h 692"/>
                <a:gd name="T14" fmla="*/ 592 w 605"/>
                <a:gd name="T15" fmla="*/ 548 h 692"/>
                <a:gd name="T16" fmla="*/ 605 w 605"/>
                <a:gd name="T17" fmla="*/ 597 h 692"/>
                <a:gd name="T18" fmla="*/ 525 w 605"/>
                <a:gd name="T19" fmla="*/ 641 h 692"/>
                <a:gd name="T20" fmla="*/ 447 w 605"/>
                <a:gd name="T21" fmla="*/ 672 h 692"/>
                <a:gd name="T22" fmla="*/ 370 w 605"/>
                <a:gd name="T23" fmla="*/ 688 h 692"/>
                <a:gd name="T24" fmla="*/ 294 w 605"/>
                <a:gd name="T25" fmla="*/ 692 h 692"/>
                <a:gd name="T26" fmla="*/ 218 w 605"/>
                <a:gd name="T27" fmla="*/ 680 h 692"/>
                <a:gd name="T28" fmla="*/ 145 w 605"/>
                <a:gd name="T29" fmla="*/ 659 h 692"/>
                <a:gd name="T30" fmla="*/ 72 w 605"/>
                <a:gd name="T31" fmla="*/ 626 h 692"/>
                <a:gd name="T32" fmla="*/ 0 w 605"/>
                <a:gd name="T33" fmla="*/ 585 h 692"/>
                <a:gd name="T34" fmla="*/ 12 w 605"/>
                <a:gd name="T35" fmla="*/ 515 h 692"/>
                <a:gd name="T36" fmla="*/ 31 w 605"/>
                <a:gd name="T37" fmla="*/ 441 h 692"/>
                <a:gd name="T38" fmla="*/ 49 w 605"/>
                <a:gd name="T39" fmla="*/ 365 h 692"/>
                <a:gd name="T40" fmla="*/ 70 w 605"/>
                <a:gd name="T41" fmla="*/ 291 h 692"/>
                <a:gd name="T42" fmla="*/ 90 w 605"/>
                <a:gd name="T43" fmla="*/ 214 h 692"/>
                <a:gd name="T44" fmla="*/ 110 w 605"/>
                <a:gd name="T45" fmla="*/ 140 h 692"/>
                <a:gd name="T46" fmla="*/ 126 w 605"/>
                <a:gd name="T47" fmla="*/ 66 h 692"/>
                <a:gd name="T48" fmla="*/ 142 w 605"/>
                <a:gd name="T49" fmla="*/ 0 h 692"/>
                <a:gd name="T50" fmla="*/ 184 w 605"/>
                <a:gd name="T51" fmla="*/ 33 h 692"/>
                <a:gd name="T52" fmla="*/ 228 w 605"/>
                <a:gd name="T53" fmla="*/ 74 h 692"/>
                <a:gd name="T54" fmla="*/ 269 w 605"/>
                <a:gd name="T55" fmla="*/ 116 h 692"/>
                <a:gd name="T56" fmla="*/ 311 w 605"/>
                <a:gd name="T57" fmla="*/ 161 h 692"/>
                <a:gd name="T58" fmla="*/ 353 w 605"/>
                <a:gd name="T59" fmla="*/ 194 h 692"/>
                <a:gd name="T60" fmla="*/ 401 w 605"/>
                <a:gd name="T61" fmla="*/ 217 h 692"/>
                <a:gd name="T62" fmla="*/ 452 w 605"/>
                <a:gd name="T63" fmla="*/ 225 h 692"/>
                <a:gd name="T64" fmla="*/ 508 w 605"/>
                <a:gd name="T65" fmla="*/ 21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5" h="692">
                  <a:moveTo>
                    <a:pt x="508" y="212"/>
                  </a:moveTo>
                  <a:lnTo>
                    <a:pt x="519" y="258"/>
                  </a:lnTo>
                  <a:lnTo>
                    <a:pt x="532" y="307"/>
                  </a:lnTo>
                  <a:lnTo>
                    <a:pt x="543" y="355"/>
                  </a:lnTo>
                  <a:lnTo>
                    <a:pt x="556" y="404"/>
                  </a:lnTo>
                  <a:lnTo>
                    <a:pt x="567" y="451"/>
                  </a:lnTo>
                  <a:lnTo>
                    <a:pt x="580" y="499"/>
                  </a:lnTo>
                  <a:lnTo>
                    <a:pt x="592" y="548"/>
                  </a:lnTo>
                  <a:lnTo>
                    <a:pt x="605" y="597"/>
                  </a:lnTo>
                  <a:lnTo>
                    <a:pt x="525" y="641"/>
                  </a:lnTo>
                  <a:lnTo>
                    <a:pt x="447" y="672"/>
                  </a:lnTo>
                  <a:lnTo>
                    <a:pt x="370" y="688"/>
                  </a:lnTo>
                  <a:lnTo>
                    <a:pt x="294" y="692"/>
                  </a:lnTo>
                  <a:lnTo>
                    <a:pt x="218" y="680"/>
                  </a:lnTo>
                  <a:lnTo>
                    <a:pt x="145" y="659"/>
                  </a:lnTo>
                  <a:lnTo>
                    <a:pt x="72" y="626"/>
                  </a:lnTo>
                  <a:lnTo>
                    <a:pt x="0" y="585"/>
                  </a:lnTo>
                  <a:lnTo>
                    <a:pt x="12" y="515"/>
                  </a:lnTo>
                  <a:lnTo>
                    <a:pt x="31" y="441"/>
                  </a:lnTo>
                  <a:lnTo>
                    <a:pt x="49" y="365"/>
                  </a:lnTo>
                  <a:lnTo>
                    <a:pt x="70" y="291"/>
                  </a:lnTo>
                  <a:lnTo>
                    <a:pt x="90" y="214"/>
                  </a:lnTo>
                  <a:lnTo>
                    <a:pt x="110" y="140"/>
                  </a:lnTo>
                  <a:lnTo>
                    <a:pt x="126" y="66"/>
                  </a:lnTo>
                  <a:lnTo>
                    <a:pt x="142" y="0"/>
                  </a:lnTo>
                  <a:lnTo>
                    <a:pt x="184" y="33"/>
                  </a:lnTo>
                  <a:lnTo>
                    <a:pt x="228" y="74"/>
                  </a:lnTo>
                  <a:lnTo>
                    <a:pt x="269" y="116"/>
                  </a:lnTo>
                  <a:lnTo>
                    <a:pt x="311" y="161"/>
                  </a:lnTo>
                  <a:lnTo>
                    <a:pt x="353" y="194"/>
                  </a:lnTo>
                  <a:lnTo>
                    <a:pt x="401" y="217"/>
                  </a:lnTo>
                  <a:lnTo>
                    <a:pt x="452" y="225"/>
                  </a:lnTo>
                  <a:lnTo>
                    <a:pt x="508" y="212"/>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10" name="Freeform 242"/>
            <p:cNvSpPr>
              <a:spLocks/>
            </p:cNvSpPr>
            <p:nvPr/>
          </p:nvSpPr>
          <p:spPr bwMode="auto">
            <a:xfrm>
              <a:off x="1559" y="3611"/>
              <a:ext cx="521" cy="298"/>
            </a:xfrm>
            <a:custGeom>
              <a:avLst/>
              <a:gdLst>
                <a:gd name="T0" fmla="*/ 438 w 521"/>
                <a:gd name="T1" fmla="*/ 181 h 595"/>
                <a:gd name="T2" fmla="*/ 448 w 521"/>
                <a:gd name="T3" fmla="*/ 222 h 595"/>
                <a:gd name="T4" fmla="*/ 458 w 521"/>
                <a:gd name="T5" fmla="*/ 263 h 595"/>
                <a:gd name="T6" fmla="*/ 468 w 521"/>
                <a:gd name="T7" fmla="*/ 304 h 595"/>
                <a:gd name="T8" fmla="*/ 479 w 521"/>
                <a:gd name="T9" fmla="*/ 346 h 595"/>
                <a:gd name="T10" fmla="*/ 489 w 521"/>
                <a:gd name="T11" fmla="*/ 387 h 595"/>
                <a:gd name="T12" fmla="*/ 500 w 521"/>
                <a:gd name="T13" fmla="*/ 430 h 595"/>
                <a:gd name="T14" fmla="*/ 510 w 521"/>
                <a:gd name="T15" fmla="*/ 471 h 595"/>
                <a:gd name="T16" fmla="*/ 521 w 521"/>
                <a:gd name="T17" fmla="*/ 514 h 595"/>
                <a:gd name="T18" fmla="*/ 452 w 521"/>
                <a:gd name="T19" fmla="*/ 552 h 595"/>
                <a:gd name="T20" fmla="*/ 384 w 521"/>
                <a:gd name="T21" fmla="*/ 578 h 595"/>
                <a:gd name="T22" fmla="*/ 318 w 521"/>
                <a:gd name="T23" fmla="*/ 591 h 595"/>
                <a:gd name="T24" fmla="*/ 254 w 521"/>
                <a:gd name="T25" fmla="*/ 595 h 595"/>
                <a:gd name="T26" fmla="*/ 187 w 521"/>
                <a:gd name="T27" fmla="*/ 586 h 595"/>
                <a:gd name="T28" fmla="*/ 124 w 521"/>
                <a:gd name="T29" fmla="*/ 568 h 595"/>
                <a:gd name="T30" fmla="*/ 61 w 521"/>
                <a:gd name="T31" fmla="*/ 539 h 595"/>
                <a:gd name="T32" fmla="*/ 0 w 521"/>
                <a:gd name="T33" fmla="*/ 506 h 595"/>
                <a:gd name="T34" fmla="*/ 11 w 521"/>
                <a:gd name="T35" fmla="*/ 444 h 595"/>
                <a:gd name="T36" fmla="*/ 27 w 521"/>
                <a:gd name="T37" fmla="*/ 381 h 595"/>
                <a:gd name="T38" fmla="*/ 42 w 521"/>
                <a:gd name="T39" fmla="*/ 315 h 595"/>
                <a:gd name="T40" fmla="*/ 61 w 521"/>
                <a:gd name="T41" fmla="*/ 251 h 595"/>
                <a:gd name="T42" fmla="*/ 78 w 521"/>
                <a:gd name="T43" fmla="*/ 185 h 595"/>
                <a:gd name="T44" fmla="*/ 95 w 521"/>
                <a:gd name="T45" fmla="*/ 121 h 595"/>
                <a:gd name="T46" fmla="*/ 109 w 521"/>
                <a:gd name="T47" fmla="*/ 57 h 595"/>
                <a:gd name="T48" fmla="*/ 123 w 521"/>
                <a:gd name="T49" fmla="*/ 0 h 595"/>
                <a:gd name="T50" fmla="*/ 159 w 521"/>
                <a:gd name="T51" fmla="*/ 27 h 595"/>
                <a:gd name="T52" fmla="*/ 196 w 521"/>
                <a:gd name="T53" fmla="*/ 64 h 595"/>
                <a:gd name="T54" fmla="*/ 231 w 521"/>
                <a:gd name="T55" fmla="*/ 101 h 595"/>
                <a:gd name="T56" fmla="*/ 269 w 521"/>
                <a:gd name="T57" fmla="*/ 138 h 595"/>
                <a:gd name="T58" fmla="*/ 306 w 521"/>
                <a:gd name="T59" fmla="*/ 167 h 595"/>
                <a:gd name="T60" fmla="*/ 345 w 521"/>
                <a:gd name="T61" fmla="*/ 187 h 595"/>
                <a:gd name="T62" fmla="*/ 389 w 521"/>
                <a:gd name="T63" fmla="*/ 193 h 595"/>
                <a:gd name="T64" fmla="*/ 438 w 521"/>
                <a:gd name="T65" fmla="*/ 18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1" h="595">
                  <a:moveTo>
                    <a:pt x="438" y="181"/>
                  </a:moveTo>
                  <a:lnTo>
                    <a:pt x="448" y="222"/>
                  </a:lnTo>
                  <a:lnTo>
                    <a:pt x="458" y="263"/>
                  </a:lnTo>
                  <a:lnTo>
                    <a:pt x="468" y="304"/>
                  </a:lnTo>
                  <a:lnTo>
                    <a:pt x="479" y="346"/>
                  </a:lnTo>
                  <a:lnTo>
                    <a:pt x="489" y="387"/>
                  </a:lnTo>
                  <a:lnTo>
                    <a:pt x="500" y="430"/>
                  </a:lnTo>
                  <a:lnTo>
                    <a:pt x="510" y="471"/>
                  </a:lnTo>
                  <a:lnTo>
                    <a:pt x="521" y="514"/>
                  </a:lnTo>
                  <a:lnTo>
                    <a:pt x="452" y="552"/>
                  </a:lnTo>
                  <a:lnTo>
                    <a:pt x="384" y="578"/>
                  </a:lnTo>
                  <a:lnTo>
                    <a:pt x="318" y="591"/>
                  </a:lnTo>
                  <a:lnTo>
                    <a:pt x="254" y="595"/>
                  </a:lnTo>
                  <a:lnTo>
                    <a:pt x="187" y="586"/>
                  </a:lnTo>
                  <a:lnTo>
                    <a:pt x="124" y="568"/>
                  </a:lnTo>
                  <a:lnTo>
                    <a:pt x="61" y="539"/>
                  </a:lnTo>
                  <a:lnTo>
                    <a:pt x="0" y="506"/>
                  </a:lnTo>
                  <a:lnTo>
                    <a:pt x="11" y="444"/>
                  </a:lnTo>
                  <a:lnTo>
                    <a:pt x="27" y="381"/>
                  </a:lnTo>
                  <a:lnTo>
                    <a:pt x="42" y="315"/>
                  </a:lnTo>
                  <a:lnTo>
                    <a:pt x="61" y="251"/>
                  </a:lnTo>
                  <a:lnTo>
                    <a:pt x="78" y="185"/>
                  </a:lnTo>
                  <a:lnTo>
                    <a:pt x="95" y="121"/>
                  </a:lnTo>
                  <a:lnTo>
                    <a:pt x="109" y="57"/>
                  </a:lnTo>
                  <a:lnTo>
                    <a:pt x="123" y="0"/>
                  </a:lnTo>
                  <a:lnTo>
                    <a:pt x="159" y="27"/>
                  </a:lnTo>
                  <a:lnTo>
                    <a:pt x="196" y="64"/>
                  </a:lnTo>
                  <a:lnTo>
                    <a:pt x="231" y="101"/>
                  </a:lnTo>
                  <a:lnTo>
                    <a:pt x="269" y="138"/>
                  </a:lnTo>
                  <a:lnTo>
                    <a:pt x="306" y="167"/>
                  </a:lnTo>
                  <a:lnTo>
                    <a:pt x="345" y="187"/>
                  </a:lnTo>
                  <a:lnTo>
                    <a:pt x="389" y="193"/>
                  </a:lnTo>
                  <a:lnTo>
                    <a:pt x="438"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11" name="Freeform 243"/>
            <p:cNvSpPr>
              <a:spLocks/>
            </p:cNvSpPr>
            <p:nvPr/>
          </p:nvSpPr>
          <p:spPr bwMode="auto">
            <a:xfrm>
              <a:off x="1741" y="3476"/>
              <a:ext cx="97" cy="176"/>
            </a:xfrm>
            <a:custGeom>
              <a:avLst/>
              <a:gdLst>
                <a:gd name="T0" fmla="*/ 70 w 97"/>
                <a:gd name="T1" fmla="*/ 0 h 352"/>
                <a:gd name="T2" fmla="*/ 0 w 97"/>
                <a:gd name="T3" fmla="*/ 352 h 352"/>
                <a:gd name="T4" fmla="*/ 24 w 97"/>
                <a:gd name="T5" fmla="*/ 352 h 352"/>
                <a:gd name="T6" fmla="*/ 97 w 97"/>
                <a:gd name="T7" fmla="*/ 31 h 352"/>
                <a:gd name="T8" fmla="*/ 70 w 97"/>
                <a:gd name="T9" fmla="*/ 0 h 352"/>
              </a:gdLst>
              <a:ahLst/>
              <a:cxnLst>
                <a:cxn ang="0">
                  <a:pos x="T0" y="T1"/>
                </a:cxn>
                <a:cxn ang="0">
                  <a:pos x="T2" y="T3"/>
                </a:cxn>
                <a:cxn ang="0">
                  <a:pos x="T4" y="T5"/>
                </a:cxn>
                <a:cxn ang="0">
                  <a:pos x="T6" y="T7"/>
                </a:cxn>
                <a:cxn ang="0">
                  <a:pos x="T8" y="T9"/>
                </a:cxn>
              </a:cxnLst>
              <a:rect l="0" t="0" r="r" b="b"/>
              <a:pathLst>
                <a:path w="97" h="352">
                  <a:moveTo>
                    <a:pt x="70" y="0"/>
                  </a:moveTo>
                  <a:lnTo>
                    <a:pt x="0" y="352"/>
                  </a:lnTo>
                  <a:lnTo>
                    <a:pt x="24" y="352"/>
                  </a:lnTo>
                  <a:lnTo>
                    <a:pt x="97" y="31"/>
                  </a:lnTo>
                  <a:lnTo>
                    <a:pt x="70" y="0"/>
                  </a:lnTo>
                  <a:close/>
                </a:path>
              </a:pathLst>
            </a:custGeom>
            <a:solidFill>
              <a:srgbClr val="404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12" name="Freeform 244"/>
            <p:cNvSpPr>
              <a:spLocks/>
            </p:cNvSpPr>
            <p:nvPr/>
          </p:nvSpPr>
          <p:spPr bwMode="auto">
            <a:xfrm>
              <a:off x="1741" y="3504"/>
              <a:ext cx="148" cy="329"/>
            </a:xfrm>
            <a:custGeom>
              <a:avLst/>
              <a:gdLst>
                <a:gd name="T0" fmla="*/ 122 w 148"/>
                <a:gd name="T1" fmla="*/ 0 h 658"/>
                <a:gd name="T2" fmla="*/ 0 w 148"/>
                <a:gd name="T3" fmla="*/ 656 h 658"/>
                <a:gd name="T4" fmla="*/ 39 w 148"/>
                <a:gd name="T5" fmla="*/ 658 h 658"/>
                <a:gd name="T6" fmla="*/ 148 w 148"/>
                <a:gd name="T7" fmla="*/ 22 h 658"/>
                <a:gd name="T8" fmla="*/ 122 w 148"/>
                <a:gd name="T9" fmla="*/ 0 h 658"/>
              </a:gdLst>
              <a:ahLst/>
              <a:cxnLst>
                <a:cxn ang="0">
                  <a:pos x="T0" y="T1"/>
                </a:cxn>
                <a:cxn ang="0">
                  <a:pos x="T2" y="T3"/>
                </a:cxn>
                <a:cxn ang="0">
                  <a:pos x="T4" y="T5"/>
                </a:cxn>
                <a:cxn ang="0">
                  <a:pos x="T6" y="T7"/>
                </a:cxn>
                <a:cxn ang="0">
                  <a:pos x="T8" y="T9"/>
                </a:cxn>
              </a:cxnLst>
              <a:rect l="0" t="0" r="r" b="b"/>
              <a:pathLst>
                <a:path w="148" h="658">
                  <a:moveTo>
                    <a:pt x="122" y="0"/>
                  </a:moveTo>
                  <a:lnTo>
                    <a:pt x="0" y="656"/>
                  </a:lnTo>
                  <a:lnTo>
                    <a:pt x="39" y="658"/>
                  </a:lnTo>
                  <a:lnTo>
                    <a:pt x="148" y="22"/>
                  </a:lnTo>
                  <a:lnTo>
                    <a:pt x="122" y="0"/>
                  </a:lnTo>
                  <a:close/>
                </a:path>
              </a:pathLst>
            </a:custGeom>
            <a:solidFill>
              <a:srgbClr val="5E5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13" name="Freeform 245"/>
            <p:cNvSpPr>
              <a:spLocks/>
            </p:cNvSpPr>
            <p:nvPr/>
          </p:nvSpPr>
          <p:spPr bwMode="auto">
            <a:xfrm>
              <a:off x="1818" y="3527"/>
              <a:ext cx="148" cy="316"/>
            </a:xfrm>
            <a:custGeom>
              <a:avLst/>
              <a:gdLst>
                <a:gd name="T0" fmla="*/ 124 w 148"/>
                <a:gd name="T1" fmla="*/ 0 h 632"/>
                <a:gd name="T2" fmla="*/ 0 w 148"/>
                <a:gd name="T3" fmla="*/ 622 h 632"/>
                <a:gd name="T4" fmla="*/ 37 w 148"/>
                <a:gd name="T5" fmla="*/ 632 h 632"/>
                <a:gd name="T6" fmla="*/ 148 w 148"/>
                <a:gd name="T7" fmla="*/ 23 h 632"/>
                <a:gd name="T8" fmla="*/ 124 w 148"/>
                <a:gd name="T9" fmla="*/ 0 h 632"/>
              </a:gdLst>
              <a:ahLst/>
              <a:cxnLst>
                <a:cxn ang="0">
                  <a:pos x="T0" y="T1"/>
                </a:cxn>
                <a:cxn ang="0">
                  <a:pos x="T2" y="T3"/>
                </a:cxn>
                <a:cxn ang="0">
                  <a:pos x="T4" y="T5"/>
                </a:cxn>
                <a:cxn ang="0">
                  <a:pos x="T6" y="T7"/>
                </a:cxn>
                <a:cxn ang="0">
                  <a:pos x="T8" y="T9"/>
                </a:cxn>
              </a:cxnLst>
              <a:rect l="0" t="0" r="r" b="b"/>
              <a:pathLst>
                <a:path w="148" h="632">
                  <a:moveTo>
                    <a:pt x="124" y="0"/>
                  </a:moveTo>
                  <a:lnTo>
                    <a:pt x="0" y="622"/>
                  </a:lnTo>
                  <a:lnTo>
                    <a:pt x="37" y="632"/>
                  </a:lnTo>
                  <a:lnTo>
                    <a:pt x="148" y="23"/>
                  </a:lnTo>
                  <a:lnTo>
                    <a:pt x="124" y="0"/>
                  </a:lnTo>
                  <a:close/>
                </a:path>
              </a:pathLst>
            </a:custGeom>
            <a:solidFill>
              <a:srgbClr val="5E5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14" name="Freeform 246"/>
            <p:cNvSpPr>
              <a:spLocks/>
            </p:cNvSpPr>
            <p:nvPr/>
          </p:nvSpPr>
          <p:spPr bwMode="auto">
            <a:xfrm>
              <a:off x="1931" y="3564"/>
              <a:ext cx="124" cy="315"/>
            </a:xfrm>
            <a:custGeom>
              <a:avLst/>
              <a:gdLst>
                <a:gd name="T0" fmla="*/ 101 w 124"/>
                <a:gd name="T1" fmla="*/ 0 h 630"/>
                <a:gd name="T2" fmla="*/ 0 w 124"/>
                <a:gd name="T3" fmla="*/ 630 h 630"/>
                <a:gd name="T4" fmla="*/ 39 w 124"/>
                <a:gd name="T5" fmla="*/ 630 h 630"/>
                <a:gd name="T6" fmla="*/ 124 w 124"/>
                <a:gd name="T7" fmla="*/ 17 h 630"/>
                <a:gd name="T8" fmla="*/ 101 w 124"/>
                <a:gd name="T9" fmla="*/ 0 h 630"/>
              </a:gdLst>
              <a:ahLst/>
              <a:cxnLst>
                <a:cxn ang="0">
                  <a:pos x="T0" y="T1"/>
                </a:cxn>
                <a:cxn ang="0">
                  <a:pos x="T2" y="T3"/>
                </a:cxn>
                <a:cxn ang="0">
                  <a:pos x="T4" y="T5"/>
                </a:cxn>
                <a:cxn ang="0">
                  <a:pos x="T6" y="T7"/>
                </a:cxn>
                <a:cxn ang="0">
                  <a:pos x="T8" y="T9"/>
                </a:cxn>
              </a:cxnLst>
              <a:rect l="0" t="0" r="r" b="b"/>
              <a:pathLst>
                <a:path w="124" h="630">
                  <a:moveTo>
                    <a:pt x="101" y="0"/>
                  </a:moveTo>
                  <a:lnTo>
                    <a:pt x="0" y="630"/>
                  </a:lnTo>
                  <a:lnTo>
                    <a:pt x="39" y="630"/>
                  </a:lnTo>
                  <a:lnTo>
                    <a:pt x="124" y="17"/>
                  </a:lnTo>
                  <a:lnTo>
                    <a:pt x="101" y="0"/>
                  </a:lnTo>
                  <a:close/>
                </a:path>
              </a:pathLst>
            </a:custGeom>
            <a:solidFill>
              <a:srgbClr val="5E5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15" name="Freeform 247"/>
            <p:cNvSpPr>
              <a:spLocks/>
            </p:cNvSpPr>
            <p:nvPr/>
          </p:nvSpPr>
          <p:spPr bwMode="auto">
            <a:xfrm>
              <a:off x="2065" y="3584"/>
              <a:ext cx="67" cy="301"/>
            </a:xfrm>
            <a:custGeom>
              <a:avLst/>
              <a:gdLst>
                <a:gd name="T0" fmla="*/ 40 w 67"/>
                <a:gd name="T1" fmla="*/ 0 h 603"/>
                <a:gd name="T2" fmla="*/ 0 w 67"/>
                <a:gd name="T3" fmla="*/ 603 h 603"/>
                <a:gd name="T4" fmla="*/ 40 w 67"/>
                <a:gd name="T5" fmla="*/ 589 h 603"/>
                <a:gd name="T6" fmla="*/ 67 w 67"/>
                <a:gd name="T7" fmla="*/ 8 h 603"/>
                <a:gd name="T8" fmla="*/ 40 w 67"/>
                <a:gd name="T9" fmla="*/ 0 h 603"/>
              </a:gdLst>
              <a:ahLst/>
              <a:cxnLst>
                <a:cxn ang="0">
                  <a:pos x="T0" y="T1"/>
                </a:cxn>
                <a:cxn ang="0">
                  <a:pos x="T2" y="T3"/>
                </a:cxn>
                <a:cxn ang="0">
                  <a:pos x="T4" y="T5"/>
                </a:cxn>
                <a:cxn ang="0">
                  <a:pos x="T6" y="T7"/>
                </a:cxn>
                <a:cxn ang="0">
                  <a:pos x="T8" y="T9"/>
                </a:cxn>
              </a:cxnLst>
              <a:rect l="0" t="0" r="r" b="b"/>
              <a:pathLst>
                <a:path w="67" h="603">
                  <a:moveTo>
                    <a:pt x="40" y="0"/>
                  </a:moveTo>
                  <a:lnTo>
                    <a:pt x="0" y="603"/>
                  </a:lnTo>
                  <a:lnTo>
                    <a:pt x="40" y="589"/>
                  </a:lnTo>
                  <a:lnTo>
                    <a:pt x="67" y="8"/>
                  </a:lnTo>
                  <a:lnTo>
                    <a:pt x="40" y="0"/>
                  </a:lnTo>
                  <a:close/>
                </a:path>
              </a:pathLst>
            </a:custGeom>
            <a:solidFill>
              <a:srgbClr val="5E5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16" name="Freeform 248"/>
            <p:cNvSpPr>
              <a:spLocks/>
            </p:cNvSpPr>
            <p:nvPr/>
          </p:nvSpPr>
          <p:spPr bwMode="auto">
            <a:xfrm>
              <a:off x="2242" y="3808"/>
              <a:ext cx="169" cy="86"/>
            </a:xfrm>
            <a:custGeom>
              <a:avLst/>
              <a:gdLst>
                <a:gd name="T0" fmla="*/ 3 w 169"/>
                <a:gd name="T1" fmla="*/ 105 h 171"/>
                <a:gd name="T2" fmla="*/ 0 w 169"/>
                <a:gd name="T3" fmla="*/ 119 h 171"/>
                <a:gd name="T4" fmla="*/ 1 w 169"/>
                <a:gd name="T5" fmla="*/ 134 h 171"/>
                <a:gd name="T6" fmla="*/ 6 w 169"/>
                <a:gd name="T7" fmla="*/ 146 h 171"/>
                <a:gd name="T8" fmla="*/ 15 w 169"/>
                <a:gd name="T9" fmla="*/ 157 h 171"/>
                <a:gd name="T10" fmla="*/ 24 w 169"/>
                <a:gd name="T11" fmla="*/ 165 h 171"/>
                <a:gd name="T12" fmla="*/ 38 w 169"/>
                <a:gd name="T13" fmla="*/ 171 h 171"/>
                <a:gd name="T14" fmla="*/ 52 w 169"/>
                <a:gd name="T15" fmla="*/ 171 h 171"/>
                <a:gd name="T16" fmla="*/ 70 w 169"/>
                <a:gd name="T17" fmla="*/ 171 h 171"/>
                <a:gd name="T18" fmla="*/ 86 w 169"/>
                <a:gd name="T19" fmla="*/ 163 h 171"/>
                <a:gd name="T20" fmla="*/ 103 w 169"/>
                <a:gd name="T21" fmla="*/ 156 h 171"/>
                <a:gd name="T22" fmla="*/ 118 w 169"/>
                <a:gd name="T23" fmla="*/ 144 h 171"/>
                <a:gd name="T24" fmla="*/ 132 w 169"/>
                <a:gd name="T25" fmla="*/ 132 h 171"/>
                <a:gd name="T26" fmla="*/ 143 w 169"/>
                <a:gd name="T27" fmla="*/ 117 h 171"/>
                <a:gd name="T28" fmla="*/ 155 w 169"/>
                <a:gd name="T29" fmla="*/ 101 h 171"/>
                <a:gd name="T30" fmla="*/ 162 w 169"/>
                <a:gd name="T31" fmla="*/ 86 h 171"/>
                <a:gd name="T32" fmla="*/ 169 w 169"/>
                <a:gd name="T33" fmla="*/ 70 h 171"/>
                <a:gd name="T34" fmla="*/ 169 w 169"/>
                <a:gd name="T35" fmla="*/ 52 h 171"/>
                <a:gd name="T36" fmla="*/ 167 w 169"/>
                <a:gd name="T37" fmla="*/ 37 h 171"/>
                <a:gd name="T38" fmla="*/ 162 w 169"/>
                <a:gd name="T39" fmla="*/ 25 h 171"/>
                <a:gd name="T40" fmla="*/ 155 w 169"/>
                <a:gd name="T41" fmla="*/ 16 h 171"/>
                <a:gd name="T42" fmla="*/ 143 w 169"/>
                <a:gd name="T43" fmla="*/ 6 h 171"/>
                <a:gd name="T44" fmla="*/ 131 w 169"/>
                <a:gd name="T45" fmla="*/ 2 h 171"/>
                <a:gd name="T46" fmla="*/ 117 w 169"/>
                <a:gd name="T47" fmla="*/ 0 h 171"/>
                <a:gd name="T48" fmla="*/ 101 w 169"/>
                <a:gd name="T49" fmla="*/ 4 h 171"/>
                <a:gd name="T50" fmla="*/ 83 w 169"/>
                <a:gd name="T51" fmla="*/ 8 h 171"/>
                <a:gd name="T52" fmla="*/ 66 w 169"/>
                <a:gd name="T53" fmla="*/ 16 h 171"/>
                <a:gd name="T54" fmla="*/ 49 w 169"/>
                <a:gd name="T55" fmla="*/ 25 h 171"/>
                <a:gd name="T56" fmla="*/ 36 w 169"/>
                <a:gd name="T57" fmla="*/ 39 h 171"/>
                <a:gd name="T58" fmla="*/ 22 w 169"/>
                <a:gd name="T59" fmla="*/ 52 h 171"/>
                <a:gd name="T60" fmla="*/ 13 w 169"/>
                <a:gd name="T61" fmla="*/ 70 h 171"/>
                <a:gd name="T62" fmla="*/ 6 w 169"/>
                <a:gd name="T63" fmla="*/ 87 h 171"/>
                <a:gd name="T64" fmla="*/ 3 w 169"/>
                <a:gd name="T65" fmla="*/ 10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71">
                  <a:moveTo>
                    <a:pt x="3" y="105"/>
                  </a:moveTo>
                  <a:lnTo>
                    <a:pt x="0" y="119"/>
                  </a:lnTo>
                  <a:lnTo>
                    <a:pt x="1" y="134"/>
                  </a:lnTo>
                  <a:lnTo>
                    <a:pt x="6" y="146"/>
                  </a:lnTo>
                  <a:lnTo>
                    <a:pt x="15" y="157"/>
                  </a:lnTo>
                  <a:lnTo>
                    <a:pt x="24" y="165"/>
                  </a:lnTo>
                  <a:lnTo>
                    <a:pt x="38" y="171"/>
                  </a:lnTo>
                  <a:lnTo>
                    <a:pt x="52" y="171"/>
                  </a:lnTo>
                  <a:lnTo>
                    <a:pt x="70" y="171"/>
                  </a:lnTo>
                  <a:lnTo>
                    <a:pt x="86" y="163"/>
                  </a:lnTo>
                  <a:lnTo>
                    <a:pt x="103" y="156"/>
                  </a:lnTo>
                  <a:lnTo>
                    <a:pt x="118" y="144"/>
                  </a:lnTo>
                  <a:lnTo>
                    <a:pt x="132" y="132"/>
                  </a:lnTo>
                  <a:lnTo>
                    <a:pt x="143" y="117"/>
                  </a:lnTo>
                  <a:lnTo>
                    <a:pt x="155" y="101"/>
                  </a:lnTo>
                  <a:lnTo>
                    <a:pt x="162" y="86"/>
                  </a:lnTo>
                  <a:lnTo>
                    <a:pt x="169" y="70"/>
                  </a:lnTo>
                  <a:lnTo>
                    <a:pt x="169" y="52"/>
                  </a:lnTo>
                  <a:lnTo>
                    <a:pt x="167" y="37"/>
                  </a:lnTo>
                  <a:lnTo>
                    <a:pt x="162" y="25"/>
                  </a:lnTo>
                  <a:lnTo>
                    <a:pt x="155" y="16"/>
                  </a:lnTo>
                  <a:lnTo>
                    <a:pt x="143" y="6"/>
                  </a:lnTo>
                  <a:lnTo>
                    <a:pt x="131" y="2"/>
                  </a:lnTo>
                  <a:lnTo>
                    <a:pt x="117" y="0"/>
                  </a:lnTo>
                  <a:lnTo>
                    <a:pt x="101" y="4"/>
                  </a:lnTo>
                  <a:lnTo>
                    <a:pt x="83" y="8"/>
                  </a:lnTo>
                  <a:lnTo>
                    <a:pt x="66" y="16"/>
                  </a:lnTo>
                  <a:lnTo>
                    <a:pt x="49" y="25"/>
                  </a:lnTo>
                  <a:lnTo>
                    <a:pt x="36" y="39"/>
                  </a:lnTo>
                  <a:lnTo>
                    <a:pt x="22" y="52"/>
                  </a:lnTo>
                  <a:lnTo>
                    <a:pt x="13" y="70"/>
                  </a:lnTo>
                  <a:lnTo>
                    <a:pt x="6" y="87"/>
                  </a:lnTo>
                  <a:lnTo>
                    <a:pt x="3" y="105"/>
                  </a:lnTo>
                  <a:close/>
                </a:path>
              </a:pathLst>
            </a:custGeom>
            <a:solidFill>
              <a:srgbClr val="B054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17" name="Freeform 249"/>
            <p:cNvSpPr>
              <a:spLocks/>
            </p:cNvSpPr>
            <p:nvPr/>
          </p:nvSpPr>
          <p:spPr bwMode="auto">
            <a:xfrm>
              <a:off x="1848" y="3337"/>
              <a:ext cx="298" cy="310"/>
            </a:xfrm>
            <a:custGeom>
              <a:avLst/>
              <a:gdLst>
                <a:gd name="T0" fmla="*/ 105 w 298"/>
                <a:gd name="T1" fmla="*/ 12 h 620"/>
                <a:gd name="T2" fmla="*/ 142 w 298"/>
                <a:gd name="T3" fmla="*/ 0 h 620"/>
                <a:gd name="T4" fmla="*/ 179 w 298"/>
                <a:gd name="T5" fmla="*/ 2 h 620"/>
                <a:gd name="T6" fmla="*/ 214 w 298"/>
                <a:gd name="T7" fmla="*/ 25 h 620"/>
                <a:gd name="T8" fmla="*/ 232 w 298"/>
                <a:gd name="T9" fmla="*/ 66 h 620"/>
                <a:gd name="T10" fmla="*/ 236 w 298"/>
                <a:gd name="T11" fmla="*/ 101 h 620"/>
                <a:gd name="T12" fmla="*/ 240 w 298"/>
                <a:gd name="T13" fmla="*/ 134 h 620"/>
                <a:gd name="T14" fmla="*/ 245 w 298"/>
                <a:gd name="T15" fmla="*/ 169 h 620"/>
                <a:gd name="T16" fmla="*/ 253 w 298"/>
                <a:gd name="T17" fmla="*/ 192 h 620"/>
                <a:gd name="T18" fmla="*/ 267 w 298"/>
                <a:gd name="T19" fmla="*/ 210 h 620"/>
                <a:gd name="T20" fmla="*/ 280 w 298"/>
                <a:gd name="T21" fmla="*/ 233 h 620"/>
                <a:gd name="T22" fmla="*/ 290 w 298"/>
                <a:gd name="T23" fmla="*/ 266 h 620"/>
                <a:gd name="T24" fmla="*/ 295 w 298"/>
                <a:gd name="T25" fmla="*/ 317 h 620"/>
                <a:gd name="T26" fmla="*/ 295 w 298"/>
                <a:gd name="T27" fmla="*/ 379 h 620"/>
                <a:gd name="T28" fmla="*/ 297 w 298"/>
                <a:gd name="T29" fmla="*/ 439 h 620"/>
                <a:gd name="T30" fmla="*/ 297 w 298"/>
                <a:gd name="T31" fmla="*/ 502 h 620"/>
                <a:gd name="T32" fmla="*/ 290 w 298"/>
                <a:gd name="T33" fmla="*/ 566 h 620"/>
                <a:gd name="T34" fmla="*/ 274 w 298"/>
                <a:gd name="T35" fmla="*/ 607 h 620"/>
                <a:gd name="T36" fmla="*/ 259 w 298"/>
                <a:gd name="T37" fmla="*/ 620 h 620"/>
                <a:gd name="T38" fmla="*/ 243 w 298"/>
                <a:gd name="T39" fmla="*/ 614 h 620"/>
                <a:gd name="T40" fmla="*/ 228 w 298"/>
                <a:gd name="T41" fmla="*/ 583 h 620"/>
                <a:gd name="T42" fmla="*/ 214 w 298"/>
                <a:gd name="T43" fmla="*/ 533 h 620"/>
                <a:gd name="T44" fmla="*/ 202 w 298"/>
                <a:gd name="T45" fmla="*/ 476 h 620"/>
                <a:gd name="T46" fmla="*/ 194 w 298"/>
                <a:gd name="T47" fmla="*/ 416 h 620"/>
                <a:gd name="T48" fmla="*/ 167 w 298"/>
                <a:gd name="T49" fmla="*/ 375 h 620"/>
                <a:gd name="T50" fmla="*/ 115 w 298"/>
                <a:gd name="T51" fmla="*/ 338 h 620"/>
                <a:gd name="T52" fmla="*/ 60 w 298"/>
                <a:gd name="T53" fmla="*/ 286 h 620"/>
                <a:gd name="T54" fmla="*/ 15 w 298"/>
                <a:gd name="T55" fmla="*/ 227 h 620"/>
                <a:gd name="T56" fmla="*/ 4 w 298"/>
                <a:gd name="T57" fmla="*/ 154 h 620"/>
                <a:gd name="T58" fmla="*/ 21 w 298"/>
                <a:gd name="T59" fmla="*/ 93 h 620"/>
                <a:gd name="T60" fmla="*/ 43 w 298"/>
                <a:gd name="T61" fmla="*/ 56 h 620"/>
                <a:gd name="T62" fmla="*/ 70 w 298"/>
                <a:gd name="T63" fmla="*/ 33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8" h="620">
                  <a:moveTo>
                    <a:pt x="87" y="21"/>
                  </a:moveTo>
                  <a:lnTo>
                    <a:pt x="105" y="12"/>
                  </a:lnTo>
                  <a:lnTo>
                    <a:pt x="124" y="6"/>
                  </a:lnTo>
                  <a:lnTo>
                    <a:pt x="142" y="0"/>
                  </a:lnTo>
                  <a:lnTo>
                    <a:pt x="162" y="0"/>
                  </a:lnTo>
                  <a:lnTo>
                    <a:pt x="179" y="2"/>
                  </a:lnTo>
                  <a:lnTo>
                    <a:pt x="197" y="12"/>
                  </a:lnTo>
                  <a:lnTo>
                    <a:pt x="214" y="25"/>
                  </a:lnTo>
                  <a:lnTo>
                    <a:pt x="232" y="50"/>
                  </a:lnTo>
                  <a:lnTo>
                    <a:pt x="232" y="66"/>
                  </a:lnTo>
                  <a:lnTo>
                    <a:pt x="235" y="84"/>
                  </a:lnTo>
                  <a:lnTo>
                    <a:pt x="236" y="101"/>
                  </a:lnTo>
                  <a:lnTo>
                    <a:pt x="239" y="119"/>
                  </a:lnTo>
                  <a:lnTo>
                    <a:pt x="240" y="134"/>
                  </a:lnTo>
                  <a:lnTo>
                    <a:pt x="243" y="152"/>
                  </a:lnTo>
                  <a:lnTo>
                    <a:pt x="245" y="169"/>
                  </a:lnTo>
                  <a:lnTo>
                    <a:pt x="247" y="187"/>
                  </a:lnTo>
                  <a:lnTo>
                    <a:pt x="253" y="192"/>
                  </a:lnTo>
                  <a:lnTo>
                    <a:pt x="260" y="200"/>
                  </a:lnTo>
                  <a:lnTo>
                    <a:pt x="267" y="210"/>
                  </a:lnTo>
                  <a:lnTo>
                    <a:pt x="274" y="222"/>
                  </a:lnTo>
                  <a:lnTo>
                    <a:pt x="280" y="233"/>
                  </a:lnTo>
                  <a:lnTo>
                    <a:pt x="285" y="251"/>
                  </a:lnTo>
                  <a:lnTo>
                    <a:pt x="290" y="266"/>
                  </a:lnTo>
                  <a:lnTo>
                    <a:pt x="295" y="288"/>
                  </a:lnTo>
                  <a:lnTo>
                    <a:pt x="295" y="317"/>
                  </a:lnTo>
                  <a:lnTo>
                    <a:pt x="295" y="348"/>
                  </a:lnTo>
                  <a:lnTo>
                    <a:pt x="295" y="379"/>
                  </a:lnTo>
                  <a:lnTo>
                    <a:pt x="297" y="410"/>
                  </a:lnTo>
                  <a:lnTo>
                    <a:pt x="297" y="439"/>
                  </a:lnTo>
                  <a:lnTo>
                    <a:pt x="297" y="470"/>
                  </a:lnTo>
                  <a:lnTo>
                    <a:pt x="297" y="502"/>
                  </a:lnTo>
                  <a:lnTo>
                    <a:pt x="298" y="535"/>
                  </a:lnTo>
                  <a:lnTo>
                    <a:pt x="290" y="566"/>
                  </a:lnTo>
                  <a:lnTo>
                    <a:pt x="283" y="591"/>
                  </a:lnTo>
                  <a:lnTo>
                    <a:pt x="274" y="607"/>
                  </a:lnTo>
                  <a:lnTo>
                    <a:pt x="267" y="618"/>
                  </a:lnTo>
                  <a:lnTo>
                    <a:pt x="259" y="620"/>
                  </a:lnTo>
                  <a:lnTo>
                    <a:pt x="252" y="620"/>
                  </a:lnTo>
                  <a:lnTo>
                    <a:pt x="243" y="614"/>
                  </a:lnTo>
                  <a:lnTo>
                    <a:pt x="236" y="609"/>
                  </a:lnTo>
                  <a:lnTo>
                    <a:pt x="228" y="583"/>
                  </a:lnTo>
                  <a:lnTo>
                    <a:pt x="221" y="560"/>
                  </a:lnTo>
                  <a:lnTo>
                    <a:pt x="214" y="533"/>
                  </a:lnTo>
                  <a:lnTo>
                    <a:pt x="208" y="505"/>
                  </a:lnTo>
                  <a:lnTo>
                    <a:pt x="202" y="476"/>
                  </a:lnTo>
                  <a:lnTo>
                    <a:pt x="198" y="447"/>
                  </a:lnTo>
                  <a:lnTo>
                    <a:pt x="194" y="416"/>
                  </a:lnTo>
                  <a:lnTo>
                    <a:pt x="191" y="385"/>
                  </a:lnTo>
                  <a:lnTo>
                    <a:pt x="167" y="375"/>
                  </a:lnTo>
                  <a:lnTo>
                    <a:pt x="143" y="360"/>
                  </a:lnTo>
                  <a:lnTo>
                    <a:pt x="115" y="338"/>
                  </a:lnTo>
                  <a:lnTo>
                    <a:pt x="88" y="315"/>
                  </a:lnTo>
                  <a:lnTo>
                    <a:pt x="60" y="286"/>
                  </a:lnTo>
                  <a:lnTo>
                    <a:pt x="36" y="259"/>
                  </a:lnTo>
                  <a:lnTo>
                    <a:pt x="15" y="227"/>
                  </a:lnTo>
                  <a:lnTo>
                    <a:pt x="0" y="198"/>
                  </a:lnTo>
                  <a:lnTo>
                    <a:pt x="4" y="154"/>
                  </a:lnTo>
                  <a:lnTo>
                    <a:pt x="12" y="119"/>
                  </a:lnTo>
                  <a:lnTo>
                    <a:pt x="21" y="93"/>
                  </a:lnTo>
                  <a:lnTo>
                    <a:pt x="34" y="74"/>
                  </a:lnTo>
                  <a:lnTo>
                    <a:pt x="43" y="56"/>
                  </a:lnTo>
                  <a:lnTo>
                    <a:pt x="57" y="45"/>
                  </a:lnTo>
                  <a:lnTo>
                    <a:pt x="70" y="33"/>
                  </a:lnTo>
                  <a:lnTo>
                    <a:pt x="87" y="21"/>
                  </a:lnTo>
                  <a:close/>
                </a:path>
              </a:pathLst>
            </a:custGeom>
            <a:solidFill>
              <a:srgbClr val="DEABA1"/>
            </a:solidFill>
            <a:ln w="1588">
              <a:solidFill>
                <a:srgbClr val="000000"/>
              </a:solidFill>
              <a:prstDash val="solid"/>
              <a:round/>
              <a:headEnd/>
              <a:tailEnd/>
            </a:ln>
          </p:spPr>
          <p:txBody>
            <a:bodyPr/>
            <a:lstStyle/>
            <a:p>
              <a:endParaRPr lang="en-US"/>
            </a:p>
          </p:txBody>
        </p:sp>
        <p:sp>
          <p:nvSpPr>
            <p:cNvPr id="1287418" name="Freeform 250"/>
            <p:cNvSpPr>
              <a:spLocks/>
            </p:cNvSpPr>
            <p:nvPr/>
          </p:nvSpPr>
          <p:spPr bwMode="auto">
            <a:xfrm>
              <a:off x="1884" y="3354"/>
              <a:ext cx="257" cy="270"/>
            </a:xfrm>
            <a:custGeom>
              <a:avLst/>
              <a:gdLst>
                <a:gd name="T0" fmla="*/ 89 w 257"/>
                <a:gd name="T1" fmla="*/ 12 h 539"/>
                <a:gd name="T2" fmla="*/ 121 w 257"/>
                <a:gd name="T3" fmla="*/ 0 h 539"/>
                <a:gd name="T4" fmla="*/ 154 w 257"/>
                <a:gd name="T5" fmla="*/ 2 h 539"/>
                <a:gd name="T6" fmla="*/ 185 w 257"/>
                <a:gd name="T7" fmla="*/ 23 h 539"/>
                <a:gd name="T8" fmla="*/ 200 w 257"/>
                <a:gd name="T9" fmla="*/ 58 h 539"/>
                <a:gd name="T10" fmla="*/ 203 w 257"/>
                <a:gd name="T11" fmla="*/ 87 h 539"/>
                <a:gd name="T12" fmla="*/ 206 w 257"/>
                <a:gd name="T13" fmla="*/ 117 h 539"/>
                <a:gd name="T14" fmla="*/ 210 w 257"/>
                <a:gd name="T15" fmla="*/ 146 h 539"/>
                <a:gd name="T16" fmla="*/ 219 w 257"/>
                <a:gd name="T17" fmla="*/ 167 h 539"/>
                <a:gd name="T18" fmla="*/ 230 w 257"/>
                <a:gd name="T19" fmla="*/ 183 h 539"/>
                <a:gd name="T20" fmla="*/ 240 w 257"/>
                <a:gd name="T21" fmla="*/ 204 h 539"/>
                <a:gd name="T22" fmla="*/ 248 w 257"/>
                <a:gd name="T23" fmla="*/ 231 h 539"/>
                <a:gd name="T24" fmla="*/ 254 w 257"/>
                <a:gd name="T25" fmla="*/ 274 h 539"/>
                <a:gd name="T26" fmla="*/ 254 w 257"/>
                <a:gd name="T27" fmla="*/ 329 h 539"/>
                <a:gd name="T28" fmla="*/ 255 w 257"/>
                <a:gd name="T29" fmla="*/ 381 h 539"/>
                <a:gd name="T30" fmla="*/ 255 w 257"/>
                <a:gd name="T31" fmla="*/ 435 h 539"/>
                <a:gd name="T32" fmla="*/ 248 w 257"/>
                <a:gd name="T33" fmla="*/ 490 h 539"/>
                <a:gd name="T34" fmla="*/ 235 w 257"/>
                <a:gd name="T35" fmla="*/ 527 h 539"/>
                <a:gd name="T36" fmla="*/ 216 w 257"/>
                <a:gd name="T37" fmla="*/ 539 h 539"/>
                <a:gd name="T38" fmla="*/ 195 w 257"/>
                <a:gd name="T39" fmla="*/ 505 h 539"/>
                <a:gd name="T40" fmla="*/ 185 w 257"/>
                <a:gd name="T41" fmla="*/ 457 h 539"/>
                <a:gd name="T42" fmla="*/ 176 w 257"/>
                <a:gd name="T43" fmla="*/ 406 h 539"/>
                <a:gd name="T44" fmla="*/ 169 w 257"/>
                <a:gd name="T45" fmla="*/ 350 h 539"/>
                <a:gd name="T46" fmla="*/ 155 w 257"/>
                <a:gd name="T47" fmla="*/ 288 h 539"/>
                <a:gd name="T48" fmla="*/ 131 w 257"/>
                <a:gd name="T49" fmla="*/ 233 h 539"/>
                <a:gd name="T50" fmla="*/ 103 w 257"/>
                <a:gd name="T51" fmla="*/ 208 h 539"/>
                <a:gd name="T52" fmla="*/ 67 w 257"/>
                <a:gd name="T53" fmla="*/ 222 h 539"/>
                <a:gd name="T54" fmla="*/ 34 w 257"/>
                <a:gd name="T55" fmla="*/ 247 h 539"/>
                <a:gd name="T56" fmla="*/ 20 w 257"/>
                <a:gd name="T57" fmla="*/ 239 h 539"/>
                <a:gd name="T58" fmla="*/ 10 w 257"/>
                <a:gd name="T59" fmla="*/ 227 h 539"/>
                <a:gd name="T60" fmla="*/ 3 w 257"/>
                <a:gd name="T61" fmla="*/ 210 h 539"/>
                <a:gd name="T62" fmla="*/ 5 w 257"/>
                <a:gd name="T63" fmla="*/ 159 h 539"/>
                <a:gd name="T64" fmla="*/ 20 w 257"/>
                <a:gd name="T65" fmla="*/ 99 h 539"/>
                <a:gd name="T66" fmla="*/ 37 w 257"/>
                <a:gd name="T67" fmla="*/ 58 h 539"/>
                <a:gd name="T68" fmla="*/ 61 w 257"/>
                <a:gd name="T69" fmla="*/ 33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7" h="539">
                  <a:moveTo>
                    <a:pt x="74" y="21"/>
                  </a:moveTo>
                  <a:lnTo>
                    <a:pt x="89" y="12"/>
                  </a:lnTo>
                  <a:lnTo>
                    <a:pt x="106" y="6"/>
                  </a:lnTo>
                  <a:lnTo>
                    <a:pt x="121" y="0"/>
                  </a:lnTo>
                  <a:lnTo>
                    <a:pt x="138" y="0"/>
                  </a:lnTo>
                  <a:lnTo>
                    <a:pt x="154" y="2"/>
                  </a:lnTo>
                  <a:lnTo>
                    <a:pt x="169" y="10"/>
                  </a:lnTo>
                  <a:lnTo>
                    <a:pt x="185" y="23"/>
                  </a:lnTo>
                  <a:lnTo>
                    <a:pt x="200" y="45"/>
                  </a:lnTo>
                  <a:lnTo>
                    <a:pt x="200" y="58"/>
                  </a:lnTo>
                  <a:lnTo>
                    <a:pt x="202" y="74"/>
                  </a:lnTo>
                  <a:lnTo>
                    <a:pt x="203" y="87"/>
                  </a:lnTo>
                  <a:lnTo>
                    <a:pt x="204" y="103"/>
                  </a:lnTo>
                  <a:lnTo>
                    <a:pt x="206" y="117"/>
                  </a:lnTo>
                  <a:lnTo>
                    <a:pt x="209" y="132"/>
                  </a:lnTo>
                  <a:lnTo>
                    <a:pt x="210" y="146"/>
                  </a:lnTo>
                  <a:lnTo>
                    <a:pt x="213" y="163"/>
                  </a:lnTo>
                  <a:lnTo>
                    <a:pt x="219" y="167"/>
                  </a:lnTo>
                  <a:lnTo>
                    <a:pt x="224" y="175"/>
                  </a:lnTo>
                  <a:lnTo>
                    <a:pt x="230" y="183"/>
                  </a:lnTo>
                  <a:lnTo>
                    <a:pt x="235" y="194"/>
                  </a:lnTo>
                  <a:lnTo>
                    <a:pt x="240" y="204"/>
                  </a:lnTo>
                  <a:lnTo>
                    <a:pt x="244" y="218"/>
                  </a:lnTo>
                  <a:lnTo>
                    <a:pt x="248" y="231"/>
                  </a:lnTo>
                  <a:lnTo>
                    <a:pt x="254" y="249"/>
                  </a:lnTo>
                  <a:lnTo>
                    <a:pt x="254" y="274"/>
                  </a:lnTo>
                  <a:lnTo>
                    <a:pt x="254" y="301"/>
                  </a:lnTo>
                  <a:lnTo>
                    <a:pt x="254" y="329"/>
                  </a:lnTo>
                  <a:lnTo>
                    <a:pt x="255" y="356"/>
                  </a:lnTo>
                  <a:lnTo>
                    <a:pt x="255" y="381"/>
                  </a:lnTo>
                  <a:lnTo>
                    <a:pt x="255" y="408"/>
                  </a:lnTo>
                  <a:lnTo>
                    <a:pt x="255" y="435"/>
                  </a:lnTo>
                  <a:lnTo>
                    <a:pt x="257" y="463"/>
                  </a:lnTo>
                  <a:lnTo>
                    <a:pt x="248" y="490"/>
                  </a:lnTo>
                  <a:lnTo>
                    <a:pt x="242" y="513"/>
                  </a:lnTo>
                  <a:lnTo>
                    <a:pt x="235" y="527"/>
                  </a:lnTo>
                  <a:lnTo>
                    <a:pt x="230" y="537"/>
                  </a:lnTo>
                  <a:lnTo>
                    <a:pt x="216" y="539"/>
                  </a:lnTo>
                  <a:lnTo>
                    <a:pt x="203" y="529"/>
                  </a:lnTo>
                  <a:lnTo>
                    <a:pt x="195" y="505"/>
                  </a:lnTo>
                  <a:lnTo>
                    <a:pt x="189" y="482"/>
                  </a:lnTo>
                  <a:lnTo>
                    <a:pt x="185" y="457"/>
                  </a:lnTo>
                  <a:lnTo>
                    <a:pt x="181" y="434"/>
                  </a:lnTo>
                  <a:lnTo>
                    <a:pt x="176" y="406"/>
                  </a:lnTo>
                  <a:lnTo>
                    <a:pt x="172" y="379"/>
                  </a:lnTo>
                  <a:lnTo>
                    <a:pt x="169" y="350"/>
                  </a:lnTo>
                  <a:lnTo>
                    <a:pt x="166" y="323"/>
                  </a:lnTo>
                  <a:lnTo>
                    <a:pt x="155" y="288"/>
                  </a:lnTo>
                  <a:lnTo>
                    <a:pt x="144" y="259"/>
                  </a:lnTo>
                  <a:lnTo>
                    <a:pt x="131" y="233"/>
                  </a:lnTo>
                  <a:lnTo>
                    <a:pt x="119" y="218"/>
                  </a:lnTo>
                  <a:lnTo>
                    <a:pt x="103" y="208"/>
                  </a:lnTo>
                  <a:lnTo>
                    <a:pt x="86" y="210"/>
                  </a:lnTo>
                  <a:lnTo>
                    <a:pt x="67" y="222"/>
                  </a:lnTo>
                  <a:lnTo>
                    <a:pt x="45" y="251"/>
                  </a:lnTo>
                  <a:lnTo>
                    <a:pt x="34" y="247"/>
                  </a:lnTo>
                  <a:lnTo>
                    <a:pt x="27" y="243"/>
                  </a:lnTo>
                  <a:lnTo>
                    <a:pt x="20" y="239"/>
                  </a:lnTo>
                  <a:lnTo>
                    <a:pt x="16" y="235"/>
                  </a:lnTo>
                  <a:lnTo>
                    <a:pt x="10" y="227"/>
                  </a:lnTo>
                  <a:lnTo>
                    <a:pt x="6" y="220"/>
                  </a:lnTo>
                  <a:lnTo>
                    <a:pt x="3" y="210"/>
                  </a:lnTo>
                  <a:lnTo>
                    <a:pt x="0" y="200"/>
                  </a:lnTo>
                  <a:lnTo>
                    <a:pt x="5" y="159"/>
                  </a:lnTo>
                  <a:lnTo>
                    <a:pt x="12" y="126"/>
                  </a:lnTo>
                  <a:lnTo>
                    <a:pt x="20" y="99"/>
                  </a:lnTo>
                  <a:lnTo>
                    <a:pt x="29" y="78"/>
                  </a:lnTo>
                  <a:lnTo>
                    <a:pt x="37" y="58"/>
                  </a:lnTo>
                  <a:lnTo>
                    <a:pt x="48" y="45"/>
                  </a:lnTo>
                  <a:lnTo>
                    <a:pt x="61" y="33"/>
                  </a:lnTo>
                  <a:lnTo>
                    <a:pt x="74" y="21"/>
                  </a:lnTo>
                  <a:close/>
                </a:path>
              </a:pathLst>
            </a:custGeom>
            <a:solidFill>
              <a:srgbClr val="FFCC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19" name="Freeform 251"/>
            <p:cNvSpPr>
              <a:spLocks/>
            </p:cNvSpPr>
            <p:nvPr/>
          </p:nvSpPr>
          <p:spPr bwMode="auto">
            <a:xfrm>
              <a:off x="2076" y="3475"/>
              <a:ext cx="67" cy="165"/>
            </a:xfrm>
            <a:custGeom>
              <a:avLst/>
              <a:gdLst>
                <a:gd name="T0" fmla="*/ 50 w 67"/>
                <a:gd name="T1" fmla="*/ 10 h 331"/>
                <a:gd name="T2" fmla="*/ 41 w 67"/>
                <a:gd name="T3" fmla="*/ 12 h 331"/>
                <a:gd name="T4" fmla="*/ 34 w 67"/>
                <a:gd name="T5" fmla="*/ 18 h 331"/>
                <a:gd name="T6" fmla="*/ 25 w 67"/>
                <a:gd name="T7" fmla="*/ 23 h 331"/>
                <a:gd name="T8" fmla="*/ 21 w 67"/>
                <a:gd name="T9" fmla="*/ 33 h 331"/>
                <a:gd name="T10" fmla="*/ 15 w 67"/>
                <a:gd name="T11" fmla="*/ 41 h 331"/>
                <a:gd name="T12" fmla="*/ 11 w 67"/>
                <a:gd name="T13" fmla="*/ 53 h 331"/>
                <a:gd name="T14" fmla="*/ 7 w 67"/>
                <a:gd name="T15" fmla="*/ 64 h 331"/>
                <a:gd name="T16" fmla="*/ 4 w 67"/>
                <a:gd name="T17" fmla="*/ 76 h 331"/>
                <a:gd name="T18" fmla="*/ 0 w 67"/>
                <a:gd name="T19" fmla="*/ 105 h 331"/>
                <a:gd name="T20" fmla="*/ 0 w 67"/>
                <a:gd name="T21" fmla="*/ 136 h 331"/>
                <a:gd name="T22" fmla="*/ 0 w 67"/>
                <a:gd name="T23" fmla="*/ 165 h 331"/>
                <a:gd name="T24" fmla="*/ 1 w 67"/>
                <a:gd name="T25" fmla="*/ 196 h 331"/>
                <a:gd name="T26" fmla="*/ 3 w 67"/>
                <a:gd name="T27" fmla="*/ 226 h 331"/>
                <a:gd name="T28" fmla="*/ 5 w 67"/>
                <a:gd name="T29" fmla="*/ 255 h 331"/>
                <a:gd name="T30" fmla="*/ 10 w 67"/>
                <a:gd name="T31" fmla="*/ 284 h 331"/>
                <a:gd name="T32" fmla="*/ 14 w 67"/>
                <a:gd name="T33" fmla="*/ 315 h 331"/>
                <a:gd name="T34" fmla="*/ 17 w 67"/>
                <a:gd name="T35" fmla="*/ 325 h 331"/>
                <a:gd name="T36" fmla="*/ 22 w 67"/>
                <a:gd name="T37" fmla="*/ 331 h 331"/>
                <a:gd name="T38" fmla="*/ 28 w 67"/>
                <a:gd name="T39" fmla="*/ 331 h 331"/>
                <a:gd name="T40" fmla="*/ 35 w 67"/>
                <a:gd name="T41" fmla="*/ 329 h 331"/>
                <a:gd name="T42" fmla="*/ 41 w 67"/>
                <a:gd name="T43" fmla="*/ 317 h 331"/>
                <a:gd name="T44" fmla="*/ 49 w 67"/>
                <a:gd name="T45" fmla="*/ 305 h 331"/>
                <a:gd name="T46" fmla="*/ 56 w 67"/>
                <a:gd name="T47" fmla="*/ 290 h 331"/>
                <a:gd name="T48" fmla="*/ 65 w 67"/>
                <a:gd name="T49" fmla="*/ 272 h 331"/>
                <a:gd name="T50" fmla="*/ 65 w 67"/>
                <a:gd name="T51" fmla="*/ 239 h 331"/>
                <a:gd name="T52" fmla="*/ 65 w 67"/>
                <a:gd name="T53" fmla="*/ 210 h 331"/>
                <a:gd name="T54" fmla="*/ 65 w 67"/>
                <a:gd name="T55" fmla="*/ 181 h 331"/>
                <a:gd name="T56" fmla="*/ 66 w 67"/>
                <a:gd name="T57" fmla="*/ 152 h 331"/>
                <a:gd name="T58" fmla="*/ 66 w 67"/>
                <a:gd name="T59" fmla="*/ 123 h 331"/>
                <a:gd name="T60" fmla="*/ 66 w 67"/>
                <a:gd name="T61" fmla="*/ 93 h 331"/>
                <a:gd name="T62" fmla="*/ 66 w 67"/>
                <a:gd name="T63" fmla="*/ 64 h 331"/>
                <a:gd name="T64" fmla="*/ 67 w 67"/>
                <a:gd name="T65" fmla="*/ 37 h 331"/>
                <a:gd name="T66" fmla="*/ 65 w 67"/>
                <a:gd name="T67" fmla="*/ 19 h 331"/>
                <a:gd name="T68" fmla="*/ 63 w 67"/>
                <a:gd name="T69" fmla="*/ 6 h 331"/>
                <a:gd name="T70" fmla="*/ 57 w 67"/>
                <a:gd name="T71" fmla="*/ 0 h 331"/>
                <a:gd name="T72" fmla="*/ 50 w 67"/>
                <a:gd name="T73" fmla="*/ 1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331">
                  <a:moveTo>
                    <a:pt x="50" y="10"/>
                  </a:moveTo>
                  <a:lnTo>
                    <a:pt x="41" y="12"/>
                  </a:lnTo>
                  <a:lnTo>
                    <a:pt x="34" y="18"/>
                  </a:lnTo>
                  <a:lnTo>
                    <a:pt x="25" y="23"/>
                  </a:lnTo>
                  <a:lnTo>
                    <a:pt x="21" y="33"/>
                  </a:lnTo>
                  <a:lnTo>
                    <a:pt x="15" y="41"/>
                  </a:lnTo>
                  <a:lnTo>
                    <a:pt x="11" y="53"/>
                  </a:lnTo>
                  <a:lnTo>
                    <a:pt x="7" y="64"/>
                  </a:lnTo>
                  <a:lnTo>
                    <a:pt x="4" y="76"/>
                  </a:lnTo>
                  <a:lnTo>
                    <a:pt x="0" y="105"/>
                  </a:lnTo>
                  <a:lnTo>
                    <a:pt x="0" y="136"/>
                  </a:lnTo>
                  <a:lnTo>
                    <a:pt x="0" y="165"/>
                  </a:lnTo>
                  <a:lnTo>
                    <a:pt x="1" y="196"/>
                  </a:lnTo>
                  <a:lnTo>
                    <a:pt x="3" y="226"/>
                  </a:lnTo>
                  <a:lnTo>
                    <a:pt x="5" y="255"/>
                  </a:lnTo>
                  <a:lnTo>
                    <a:pt x="10" y="284"/>
                  </a:lnTo>
                  <a:lnTo>
                    <a:pt x="14" y="315"/>
                  </a:lnTo>
                  <a:lnTo>
                    <a:pt x="17" y="325"/>
                  </a:lnTo>
                  <a:lnTo>
                    <a:pt x="22" y="331"/>
                  </a:lnTo>
                  <a:lnTo>
                    <a:pt x="28" y="331"/>
                  </a:lnTo>
                  <a:lnTo>
                    <a:pt x="35" y="329"/>
                  </a:lnTo>
                  <a:lnTo>
                    <a:pt x="41" y="317"/>
                  </a:lnTo>
                  <a:lnTo>
                    <a:pt x="49" y="305"/>
                  </a:lnTo>
                  <a:lnTo>
                    <a:pt x="56" y="290"/>
                  </a:lnTo>
                  <a:lnTo>
                    <a:pt x="65" y="272"/>
                  </a:lnTo>
                  <a:lnTo>
                    <a:pt x="65" y="239"/>
                  </a:lnTo>
                  <a:lnTo>
                    <a:pt x="65" y="210"/>
                  </a:lnTo>
                  <a:lnTo>
                    <a:pt x="65" y="181"/>
                  </a:lnTo>
                  <a:lnTo>
                    <a:pt x="66" y="152"/>
                  </a:lnTo>
                  <a:lnTo>
                    <a:pt x="66" y="123"/>
                  </a:lnTo>
                  <a:lnTo>
                    <a:pt x="66" y="93"/>
                  </a:lnTo>
                  <a:lnTo>
                    <a:pt x="66" y="64"/>
                  </a:lnTo>
                  <a:lnTo>
                    <a:pt x="67" y="37"/>
                  </a:lnTo>
                  <a:lnTo>
                    <a:pt x="65" y="19"/>
                  </a:lnTo>
                  <a:lnTo>
                    <a:pt x="63" y="6"/>
                  </a:lnTo>
                  <a:lnTo>
                    <a:pt x="57" y="0"/>
                  </a:lnTo>
                  <a:lnTo>
                    <a:pt x="50" y="10"/>
                  </a:lnTo>
                  <a:close/>
                </a:path>
              </a:pathLst>
            </a:custGeom>
            <a:solidFill>
              <a:srgbClr val="FFDE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20" name="Freeform 252"/>
            <p:cNvSpPr>
              <a:spLocks/>
            </p:cNvSpPr>
            <p:nvPr/>
          </p:nvSpPr>
          <p:spPr bwMode="auto">
            <a:xfrm>
              <a:off x="2098" y="3573"/>
              <a:ext cx="40" cy="70"/>
            </a:xfrm>
            <a:custGeom>
              <a:avLst/>
              <a:gdLst>
                <a:gd name="T0" fmla="*/ 35 w 40"/>
                <a:gd name="T1" fmla="*/ 0 h 140"/>
                <a:gd name="T2" fmla="*/ 31 w 40"/>
                <a:gd name="T3" fmla="*/ 10 h 140"/>
                <a:gd name="T4" fmla="*/ 27 w 40"/>
                <a:gd name="T5" fmla="*/ 22 h 140"/>
                <a:gd name="T6" fmla="*/ 23 w 40"/>
                <a:gd name="T7" fmla="*/ 30 h 140"/>
                <a:gd name="T8" fmla="*/ 19 w 40"/>
                <a:gd name="T9" fmla="*/ 39 h 140"/>
                <a:gd name="T10" fmla="*/ 9 w 40"/>
                <a:gd name="T11" fmla="*/ 47 h 140"/>
                <a:gd name="T12" fmla="*/ 2 w 40"/>
                <a:gd name="T13" fmla="*/ 49 h 140"/>
                <a:gd name="T14" fmla="*/ 0 w 40"/>
                <a:gd name="T15" fmla="*/ 61 h 140"/>
                <a:gd name="T16" fmla="*/ 0 w 40"/>
                <a:gd name="T17" fmla="*/ 72 h 140"/>
                <a:gd name="T18" fmla="*/ 0 w 40"/>
                <a:gd name="T19" fmla="*/ 84 h 140"/>
                <a:gd name="T20" fmla="*/ 0 w 40"/>
                <a:gd name="T21" fmla="*/ 96 h 140"/>
                <a:gd name="T22" fmla="*/ 0 w 40"/>
                <a:gd name="T23" fmla="*/ 115 h 140"/>
                <a:gd name="T24" fmla="*/ 3 w 40"/>
                <a:gd name="T25" fmla="*/ 137 h 140"/>
                <a:gd name="T26" fmla="*/ 12 w 40"/>
                <a:gd name="T27" fmla="*/ 140 h 140"/>
                <a:gd name="T28" fmla="*/ 21 w 40"/>
                <a:gd name="T29" fmla="*/ 137 h 140"/>
                <a:gd name="T30" fmla="*/ 26 w 40"/>
                <a:gd name="T31" fmla="*/ 129 h 140"/>
                <a:gd name="T32" fmla="*/ 30 w 40"/>
                <a:gd name="T33" fmla="*/ 119 h 140"/>
                <a:gd name="T34" fmla="*/ 34 w 40"/>
                <a:gd name="T35" fmla="*/ 103 h 140"/>
                <a:gd name="T36" fmla="*/ 40 w 40"/>
                <a:gd name="T37" fmla="*/ 86 h 140"/>
                <a:gd name="T38" fmla="*/ 38 w 40"/>
                <a:gd name="T39" fmla="*/ 74 h 140"/>
                <a:gd name="T40" fmla="*/ 38 w 40"/>
                <a:gd name="T41" fmla="*/ 65 h 140"/>
                <a:gd name="T42" fmla="*/ 38 w 40"/>
                <a:gd name="T43" fmla="*/ 53 h 140"/>
                <a:gd name="T44" fmla="*/ 38 w 40"/>
                <a:gd name="T45" fmla="*/ 43 h 140"/>
                <a:gd name="T46" fmla="*/ 37 w 40"/>
                <a:gd name="T47" fmla="*/ 32 h 140"/>
                <a:gd name="T48" fmla="*/ 37 w 40"/>
                <a:gd name="T49" fmla="*/ 20 h 140"/>
                <a:gd name="T50" fmla="*/ 35 w 40"/>
                <a:gd name="T51" fmla="*/ 10 h 140"/>
                <a:gd name="T52" fmla="*/ 35 w 40"/>
                <a:gd name="T5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140">
                  <a:moveTo>
                    <a:pt x="35" y="0"/>
                  </a:moveTo>
                  <a:lnTo>
                    <a:pt x="31" y="10"/>
                  </a:lnTo>
                  <a:lnTo>
                    <a:pt x="27" y="22"/>
                  </a:lnTo>
                  <a:lnTo>
                    <a:pt x="23" y="30"/>
                  </a:lnTo>
                  <a:lnTo>
                    <a:pt x="19" y="39"/>
                  </a:lnTo>
                  <a:lnTo>
                    <a:pt x="9" y="47"/>
                  </a:lnTo>
                  <a:lnTo>
                    <a:pt x="2" y="49"/>
                  </a:lnTo>
                  <a:lnTo>
                    <a:pt x="0" y="61"/>
                  </a:lnTo>
                  <a:lnTo>
                    <a:pt x="0" y="72"/>
                  </a:lnTo>
                  <a:lnTo>
                    <a:pt x="0" y="84"/>
                  </a:lnTo>
                  <a:lnTo>
                    <a:pt x="0" y="96"/>
                  </a:lnTo>
                  <a:lnTo>
                    <a:pt x="0" y="115"/>
                  </a:lnTo>
                  <a:lnTo>
                    <a:pt x="3" y="137"/>
                  </a:lnTo>
                  <a:lnTo>
                    <a:pt x="12" y="140"/>
                  </a:lnTo>
                  <a:lnTo>
                    <a:pt x="21" y="137"/>
                  </a:lnTo>
                  <a:lnTo>
                    <a:pt x="26" y="129"/>
                  </a:lnTo>
                  <a:lnTo>
                    <a:pt x="30" y="119"/>
                  </a:lnTo>
                  <a:lnTo>
                    <a:pt x="34" y="103"/>
                  </a:lnTo>
                  <a:lnTo>
                    <a:pt x="40" y="86"/>
                  </a:lnTo>
                  <a:lnTo>
                    <a:pt x="38" y="74"/>
                  </a:lnTo>
                  <a:lnTo>
                    <a:pt x="38" y="65"/>
                  </a:lnTo>
                  <a:lnTo>
                    <a:pt x="38" y="53"/>
                  </a:lnTo>
                  <a:lnTo>
                    <a:pt x="38" y="43"/>
                  </a:lnTo>
                  <a:lnTo>
                    <a:pt x="37" y="32"/>
                  </a:lnTo>
                  <a:lnTo>
                    <a:pt x="37" y="20"/>
                  </a:lnTo>
                  <a:lnTo>
                    <a:pt x="35" y="10"/>
                  </a:lnTo>
                  <a:lnTo>
                    <a:pt x="35" y="0"/>
                  </a:lnTo>
                  <a:close/>
                </a:path>
              </a:pathLst>
            </a:custGeom>
            <a:solidFill>
              <a:srgbClr val="FFFF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21" name="Freeform 253"/>
            <p:cNvSpPr>
              <a:spLocks/>
            </p:cNvSpPr>
            <p:nvPr/>
          </p:nvSpPr>
          <p:spPr bwMode="auto">
            <a:xfrm>
              <a:off x="2001" y="3415"/>
              <a:ext cx="125" cy="75"/>
            </a:xfrm>
            <a:custGeom>
              <a:avLst/>
              <a:gdLst>
                <a:gd name="T0" fmla="*/ 125 w 125"/>
                <a:gd name="T1" fmla="*/ 80 h 150"/>
                <a:gd name="T2" fmla="*/ 113 w 125"/>
                <a:gd name="T3" fmla="*/ 74 h 150"/>
                <a:gd name="T4" fmla="*/ 102 w 125"/>
                <a:gd name="T5" fmla="*/ 74 h 150"/>
                <a:gd name="T6" fmla="*/ 89 w 125"/>
                <a:gd name="T7" fmla="*/ 78 h 150"/>
                <a:gd name="T8" fmla="*/ 80 w 125"/>
                <a:gd name="T9" fmla="*/ 86 h 150"/>
                <a:gd name="T10" fmla="*/ 69 w 125"/>
                <a:gd name="T11" fmla="*/ 96 h 150"/>
                <a:gd name="T12" fmla="*/ 61 w 125"/>
                <a:gd name="T13" fmla="*/ 109 h 150"/>
                <a:gd name="T14" fmla="*/ 54 w 125"/>
                <a:gd name="T15" fmla="*/ 127 h 150"/>
                <a:gd name="T16" fmla="*/ 49 w 125"/>
                <a:gd name="T17" fmla="*/ 150 h 150"/>
                <a:gd name="T18" fmla="*/ 41 w 125"/>
                <a:gd name="T19" fmla="*/ 139 h 150"/>
                <a:gd name="T20" fmla="*/ 35 w 125"/>
                <a:gd name="T21" fmla="*/ 129 h 150"/>
                <a:gd name="T22" fmla="*/ 30 w 125"/>
                <a:gd name="T23" fmla="*/ 117 h 150"/>
                <a:gd name="T24" fmla="*/ 24 w 125"/>
                <a:gd name="T25" fmla="*/ 107 h 150"/>
                <a:gd name="T26" fmla="*/ 17 w 125"/>
                <a:gd name="T27" fmla="*/ 96 h 150"/>
                <a:gd name="T28" fmla="*/ 11 w 125"/>
                <a:gd name="T29" fmla="*/ 84 h 150"/>
                <a:gd name="T30" fmla="*/ 6 w 125"/>
                <a:gd name="T31" fmla="*/ 74 h 150"/>
                <a:gd name="T32" fmla="*/ 0 w 125"/>
                <a:gd name="T33" fmla="*/ 67 h 150"/>
                <a:gd name="T34" fmla="*/ 3 w 125"/>
                <a:gd name="T35" fmla="*/ 53 h 150"/>
                <a:gd name="T36" fmla="*/ 7 w 125"/>
                <a:gd name="T37" fmla="*/ 39 h 150"/>
                <a:gd name="T38" fmla="*/ 11 w 125"/>
                <a:gd name="T39" fmla="*/ 28 h 150"/>
                <a:gd name="T40" fmla="*/ 18 w 125"/>
                <a:gd name="T41" fmla="*/ 18 h 150"/>
                <a:gd name="T42" fmla="*/ 26 w 125"/>
                <a:gd name="T43" fmla="*/ 8 h 150"/>
                <a:gd name="T44" fmla="*/ 35 w 125"/>
                <a:gd name="T45" fmla="*/ 4 h 150"/>
                <a:gd name="T46" fmla="*/ 45 w 125"/>
                <a:gd name="T47" fmla="*/ 0 h 150"/>
                <a:gd name="T48" fmla="*/ 59 w 125"/>
                <a:gd name="T49" fmla="*/ 2 h 150"/>
                <a:gd name="T50" fmla="*/ 68 w 125"/>
                <a:gd name="T51" fmla="*/ 8 h 150"/>
                <a:gd name="T52" fmla="*/ 78 w 125"/>
                <a:gd name="T53" fmla="*/ 14 h 150"/>
                <a:gd name="T54" fmla="*/ 86 w 125"/>
                <a:gd name="T55" fmla="*/ 22 h 150"/>
                <a:gd name="T56" fmla="*/ 96 w 125"/>
                <a:gd name="T57" fmla="*/ 32 h 150"/>
                <a:gd name="T58" fmla="*/ 103 w 125"/>
                <a:gd name="T59" fmla="*/ 41 h 150"/>
                <a:gd name="T60" fmla="*/ 111 w 125"/>
                <a:gd name="T61" fmla="*/ 53 h 150"/>
                <a:gd name="T62" fmla="*/ 118 w 125"/>
                <a:gd name="T63" fmla="*/ 65 h 150"/>
                <a:gd name="T64" fmla="*/ 125 w 125"/>
                <a:gd name="T65" fmla="*/ 8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5" h="150">
                  <a:moveTo>
                    <a:pt x="125" y="80"/>
                  </a:moveTo>
                  <a:lnTo>
                    <a:pt x="113" y="74"/>
                  </a:lnTo>
                  <a:lnTo>
                    <a:pt x="102" y="74"/>
                  </a:lnTo>
                  <a:lnTo>
                    <a:pt x="89" y="78"/>
                  </a:lnTo>
                  <a:lnTo>
                    <a:pt x="80" y="86"/>
                  </a:lnTo>
                  <a:lnTo>
                    <a:pt x="69" y="96"/>
                  </a:lnTo>
                  <a:lnTo>
                    <a:pt x="61" y="109"/>
                  </a:lnTo>
                  <a:lnTo>
                    <a:pt x="54" y="127"/>
                  </a:lnTo>
                  <a:lnTo>
                    <a:pt x="49" y="150"/>
                  </a:lnTo>
                  <a:lnTo>
                    <a:pt x="41" y="139"/>
                  </a:lnTo>
                  <a:lnTo>
                    <a:pt x="35" y="129"/>
                  </a:lnTo>
                  <a:lnTo>
                    <a:pt x="30" y="117"/>
                  </a:lnTo>
                  <a:lnTo>
                    <a:pt x="24" y="107"/>
                  </a:lnTo>
                  <a:lnTo>
                    <a:pt x="17" y="96"/>
                  </a:lnTo>
                  <a:lnTo>
                    <a:pt x="11" y="84"/>
                  </a:lnTo>
                  <a:lnTo>
                    <a:pt x="6" y="74"/>
                  </a:lnTo>
                  <a:lnTo>
                    <a:pt x="0" y="67"/>
                  </a:lnTo>
                  <a:lnTo>
                    <a:pt x="3" y="53"/>
                  </a:lnTo>
                  <a:lnTo>
                    <a:pt x="7" y="39"/>
                  </a:lnTo>
                  <a:lnTo>
                    <a:pt x="11" y="28"/>
                  </a:lnTo>
                  <a:lnTo>
                    <a:pt x="18" y="18"/>
                  </a:lnTo>
                  <a:lnTo>
                    <a:pt x="26" y="8"/>
                  </a:lnTo>
                  <a:lnTo>
                    <a:pt x="35" y="4"/>
                  </a:lnTo>
                  <a:lnTo>
                    <a:pt x="45" y="0"/>
                  </a:lnTo>
                  <a:lnTo>
                    <a:pt x="59" y="2"/>
                  </a:lnTo>
                  <a:lnTo>
                    <a:pt x="68" y="8"/>
                  </a:lnTo>
                  <a:lnTo>
                    <a:pt x="78" y="14"/>
                  </a:lnTo>
                  <a:lnTo>
                    <a:pt x="86" y="22"/>
                  </a:lnTo>
                  <a:lnTo>
                    <a:pt x="96" y="32"/>
                  </a:lnTo>
                  <a:lnTo>
                    <a:pt x="103" y="41"/>
                  </a:lnTo>
                  <a:lnTo>
                    <a:pt x="111" y="53"/>
                  </a:lnTo>
                  <a:lnTo>
                    <a:pt x="118" y="65"/>
                  </a:lnTo>
                  <a:lnTo>
                    <a:pt x="125" y="80"/>
                  </a:lnTo>
                  <a:close/>
                </a:path>
              </a:pathLst>
            </a:custGeom>
            <a:solidFill>
              <a:srgbClr val="EDBA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22" name="Freeform 254"/>
            <p:cNvSpPr>
              <a:spLocks/>
            </p:cNvSpPr>
            <p:nvPr/>
          </p:nvSpPr>
          <p:spPr bwMode="auto">
            <a:xfrm>
              <a:off x="2297" y="3541"/>
              <a:ext cx="781" cy="563"/>
            </a:xfrm>
            <a:custGeom>
              <a:avLst/>
              <a:gdLst>
                <a:gd name="T0" fmla="*/ 0 w 781"/>
                <a:gd name="T1" fmla="*/ 998 h 1126"/>
                <a:gd name="T2" fmla="*/ 35 w 781"/>
                <a:gd name="T3" fmla="*/ 862 h 1126"/>
                <a:gd name="T4" fmla="*/ 53 w 781"/>
                <a:gd name="T5" fmla="*/ 737 h 1126"/>
                <a:gd name="T6" fmla="*/ 57 w 781"/>
                <a:gd name="T7" fmla="*/ 615 h 1126"/>
                <a:gd name="T8" fmla="*/ 56 w 781"/>
                <a:gd name="T9" fmla="*/ 498 h 1126"/>
                <a:gd name="T10" fmla="*/ 53 w 781"/>
                <a:gd name="T11" fmla="*/ 379 h 1126"/>
                <a:gd name="T12" fmla="*/ 57 w 781"/>
                <a:gd name="T13" fmla="*/ 259 h 1126"/>
                <a:gd name="T14" fmla="*/ 74 w 781"/>
                <a:gd name="T15" fmla="*/ 132 h 1126"/>
                <a:gd name="T16" fmla="*/ 112 w 781"/>
                <a:gd name="T17" fmla="*/ 0 h 1126"/>
                <a:gd name="T18" fmla="*/ 170 w 781"/>
                <a:gd name="T19" fmla="*/ 4 h 1126"/>
                <a:gd name="T20" fmla="*/ 228 w 781"/>
                <a:gd name="T21" fmla="*/ 10 h 1126"/>
                <a:gd name="T22" fmla="*/ 286 w 781"/>
                <a:gd name="T23" fmla="*/ 16 h 1126"/>
                <a:gd name="T24" fmla="*/ 345 w 781"/>
                <a:gd name="T25" fmla="*/ 22 h 1126"/>
                <a:gd name="T26" fmla="*/ 402 w 781"/>
                <a:gd name="T27" fmla="*/ 26 h 1126"/>
                <a:gd name="T28" fmla="*/ 461 w 781"/>
                <a:gd name="T29" fmla="*/ 31 h 1126"/>
                <a:gd name="T30" fmla="*/ 519 w 781"/>
                <a:gd name="T31" fmla="*/ 37 h 1126"/>
                <a:gd name="T32" fmla="*/ 578 w 781"/>
                <a:gd name="T33" fmla="*/ 43 h 1126"/>
                <a:gd name="T34" fmla="*/ 604 w 781"/>
                <a:gd name="T35" fmla="*/ 43 h 1126"/>
                <a:gd name="T36" fmla="*/ 629 w 781"/>
                <a:gd name="T37" fmla="*/ 47 h 1126"/>
                <a:gd name="T38" fmla="*/ 654 w 781"/>
                <a:gd name="T39" fmla="*/ 47 h 1126"/>
                <a:gd name="T40" fmla="*/ 680 w 781"/>
                <a:gd name="T41" fmla="*/ 51 h 1126"/>
                <a:gd name="T42" fmla="*/ 705 w 781"/>
                <a:gd name="T43" fmla="*/ 51 h 1126"/>
                <a:gd name="T44" fmla="*/ 730 w 781"/>
                <a:gd name="T45" fmla="*/ 53 h 1126"/>
                <a:gd name="T46" fmla="*/ 756 w 781"/>
                <a:gd name="T47" fmla="*/ 55 h 1126"/>
                <a:gd name="T48" fmla="*/ 781 w 781"/>
                <a:gd name="T49" fmla="*/ 57 h 1126"/>
                <a:gd name="T50" fmla="*/ 742 w 781"/>
                <a:gd name="T51" fmla="*/ 185 h 1126"/>
                <a:gd name="T52" fmla="*/ 708 w 781"/>
                <a:gd name="T53" fmla="*/ 317 h 1126"/>
                <a:gd name="T54" fmla="*/ 677 w 781"/>
                <a:gd name="T55" fmla="*/ 446 h 1126"/>
                <a:gd name="T56" fmla="*/ 649 w 781"/>
                <a:gd name="T57" fmla="*/ 578 h 1126"/>
                <a:gd name="T58" fmla="*/ 618 w 781"/>
                <a:gd name="T59" fmla="*/ 706 h 1126"/>
                <a:gd name="T60" fmla="*/ 588 w 781"/>
                <a:gd name="T61" fmla="*/ 836 h 1126"/>
                <a:gd name="T62" fmla="*/ 554 w 781"/>
                <a:gd name="T63" fmla="*/ 967 h 1126"/>
                <a:gd name="T64" fmla="*/ 518 w 781"/>
                <a:gd name="T65" fmla="*/ 1097 h 1126"/>
                <a:gd name="T66" fmla="*/ 422 w 781"/>
                <a:gd name="T67" fmla="*/ 1118 h 1126"/>
                <a:gd name="T68" fmla="*/ 347 w 781"/>
                <a:gd name="T69" fmla="*/ 1126 h 1126"/>
                <a:gd name="T70" fmla="*/ 286 w 781"/>
                <a:gd name="T71" fmla="*/ 1118 h 1126"/>
                <a:gd name="T72" fmla="*/ 233 w 781"/>
                <a:gd name="T73" fmla="*/ 1103 h 1126"/>
                <a:gd name="T74" fmla="*/ 183 w 781"/>
                <a:gd name="T75" fmla="*/ 1077 h 1126"/>
                <a:gd name="T76" fmla="*/ 131 w 781"/>
                <a:gd name="T77" fmla="*/ 1050 h 1126"/>
                <a:gd name="T78" fmla="*/ 72 w 781"/>
                <a:gd name="T79" fmla="*/ 1023 h 1126"/>
                <a:gd name="T80" fmla="*/ 0 w 781"/>
                <a:gd name="T81" fmla="*/ 998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1" h="1126">
                  <a:moveTo>
                    <a:pt x="0" y="998"/>
                  </a:moveTo>
                  <a:lnTo>
                    <a:pt x="35" y="862"/>
                  </a:lnTo>
                  <a:lnTo>
                    <a:pt x="53" y="737"/>
                  </a:lnTo>
                  <a:lnTo>
                    <a:pt x="57" y="615"/>
                  </a:lnTo>
                  <a:lnTo>
                    <a:pt x="56" y="498"/>
                  </a:lnTo>
                  <a:lnTo>
                    <a:pt x="53" y="379"/>
                  </a:lnTo>
                  <a:lnTo>
                    <a:pt x="57" y="259"/>
                  </a:lnTo>
                  <a:lnTo>
                    <a:pt x="74" y="132"/>
                  </a:lnTo>
                  <a:lnTo>
                    <a:pt x="112" y="0"/>
                  </a:lnTo>
                  <a:lnTo>
                    <a:pt x="170" y="4"/>
                  </a:lnTo>
                  <a:lnTo>
                    <a:pt x="228" y="10"/>
                  </a:lnTo>
                  <a:lnTo>
                    <a:pt x="286" y="16"/>
                  </a:lnTo>
                  <a:lnTo>
                    <a:pt x="345" y="22"/>
                  </a:lnTo>
                  <a:lnTo>
                    <a:pt x="402" y="26"/>
                  </a:lnTo>
                  <a:lnTo>
                    <a:pt x="461" y="31"/>
                  </a:lnTo>
                  <a:lnTo>
                    <a:pt x="519" y="37"/>
                  </a:lnTo>
                  <a:lnTo>
                    <a:pt x="578" y="43"/>
                  </a:lnTo>
                  <a:lnTo>
                    <a:pt x="604" y="43"/>
                  </a:lnTo>
                  <a:lnTo>
                    <a:pt x="629" y="47"/>
                  </a:lnTo>
                  <a:lnTo>
                    <a:pt x="654" y="47"/>
                  </a:lnTo>
                  <a:lnTo>
                    <a:pt x="680" y="51"/>
                  </a:lnTo>
                  <a:lnTo>
                    <a:pt x="705" y="51"/>
                  </a:lnTo>
                  <a:lnTo>
                    <a:pt x="730" y="53"/>
                  </a:lnTo>
                  <a:lnTo>
                    <a:pt x="756" y="55"/>
                  </a:lnTo>
                  <a:lnTo>
                    <a:pt x="781" y="57"/>
                  </a:lnTo>
                  <a:lnTo>
                    <a:pt x="742" y="185"/>
                  </a:lnTo>
                  <a:lnTo>
                    <a:pt x="708" y="317"/>
                  </a:lnTo>
                  <a:lnTo>
                    <a:pt x="677" y="446"/>
                  </a:lnTo>
                  <a:lnTo>
                    <a:pt x="649" y="578"/>
                  </a:lnTo>
                  <a:lnTo>
                    <a:pt x="618" y="706"/>
                  </a:lnTo>
                  <a:lnTo>
                    <a:pt x="588" y="836"/>
                  </a:lnTo>
                  <a:lnTo>
                    <a:pt x="554" y="967"/>
                  </a:lnTo>
                  <a:lnTo>
                    <a:pt x="518" y="1097"/>
                  </a:lnTo>
                  <a:lnTo>
                    <a:pt x="422" y="1118"/>
                  </a:lnTo>
                  <a:lnTo>
                    <a:pt x="347" y="1126"/>
                  </a:lnTo>
                  <a:lnTo>
                    <a:pt x="286" y="1118"/>
                  </a:lnTo>
                  <a:lnTo>
                    <a:pt x="233" y="1103"/>
                  </a:lnTo>
                  <a:lnTo>
                    <a:pt x="183" y="1077"/>
                  </a:lnTo>
                  <a:lnTo>
                    <a:pt x="131" y="1050"/>
                  </a:lnTo>
                  <a:lnTo>
                    <a:pt x="72" y="1023"/>
                  </a:lnTo>
                  <a:lnTo>
                    <a:pt x="0" y="998"/>
                  </a:lnTo>
                  <a:close/>
                </a:path>
              </a:pathLst>
            </a:custGeom>
            <a:solidFill>
              <a:srgbClr val="003800"/>
            </a:solidFill>
            <a:ln w="1588">
              <a:solidFill>
                <a:srgbClr val="000000"/>
              </a:solidFill>
              <a:prstDash val="solid"/>
              <a:round/>
              <a:headEnd/>
              <a:tailEnd/>
            </a:ln>
          </p:spPr>
          <p:txBody>
            <a:bodyPr/>
            <a:lstStyle/>
            <a:p>
              <a:endParaRPr lang="en-US"/>
            </a:p>
          </p:txBody>
        </p:sp>
        <p:sp>
          <p:nvSpPr>
            <p:cNvPr id="1287423" name="Freeform 255"/>
            <p:cNvSpPr>
              <a:spLocks/>
            </p:cNvSpPr>
            <p:nvPr/>
          </p:nvSpPr>
          <p:spPr bwMode="auto">
            <a:xfrm>
              <a:off x="2295" y="3541"/>
              <a:ext cx="690" cy="566"/>
            </a:xfrm>
            <a:custGeom>
              <a:avLst/>
              <a:gdLst>
                <a:gd name="T0" fmla="*/ 24 w 690"/>
                <a:gd name="T1" fmla="*/ 867 h 1132"/>
                <a:gd name="T2" fmla="*/ 79 w 690"/>
                <a:gd name="T3" fmla="*/ 675 h 1132"/>
                <a:gd name="T4" fmla="*/ 133 w 690"/>
                <a:gd name="T5" fmla="*/ 562 h 1132"/>
                <a:gd name="T6" fmla="*/ 179 w 690"/>
                <a:gd name="T7" fmla="*/ 514 h 1132"/>
                <a:gd name="T8" fmla="*/ 127 w 690"/>
                <a:gd name="T9" fmla="*/ 457 h 1132"/>
                <a:gd name="T10" fmla="*/ 62 w 690"/>
                <a:gd name="T11" fmla="*/ 335 h 1132"/>
                <a:gd name="T12" fmla="*/ 75 w 690"/>
                <a:gd name="T13" fmla="*/ 199 h 1132"/>
                <a:gd name="T14" fmla="*/ 137 w 690"/>
                <a:gd name="T15" fmla="*/ 62 h 1132"/>
                <a:gd name="T16" fmla="*/ 220 w 690"/>
                <a:gd name="T17" fmla="*/ 4 h 1132"/>
                <a:gd name="T18" fmla="*/ 309 w 690"/>
                <a:gd name="T19" fmla="*/ 16 h 1132"/>
                <a:gd name="T20" fmla="*/ 397 w 690"/>
                <a:gd name="T21" fmla="*/ 26 h 1132"/>
                <a:gd name="T22" fmla="*/ 487 w 690"/>
                <a:gd name="T23" fmla="*/ 37 h 1132"/>
                <a:gd name="T24" fmla="*/ 551 w 690"/>
                <a:gd name="T25" fmla="*/ 43 h 1132"/>
                <a:gd name="T26" fmla="*/ 590 w 690"/>
                <a:gd name="T27" fmla="*/ 47 h 1132"/>
                <a:gd name="T28" fmla="*/ 628 w 690"/>
                <a:gd name="T29" fmla="*/ 51 h 1132"/>
                <a:gd name="T30" fmla="*/ 668 w 690"/>
                <a:gd name="T31" fmla="*/ 55 h 1132"/>
                <a:gd name="T32" fmla="*/ 690 w 690"/>
                <a:gd name="T33" fmla="*/ 125 h 1132"/>
                <a:gd name="T34" fmla="*/ 662 w 690"/>
                <a:gd name="T35" fmla="*/ 259 h 1132"/>
                <a:gd name="T36" fmla="*/ 597 w 690"/>
                <a:gd name="T37" fmla="*/ 377 h 1132"/>
                <a:gd name="T38" fmla="*/ 510 w 690"/>
                <a:gd name="T39" fmla="*/ 457 h 1132"/>
                <a:gd name="T40" fmla="*/ 469 w 690"/>
                <a:gd name="T41" fmla="*/ 481 h 1132"/>
                <a:gd name="T42" fmla="*/ 494 w 690"/>
                <a:gd name="T43" fmla="*/ 482 h 1132"/>
                <a:gd name="T44" fmla="*/ 532 w 690"/>
                <a:gd name="T45" fmla="*/ 477 h 1132"/>
                <a:gd name="T46" fmla="*/ 585 w 690"/>
                <a:gd name="T47" fmla="*/ 465 h 1132"/>
                <a:gd name="T48" fmla="*/ 600 w 690"/>
                <a:gd name="T49" fmla="*/ 500 h 1132"/>
                <a:gd name="T50" fmla="*/ 558 w 690"/>
                <a:gd name="T51" fmla="*/ 593 h 1132"/>
                <a:gd name="T52" fmla="*/ 513 w 690"/>
                <a:gd name="T53" fmla="*/ 681 h 1132"/>
                <a:gd name="T54" fmla="*/ 469 w 690"/>
                <a:gd name="T55" fmla="*/ 753 h 1132"/>
                <a:gd name="T56" fmla="*/ 486 w 690"/>
                <a:gd name="T57" fmla="*/ 794 h 1132"/>
                <a:gd name="T58" fmla="*/ 524 w 690"/>
                <a:gd name="T59" fmla="*/ 850 h 1132"/>
                <a:gd name="T60" fmla="*/ 527 w 690"/>
                <a:gd name="T61" fmla="*/ 936 h 1132"/>
                <a:gd name="T62" fmla="*/ 509 w 690"/>
                <a:gd name="T63" fmla="*/ 1041 h 1132"/>
                <a:gd name="T64" fmla="*/ 416 w 690"/>
                <a:gd name="T65" fmla="*/ 1124 h 1132"/>
                <a:gd name="T66" fmla="*/ 283 w 690"/>
                <a:gd name="T67" fmla="*/ 1122 h 1132"/>
                <a:gd name="T68" fmla="*/ 171 w 690"/>
                <a:gd name="T69" fmla="*/ 1074 h 1132"/>
                <a:gd name="T70" fmla="*/ 61 w 690"/>
                <a:gd name="T71" fmla="*/ 1017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0" h="1132">
                  <a:moveTo>
                    <a:pt x="0" y="998"/>
                  </a:moveTo>
                  <a:lnTo>
                    <a:pt x="24" y="867"/>
                  </a:lnTo>
                  <a:lnTo>
                    <a:pt x="51" y="762"/>
                  </a:lnTo>
                  <a:lnTo>
                    <a:pt x="79" y="675"/>
                  </a:lnTo>
                  <a:lnTo>
                    <a:pt x="107" y="611"/>
                  </a:lnTo>
                  <a:lnTo>
                    <a:pt x="133" y="562"/>
                  </a:lnTo>
                  <a:lnTo>
                    <a:pt x="158" y="531"/>
                  </a:lnTo>
                  <a:lnTo>
                    <a:pt x="179" y="514"/>
                  </a:lnTo>
                  <a:lnTo>
                    <a:pt x="199" y="514"/>
                  </a:lnTo>
                  <a:lnTo>
                    <a:pt x="127" y="457"/>
                  </a:lnTo>
                  <a:lnTo>
                    <a:pt x="83" y="399"/>
                  </a:lnTo>
                  <a:lnTo>
                    <a:pt x="62" y="335"/>
                  </a:lnTo>
                  <a:lnTo>
                    <a:pt x="62" y="269"/>
                  </a:lnTo>
                  <a:lnTo>
                    <a:pt x="75" y="199"/>
                  </a:lnTo>
                  <a:lnTo>
                    <a:pt x="102" y="131"/>
                  </a:lnTo>
                  <a:lnTo>
                    <a:pt x="137" y="62"/>
                  </a:lnTo>
                  <a:lnTo>
                    <a:pt x="176" y="0"/>
                  </a:lnTo>
                  <a:lnTo>
                    <a:pt x="220" y="4"/>
                  </a:lnTo>
                  <a:lnTo>
                    <a:pt x="265" y="10"/>
                  </a:lnTo>
                  <a:lnTo>
                    <a:pt x="309" y="16"/>
                  </a:lnTo>
                  <a:lnTo>
                    <a:pt x="354" y="22"/>
                  </a:lnTo>
                  <a:lnTo>
                    <a:pt x="397" y="26"/>
                  </a:lnTo>
                  <a:lnTo>
                    <a:pt x="442" y="31"/>
                  </a:lnTo>
                  <a:lnTo>
                    <a:pt x="487" y="37"/>
                  </a:lnTo>
                  <a:lnTo>
                    <a:pt x="532" y="43"/>
                  </a:lnTo>
                  <a:lnTo>
                    <a:pt x="551" y="43"/>
                  </a:lnTo>
                  <a:lnTo>
                    <a:pt x="570" y="47"/>
                  </a:lnTo>
                  <a:lnTo>
                    <a:pt x="590" y="47"/>
                  </a:lnTo>
                  <a:lnTo>
                    <a:pt x="610" y="51"/>
                  </a:lnTo>
                  <a:lnTo>
                    <a:pt x="628" y="51"/>
                  </a:lnTo>
                  <a:lnTo>
                    <a:pt x="648" y="53"/>
                  </a:lnTo>
                  <a:lnTo>
                    <a:pt x="668" y="55"/>
                  </a:lnTo>
                  <a:lnTo>
                    <a:pt x="687" y="57"/>
                  </a:lnTo>
                  <a:lnTo>
                    <a:pt x="690" y="125"/>
                  </a:lnTo>
                  <a:lnTo>
                    <a:pt x="682" y="193"/>
                  </a:lnTo>
                  <a:lnTo>
                    <a:pt x="662" y="259"/>
                  </a:lnTo>
                  <a:lnTo>
                    <a:pt x="635" y="323"/>
                  </a:lnTo>
                  <a:lnTo>
                    <a:pt x="597" y="377"/>
                  </a:lnTo>
                  <a:lnTo>
                    <a:pt x="556" y="424"/>
                  </a:lnTo>
                  <a:lnTo>
                    <a:pt x="510" y="457"/>
                  </a:lnTo>
                  <a:lnTo>
                    <a:pt x="462" y="477"/>
                  </a:lnTo>
                  <a:lnTo>
                    <a:pt x="469" y="481"/>
                  </a:lnTo>
                  <a:lnTo>
                    <a:pt x="480" y="482"/>
                  </a:lnTo>
                  <a:lnTo>
                    <a:pt x="494" y="482"/>
                  </a:lnTo>
                  <a:lnTo>
                    <a:pt x="513" y="482"/>
                  </a:lnTo>
                  <a:lnTo>
                    <a:pt x="532" y="477"/>
                  </a:lnTo>
                  <a:lnTo>
                    <a:pt x="556" y="473"/>
                  </a:lnTo>
                  <a:lnTo>
                    <a:pt x="585" y="465"/>
                  </a:lnTo>
                  <a:lnTo>
                    <a:pt x="617" y="455"/>
                  </a:lnTo>
                  <a:lnTo>
                    <a:pt x="600" y="500"/>
                  </a:lnTo>
                  <a:lnTo>
                    <a:pt x="580" y="547"/>
                  </a:lnTo>
                  <a:lnTo>
                    <a:pt x="558" y="593"/>
                  </a:lnTo>
                  <a:lnTo>
                    <a:pt x="537" y="640"/>
                  </a:lnTo>
                  <a:lnTo>
                    <a:pt x="513" y="681"/>
                  </a:lnTo>
                  <a:lnTo>
                    <a:pt x="490" y="720"/>
                  </a:lnTo>
                  <a:lnTo>
                    <a:pt x="469" y="753"/>
                  </a:lnTo>
                  <a:lnTo>
                    <a:pt x="452" y="782"/>
                  </a:lnTo>
                  <a:lnTo>
                    <a:pt x="486" y="794"/>
                  </a:lnTo>
                  <a:lnTo>
                    <a:pt x="510" y="819"/>
                  </a:lnTo>
                  <a:lnTo>
                    <a:pt x="524" y="850"/>
                  </a:lnTo>
                  <a:lnTo>
                    <a:pt x="530" y="891"/>
                  </a:lnTo>
                  <a:lnTo>
                    <a:pt x="527" y="936"/>
                  </a:lnTo>
                  <a:lnTo>
                    <a:pt x="520" y="988"/>
                  </a:lnTo>
                  <a:lnTo>
                    <a:pt x="509" y="1041"/>
                  </a:lnTo>
                  <a:lnTo>
                    <a:pt x="497" y="1097"/>
                  </a:lnTo>
                  <a:lnTo>
                    <a:pt x="416" y="1124"/>
                  </a:lnTo>
                  <a:lnTo>
                    <a:pt x="347" y="1132"/>
                  </a:lnTo>
                  <a:lnTo>
                    <a:pt x="283" y="1122"/>
                  </a:lnTo>
                  <a:lnTo>
                    <a:pt x="227" y="1103"/>
                  </a:lnTo>
                  <a:lnTo>
                    <a:pt x="171" y="1074"/>
                  </a:lnTo>
                  <a:lnTo>
                    <a:pt x="117" y="1044"/>
                  </a:lnTo>
                  <a:lnTo>
                    <a:pt x="61" y="1017"/>
                  </a:lnTo>
                  <a:lnTo>
                    <a:pt x="0" y="998"/>
                  </a:lnTo>
                  <a:close/>
                </a:path>
              </a:pathLst>
            </a:custGeom>
            <a:solidFill>
              <a:srgbClr val="2B73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24" name="Freeform 256"/>
            <p:cNvSpPr>
              <a:spLocks/>
            </p:cNvSpPr>
            <p:nvPr/>
          </p:nvSpPr>
          <p:spPr bwMode="auto">
            <a:xfrm>
              <a:off x="2833" y="3513"/>
              <a:ext cx="957" cy="575"/>
            </a:xfrm>
            <a:custGeom>
              <a:avLst/>
              <a:gdLst>
                <a:gd name="T0" fmla="*/ 4 w 957"/>
                <a:gd name="T1" fmla="*/ 99 h 1151"/>
                <a:gd name="T2" fmla="*/ 94 w 957"/>
                <a:gd name="T3" fmla="*/ 91 h 1151"/>
                <a:gd name="T4" fmla="*/ 194 w 957"/>
                <a:gd name="T5" fmla="*/ 80 h 1151"/>
                <a:gd name="T6" fmla="*/ 297 w 957"/>
                <a:gd name="T7" fmla="*/ 64 h 1151"/>
                <a:gd name="T8" fmla="*/ 404 w 957"/>
                <a:gd name="T9" fmla="*/ 48 h 1151"/>
                <a:gd name="T10" fmla="*/ 508 w 957"/>
                <a:gd name="T11" fmla="*/ 31 h 1151"/>
                <a:gd name="T12" fmla="*/ 612 w 957"/>
                <a:gd name="T13" fmla="*/ 15 h 1151"/>
                <a:gd name="T14" fmla="*/ 711 w 957"/>
                <a:gd name="T15" fmla="*/ 4 h 1151"/>
                <a:gd name="T16" fmla="*/ 805 w 957"/>
                <a:gd name="T17" fmla="*/ 0 h 1151"/>
                <a:gd name="T18" fmla="*/ 831 w 957"/>
                <a:gd name="T19" fmla="*/ 126 h 1151"/>
                <a:gd name="T20" fmla="*/ 852 w 957"/>
                <a:gd name="T21" fmla="*/ 260 h 1151"/>
                <a:gd name="T22" fmla="*/ 866 w 957"/>
                <a:gd name="T23" fmla="*/ 398 h 1151"/>
                <a:gd name="T24" fmla="*/ 881 w 957"/>
                <a:gd name="T25" fmla="*/ 540 h 1151"/>
                <a:gd name="T26" fmla="*/ 894 w 957"/>
                <a:gd name="T27" fmla="*/ 680 h 1151"/>
                <a:gd name="T28" fmla="*/ 911 w 957"/>
                <a:gd name="T29" fmla="*/ 820 h 1151"/>
                <a:gd name="T30" fmla="*/ 929 w 957"/>
                <a:gd name="T31" fmla="*/ 955 h 1151"/>
                <a:gd name="T32" fmla="*/ 957 w 957"/>
                <a:gd name="T33" fmla="*/ 1083 h 1151"/>
                <a:gd name="T34" fmla="*/ 873 w 957"/>
                <a:gd name="T35" fmla="*/ 1110 h 1151"/>
                <a:gd name="T36" fmla="*/ 801 w 957"/>
                <a:gd name="T37" fmla="*/ 1132 h 1151"/>
                <a:gd name="T38" fmla="*/ 739 w 957"/>
                <a:gd name="T39" fmla="*/ 1143 h 1151"/>
                <a:gd name="T40" fmla="*/ 683 w 957"/>
                <a:gd name="T41" fmla="*/ 1151 h 1151"/>
                <a:gd name="T42" fmla="*/ 625 w 957"/>
                <a:gd name="T43" fmla="*/ 1151 h 1151"/>
                <a:gd name="T44" fmla="*/ 569 w 957"/>
                <a:gd name="T45" fmla="*/ 1151 h 1151"/>
                <a:gd name="T46" fmla="*/ 503 w 957"/>
                <a:gd name="T47" fmla="*/ 1145 h 1151"/>
                <a:gd name="T48" fmla="*/ 429 w 957"/>
                <a:gd name="T49" fmla="*/ 1139 h 1151"/>
                <a:gd name="T50" fmla="*/ 408 w 957"/>
                <a:gd name="T51" fmla="*/ 1071 h 1151"/>
                <a:gd name="T52" fmla="*/ 382 w 957"/>
                <a:gd name="T53" fmla="*/ 1007 h 1151"/>
                <a:gd name="T54" fmla="*/ 352 w 957"/>
                <a:gd name="T55" fmla="*/ 945 h 1151"/>
                <a:gd name="T56" fmla="*/ 321 w 957"/>
                <a:gd name="T57" fmla="*/ 883 h 1151"/>
                <a:gd name="T58" fmla="*/ 289 w 957"/>
                <a:gd name="T59" fmla="*/ 818 h 1151"/>
                <a:gd name="T60" fmla="*/ 260 w 957"/>
                <a:gd name="T61" fmla="*/ 754 h 1151"/>
                <a:gd name="T62" fmla="*/ 235 w 957"/>
                <a:gd name="T63" fmla="*/ 690 h 1151"/>
                <a:gd name="T64" fmla="*/ 217 w 957"/>
                <a:gd name="T65" fmla="*/ 626 h 1151"/>
                <a:gd name="T66" fmla="*/ 163 w 957"/>
                <a:gd name="T67" fmla="*/ 558 h 1151"/>
                <a:gd name="T68" fmla="*/ 117 w 957"/>
                <a:gd name="T69" fmla="*/ 492 h 1151"/>
                <a:gd name="T70" fmla="*/ 77 w 957"/>
                <a:gd name="T71" fmla="*/ 426 h 1151"/>
                <a:gd name="T72" fmla="*/ 48 w 957"/>
                <a:gd name="T73" fmla="*/ 362 h 1151"/>
                <a:gd name="T74" fmla="*/ 24 w 957"/>
                <a:gd name="T75" fmla="*/ 295 h 1151"/>
                <a:gd name="T76" fmla="*/ 9 w 957"/>
                <a:gd name="T77" fmla="*/ 229 h 1151"/>
                <a:gd name="T78" fmla="*/ 0 w 957"/>
                <a:gd name="T79" fmla="*/ 163 h 1151"/>
                <a:gd name="T80" fmla="*/ 4 w 957"/>
                <a:gd name="T81" fmla="*/ 99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7" h="1151">
                  <a:moveTo>
                    <a:pt x="4" y="99"/>
                  </a:moveTo>
                  <a:lnTo>
                    <a:pt x="94" y="91"/>
                  </a:lnTo>
                  <a:lnTo>
                    <a:pt x="194" y="80"/>
                  </a:lnTo>
                  <a:lnTo>
                    <a:pt x="297" y="64"/>
                  </a:lnTo>
                  <a:lnTo>
                    <a:pt x="404" y="48"/>
                  </a:lnTo>
                  <a:lnTo>
                    <a:pt x="508" y="31"/>
                  </a:lnTo>
                  <a:lnTo>
                    <a:pt x="612" y="15"/>
                  </a:lnTo>
                  <a:lnTo>
                    <a:pt x="711" y="4"/>
                  </a:lnTo>
                  <a:lnTo>
                    <a:pt x="805" y="0"/>
                  </a:lnTo>
                  <a:lnTo>
                    <a:pt x="831" y="126"/>
                  </a:lnTo>
                  <a:lnTo>
                    <a:pt x="852" y="260"/>
                  </a:lnTo>
                  <a:lnTo>
                    <a:pt x="866" y="398"/>
                  </a:lnTo>
                  <a:lnTo>
                    <a:pt x="881" y="540"/>
                  </a:lnTo>
                  <a:lnTo>
                    <a:pt x="894" y="680"/>
                  </a:lnTo>
                  <a:lnTo>
                    <a:pt x="911" y="820"/>
                  </a:lnTo>
                  <a:lnTo>
                    <a:pt x="929" y="955"/>
                  </a:lnTo>
                  <a:lnTo>
                    <a:pt x="957" y="1083"/>
                  </a:lnTo>
                  <a:lnTo>
                    <a:pt x="873" y="1110"/>
                  </a:lnTo>
                  <a:lnTo>
                    <a:pt x="801" y="1132"/>
                  </a:lnTo>
                  <a:lnTo>
                    <a:pt x="739" y="1143"/>
                  </a:lnTo>
                  <a:lnTo>
                    <a:pt x="683" y="1151"/>
                  </a:lnTo>
                  <a:lnTo>
                    <a:pt x="625" y="1151"/>
                  </a:lnTo>
                  <a:lnTo>
                    <a:pt x="569" y="1151"/>
                  </a:lnTo>
                  <a:lnTo>
                    <a:pt x="503" y="1145"/>
                  </a:lnTo>
                  <a:lnTo>
                    <a:pt x="429" y="1139"/>
                  </a:lnTo>
                  <a:lnTo>
                    <a:pt x="408" y="1071"/>
                  </a:lnTo>
                  <a:lnTo>
                    <a:pt x="382" y="1007"/>
                  </a:lnTo>
                  <a:lnTo>
                    <a:pt x="352" y="945"/>
                  </a:lnTo>
                  <a:lnTo>
                    <a:pt x="321" y="883"/>
                  </a:lnTo>
                  <a:lnTo>
                    <a:pt x="289" y="818"/>
                  </a:lnTo>
                  <a:lnTo>
                    <a:pt x="260" y="754"/>
                  </a:lnTo>
                  <a:lnTo>
                    <a:pt x="235" y="690"/>
                  </a:lnTo>
                  <a:lnTo>
                    <a:pt x="217" y="626"/>
                  </a:lnTo>
                  <a:lnTo>
                    <a:pt x="163" y="558"/>
                  </a:lnTo>
                  <a:lnTo>
                    <a:pt x="117" y="492"/>
                  </a:lnTo>
                  <a:lnTo>
                    <a:pt x="77" y="426"/>
                  </a:lnTo>
                  <a:lnTo>
                    <a:pt x="48" y="362"/>
                  </a:lnTo>
                  <a:lnTo>
                    <a:pt x="24" y="295"/>
                  </a:lnTo>
                  <a:lnTo>
                    <a:pt x="9" y="229"/>
                  </a:lnTo>
                  <a:lnTo>
                    <a:pt x="0" y="163"/>
                  </a:lnTo>
                  <a:lnTo>
                    <a:pt x="4" y="99"/>
                  </a:lnTo>
                  <a:close/>
                </a:path>
              </a:pathLst>
            </a:custGeom>
            <a:solidFill>
              <a:srgbClr val="125921"/>
            </a:solidFill>
            <a:ln w="1588">
              <a:solidFill>
                <a:srgbClr val="000000"/>
              </a:solidFill>
              <a:prstDash val="solid"/>
              <a:round/>
              <a:headEnd/>
              <a:tailEnd/>
            </a:ln>
          </p:spPr>
          <p:txBody>
            <a:bodyPr/>
            <a:lstStyle/>
            <a:p>
              <a:endParaRPr lang="en-US"/>
            </a:p>
          </p:txBody>
        </p:sp>
        <p:sp>
          <p:nvSpPr>
            <p:cNvPr id="1287425" name="Freeform 257"/>
            <p:cNvSpPr>
              <a:spLocks/>
            </p:cNvSpPr>
            <p:nvPr/>
          </p:nvSpPr>
          <p:spPr bwMode="auto">
            <a:xfrm>
              <a:off x="2918" y="3513"/>
              <a:ext cx="786" cy="576"/>
            </a:xfrm>
            <a:custGeom>
              <a:avLst/>
              <a:gdLst>
                <a:gd name="T0" fmla="*/ 77 w 786"/>
                <a:gd name="T1" fmla="*/ 91 h 1153"/>
                <a:gd name="T2" fmla="*/ 244 w 786"/>
                <a:gd name="T3" fmla="*/ 64 h 1153"/>
                <a:gd name="T4" fmla="*/ 418 w 786"/>
                <a:gd name="T5" fmla="*/ 31 h 1153"/>
                <a:gd name="T6" fmla="*/ 582 w 786"/>
                <a:gd name="T7" fmla="*/ 4 h 1153"/>
                <a:gd name="T8" fmla="*/ 672 w 786"/>
                <a:gd name="T9" fmla="*/ 58 h 1153"/>
                <a:gd name="T10" fmla="*/ 706 w 786"/>
                <a:gd name="T11" fmla="*/ 181 h 1153"/>
                <a:gd name="T12" fmla="*/ 741 w 786"/>
                <a:gd name="T13" fmla="*/ 309 h 1153"/>
                <a:gd name="T14" fmla="*/ 771 w 786"/>
                <a:gd name="T15" fmla="*/ 439 h 1153"/>
                <a:gd name="T16" fmla="*/ 781 w 786"/>
                <a:gd name="T17" fmla="*/ 579 h 1153"/>
                <a:gd name="T18" fmla="*/ 776 w 786"/>
                <a:gd name="T19" fmla="*/ 727 h 1153"/>
                <a:gd name="T20" fmla="*/ 769 w 786"/>
                <a:gd name="T21" fmla="*/ 873 h 1153"/>
                <a:gd name="T22" fmla="*/ 775 w 786"/>
                <a:gd name="T23" fmla="*/ 1013 h 1153"/>
                <a:gd name="T24" fmla="*/ 716 w 786"/>
                <a:gd name="T25" fmla="*/ 1114 h 1153"/>
                <a:gd name="T26" fmla="*/ 608 w 786"/>
                <a:gd name="T27" fmla="*/ 1147 h 1153"/>
                <a:gd name="T28" fmla="*/ 516 w 786"/>
                <a:gd name="T29" fmla="*/ 1151 h 1153"/>
                <a:gd name="T30" fmla="*/ 415 w 786"/>
                <a:gd name="T31" fmla="*/ 1143 h 1153"/>
                <a:gd name="T32" fmla="*/ 340 w 786"/>
                <a:gd name="T33" fmla="*/ 1087 h 1153"/>
                <a:gd name="T34" fmla="*/ 306 w 786"/>
                <a:gd name="T35" fmla="*/ 992 h 1153"/>
                <a:gd name="T36" fmla="*/ 270 w 786"/>
                <a:gd name="T37" fmla="*/ 896 h 1153"/>
                <a:gd name="T38" fmla="*/ 232 w 786"/>
                <a:gd name="T39" fmla="*/ 803 h 1153"/>
                <a:gd name="T40" fmla="*/ 213 w 786"/>
                <a:gd name="T41" fmla="*/ 721 h 1153"/>
                <a:gd name="T42" fmla="*/ 264 w 786"/>
                <a:gd name="T43" fmla="*/ 651 h 1153"/>
                <a:gd name="T44" fmla="*/ 346 w 786"/>
                <a:gd name="T45" fmla="*/ 591 h 1153"/>
                <a:gd name="T46" fmla="*/ 409 w 786"/>
                <a:gd name="T47" fmla="*/ 550 h 1153"/>
                <a:gd name="T48" fmla="*/ 382 w 786"/>
                <a:gd name="T49" fmla="*/ 550 h 1153"/>
                <a:gd name="T50" fmla="*/ 282 w 786"/>
                <a:gd name="T51" fmla="*/ 577 h 1153"/>
                <a:gd name="T52" fmla="*/ 180 w 786"/>
                <a:gd name="T53" fmla="*/ 583 h 1153"/>
                <a:gd name="T54" fmla="*/ 109 w 786"/>
                <a:gd name="T55" fmla="*/ 540 h 1153"/>
                <a:gd name="T56" fmla="*/ 71 w 786"/>
                <a:gd name="T57" fmla="*/ 443 h 1153"/>
                <a:gd name="T58" fmla="*/ 33 w 786"/>
                <a:gd name="T59" fmla="*/ 344 h 1153"/>
                <a:gd name="T60" fmla="*/ 8 w 786"/>
                <a:gd name="T61" fmla="*/ 245 h 1153"/>
                <a:gd name="T62" fmla="*/ 0 w 786"/>
                <a:gd name="T63" fmla="*/ 148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153">
                  <a:moveTo>
                    <a:pt x="2" y="99"/>
                  </a:moveTo>
                  <a:lnTo>
                    <a:pt x="77" y="91"/>
                  </a:lnTo>
                  <a:lnTo>
                    <a:pt x="160" y="80"/>
                  </a:lnTo>
                  <a:lnTo>
                    <a:pt x="244" y="64"/>
                  </a:lnTo>
                  <a:lnTo>
                    <a:pt x="332" y="48"/>
                  </a:lnTo>
                  <a:lnTo>
                    <a:pt x="418" y="31"/>
                  </a:lnTo>
                  <a:lnTo>
                    <a:pt x="502" y="15"/>
                  </a:lnTo>
                  <a:lnTo>
                    <a:pt x="582" y="4"/>
                  </a:lnTo>
                  <a:lnTo>
                    <a:pt x="660" y="0"/>
                  </a:lnTo>
                  <a:lnTo>
                    <a:pt x="672" y="58"/>
                  </a:lnTo>
                  <a:lnTo>
                    <a:pt x="689" y="118"/>
                  </a:lnTo>
                  <a:lnTo>
                    <a:pt x="706" y="181"/>
                  </a:lnTo>
                  <a:lnTo>
                    <a:pt x="726" y="245"/>
                  </a:lnTo>
                  <a:lnTo>
                    <a:pt x="741" y="309"/>
                  </a:lnTo>
                  <a:lnTo>
                    <a:pt x="758" y="373"/>
                  </a:lnTo>
                  <a:lnTo>
                    <a:pt x="771" y="439"/>
                  </a:lnTo>
                  <a:lnTo>
                    <a:pt x="779" y="505"/>
                  </a:lnTo>
                  <a:lnTo>
                    <a:pt x="781" y="579"/>
                  </a:lnTo>
                  <a:lnTo>
                    <a:pt x="781" y="653"/>
                  </a:lnTo>
                  <a:lnTo>
                    <a:pt x="776" y="727"/>
                  </a:lnTo>
                  <a:lnTo>
                    <a:pt x="774" y="803"/>
                  </a:lnTo>
                  <a:lnTo>
                    <a:pt x="769" y="873"/>
                  </a:lnTo>
                  <a:lnTo>
                    <a:pt x="771" y="945"/>
                  </a:lnTo>
                  <a:lnTo>
                    <a:pt x="775" y="1013"/>
                  </a:lnTo>
                  <a:lnTo>
                    <a:pt x="786" y="1083"/>
                  </a:lnTo>
                  <a:lnTo>
                    <a:pt x="716" y="1114"/>
                  </a:lnTo>
                  <a:lnTo>
                    <a:pt x="660" y="1135"/>
                  </a:lnTo>
                  <a:lnTo>
                    <a:pt x="608" y="1147"/>
                  </a:lnTo>
                  <a:lnTo>
                    <a:pt x="563" y="1153"/>
                  </a:lnTo>
                  <a:lnTo>
                    <a:pt x="516" y="1151"/>
                  </a:lnTo>
                  <a:lnTo>
                    <a:pt x="468" y="1149"/>
                  </a:lnTo>
                  <a:lnTo>
                    <a:pt x="415" y="1143"/>
                  </a:lnTo>
                  <a:lnTo>
                    <a:pt x="353" y="1139"/>
                  </a:lnTo>
                  <a:lnTo>
                    <a:pt x="340" y="1087"/>
                  </a:lnTo>
                  <a:lnTo>
                    <a:pt x="325" y="1038"/>
                  </a:lnTo>
                  <a:lnTo>
                    <a:pt x="306" y="992"/>
                  </a:lnTo>
                  <a:lnTo>
                    <a:pt x="289" y="945"/>
                  </a:lnTo>
                  <a:lnTo>
                    <a:pt x="270" y="896"/>
                  </a:lnTo>
                  <a:lnTo>
                    <a:pt x="251" y="850"/>
                  </a:lnTo>
                  <a:lnTo>
                    <a:pt x="232" y="803"/>
                  </a:lnTo>
                  <a:lnTo>
                    <a:pt x="215" y="756"/>
                  </a:lnTo>
                  <a:lnTo>
                    <a:pt x="213" y="721"/>
                  </a:lnTo>
                  <a:lnTo>
                    <a:pt x="232" y="686"/>
                  </a:lnTo>
                  <a:lnTo>
                    <a:pt x="264" y="651"/>
                  </a:lnTo>
                  <a:lnTo>
                    <a:pt x="305" y="620"/>
                  </a:lnTo>
                  <a:lnTo>
                    <a:pt x="346" y="591"/>
                  </a:lnTo>
                  <a:lnTo>
                    <a:pt x="384" y="568"/>
                  </a:lnTo>
                  <a:lnTo>
                    <a:pt x="409" y="550"/>
                  </a:lnTo>
                  <a:lnTo>
                    <a:pt x="422" y="540"/>
                  </a:lnTo>
                  <a:lnTo>
                    <a:pt x="382" y="550"/>
                  </a:lnTo>
                  <a:lnTo>
                    <a:pt x="336" y="566"/>
                  </a:lnTo>
                  <a:lnTo>
                    <a:pt x="282" y="577"/>
                  </a:lnTo>
                  <a:lnTo>
                    <a:pt x="230" y="585"/>
                  </a:lnTo>
                  <a:lnTo>
                    <a:pt x="180" y="583"/>
                  </a:lnTo>
                  <a:lnTo>
                    <a:pt x="139" y="570"/>
                  </a:lnTo>
                  <a:lnTo>
                    <a:pt x="109" y="540"/>
                  </a:lnTo>
                  <a:lnTo>
                    <a:pt x="97" y="496"/>
                  </a:lnTo>
                  <a:lnTo>
                    <a:pt x="71" y="443"/>
                  </a:lnTo>
                  <a:lnTo>
                    <a:pt x="52" y="395"/>
                  </a:lnTo>
                  <a:lnTo>
                    <a:pt x="33" y="344"/>
                  </a:lnTo>
                  <a:lnTo>
                    <a:pt x="19" y="295"/>
                  </a:lnTo>
                  <a:lnTo>
                    <a:pt x="8" y="245"/>
                  </a:lnTo>
                  <a:lnTo>
                    <a:pt x="2" y="196"/>
                  </a:lnTo>
                  <a:lnTo>
                    <a:pt x="0" y="148"/>
                  </a:lnTo>
                  <a:lnTo>
                    <a:pt x="2" y="99"/>
                  </a:lnTo>
                  <a:close/>
                </a:path>
              </a:pathLst>
            </a:custGeom>
            <a:solidFill>
              <a:srgbClr val="337A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26" name="Freeform 258"/>
            <p:cNvSpPr>
              <a:spLocks/>
            </p:cNvSpPr>
            <p:nvPr/>
          </p:nvSpPr>
          <p:spPr bwMode="auto">
            <a:xfrm>
              <a:off x="3209" y="2646"/>
              <a:ext cx="836" cy="474"/>
            </a:xfrm>
            <a:custGeom>
              <a:avLst/>
              <a:gdLst>
                <a:gd name="T0" fmla="*/ 166 w 836"/>
                <a:gd name="T1" fmla="*/ 0 h 949"/>
                <a:gd name="T2" fmla="*/ 105 w 836"/>
                <a:gd name="T3" fmla="*/ 53 h 949"/>
                <a:gd name="T4" fmla="*/ 62 w 836"/>
                <a:gd name="T5" fmla="*/ 111 h 949"/>
                <a:gd name="T6" fmla="*/ 29 w 836"/>
                <a:gd name="T7" fmla="*/ 173 h 949"/>
                <a:gd name="T8" fmla="*/ 11 w 836"/>
                <a:gd name="T9" fmla="*/ 242 h 949"/>
                <a:gd name="T10" fmla="*/ 1 w 836"/>
                <a:gd name="T11" fmla="*/ 308 h 949"/>
                <a:gd name="T12" fmla="*/ 0 w 836"/>
                <a:gd name="T13" fmla="*/ 378 h 949"/>
                <a:gd name="T14" fmla="*/ 4 w 836"/>
                <a:gd name="T15" fmla="*/ 446 h 949"/>
                <a:gd name="T16" fmla="*/ 13 w 836"/>
                <a:gd name="T17" fmla="*/ 514 h 949"/>
                <a:gd name="T18" fmla="*/ 91 w 836"/>
                <a:gd name="T19" fmla="*/ 566 h 949"/>
                <a:gd name="T20" fmla="*/ 172 w 836"/>
                <a:gd name="T21" fmla="*/ 621 h 949"/>
                <a:gd name="T22" fmla="*/ 252 w 836"/>
                <a:gd name="T23" fmla="*/ 675 h 949"/>
                <a:gd name="T24" fmla="*/ 332 w 836"/>
                <a:gd name="T25" fmla="*/ 732 h 949"/>
                <a:gd name="T26" fmla="*/ 412 w 836"/>
                <a:gd name="T27" fmla="*/ 784 h 949"/>
                <a:gd name="T28" fmla="*/ 493 w 836"/>
                <a:gd name="T29" fmla="*/ 840 h 949"/>
                <a:gd name="T30" fmla="*/ 573 w 836"/>
                <a:gd name="T31" fmla="*/ 893 h 949"/>
                <a:gd name="T32" fmla="*/ 653 w 836"/>
                <a:gd name="T33" fmla="*/ 949 h 949"/>
                <a:gd name="T34" fmla="*/ 674 w 836"/>
                <a:gd name="T35" fmla="*/ 914 h 949"/>
                <a:gd name="T36" fmla="*/ 698 w 836"/>
                <a:gd name="T37" fmla="*/ 879 h 949"/>
                <a:gd name="T38" fmla="*/ 721 w 836"/>
                <a:gd name="T39" fmla="*/ 844 h 949"/>
                <a:gd name="T40" fmla="*/ 744 w 836"/>
                <a:gd name="T41" fmla="*/ 809 h 949"/>
                <a:gd name="T42" fmla="*/ 766 w 836"/>
                <a:gd name="T43" fmla="*/ 774 h 949"/>
                <a:gd name="T44" fmla="*/ 790 w 836"/>
                <a:gd name="T45" fmla="*/ 739 h 949"/>
                <a:gd name="T46" fmla="*/ 812 w 836"/>
                <a:gd name="T47" fmla="*/ 704 h 949"/>
                <a:gd name="T48" fmla="*/ 836 w 836"/>
                <a:gd name="T49" fmla="*/ 669 h 949"/>
                <a:gd name="T50" fmla="*/ 830 w 836"/>
                <a:gd name="T51" fmla="*/ 621 h 949"/>
                <a:gd name="T52" fmla="*/ 825 w 836"/>
                <a:gd name="T53" fmla="*/ 572 h 949"/>
                <a:gd name="T54" fmla="*/ 815 w 836"/>
                <a:gd name="T55" fmla="*/ 525 h 949"/>
                <a:gd name="T56" fmla="*/ 805 w 836"/>
                <a:gd name="T57" fmla="*/ 479 h 949"/>
                <a:gd name="T58" fmla="*/ 790 w 836"/>
                <a:gd name="T59" fmla="*/ 430 h 949"/>
                <a:gd name="T60" fmla="*/ 774 w 836"/>
                <a:gd name="T61" fmla="*/ 382 h 949"/>
                <a:gd name="T62" fmla="*/ 754 w 836"/>
                <a:gd name="T63" fmla="*/ 335 h 949"/>
                <a:gd name="T64" fmla="*/ 735 w 836"/>
                <a:gd name="T65" fmla="*/ 288 h 949"/>
                <a:gd name="T66" fmla="*/ 663 w 836"/>
                <a:gd name="T67" fmla="*/ 251 h 949"/>
                <a:gd name="T68" fmla="*/ 591 w 836"/>
                <a:gd name="T69" fmla="*/ 216 h 949"/>
                <a:gd name="T70" fmla="*/ 521 w 836"/>
                <a:gd name="T71" fmla="*/ 179 h 949"/>
                <a:gd name="T72" fmla="*/ 450 w 836"/>
                <a:gd name="T73" fmla="*/ 144 h 949"/>
                <a:gd name="T74" fmla="*/ 379 w 836"/>
                <a:gd name="T75" fmla="*/ 105 h 949"/>
                <a:gd name="T76" fmla="*/ 307 w 836"/>
                <a:gd name="T77" fmla="*/ 68 h 949"/>
                <a:gd name="T78" fmla="*/ 236 w 836"/>
                <a:gd name="T79" fmla="*/ 33 h 949"/>
                <a:gd name="T80" fmla="*/ 166 w 836"/>
                <a:gd name="T81" fmla="*/ 0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6" h="949">
                  <a:moveTo>
                    <a:pt x="166" y="0"/>
                  </a:moveTo>
                  <a:lnTo>
                    <a:pt x="105" y="53"/>
                  </a:lnTo>
                  <a:lnTo>
                    <a:pt x="62" y="111"/>
                  </a:lnTo>
                  <a:lnTo>
                    <a:pt x="29" y="173"/>
                  </a:lnTo>
                  <a:lnTo>
                    <a:pt x="11" y="242"/>
                  </a:lnTo>
                  <a:lnTo>
                    <a:pt x="1" y="308"/>
                  </a:lnTo>
                  <a:lnTo>
                    <a:pt x="0" y="378"/>
                  </a:lnTo>
                  <a:lnTo>
                    <a:pt x="4" y="446"/>
                  </a:lnTo>
                  <a:lnTo>
                    <a:pt x="13" y="514"/>
                  </a:lnTo>
                  <a:lnTo>
                    <a:pt x="91" y="566"/>
                  </a:lnTo>
                  <a:lnTo>
                    <a:pt x="172" y="621"/>
                  </a:lnTo>
                  <a:lnTo>
                    <a:pt x="252" y="675"/>
                  </a:lnTo>
                  <a:lnTo>
                    <a:pt x="332" y="732"/>
                  </a:lnTo>
                  <a:lnTo>
                    <a:pt x="412" y="784"/>
                  </a:lnTo>
                  <a:lnTo>
                    <a:pt x="493" y="840"/>
                  </a:lnTo>
                  <a:lnTo>
                    <a:pt x="573" y="893"/>
                  </a:lnTo>
                  <a:lnTo>
                    <a:pt x="653" y="949"/>
                  </a:lnTo>
                  <a:lnTo>
                    <a:pt x="674" y="914"/>
                  </a:lnTo>
                  <a:lnTo>
                    <a:pt x="698" y="879"/>
                  </a:lnTo>
                  <a:lnTo>
                    <a:pt x="721" y="844"/>
                  </a:lnTo>
                  <a:lnTo>
                    <a:pt x="744" y="809"/>
                  </a:lnTo>
                  <a:lnTo>
                    <a:pt x="766" y="774"/>
                  </a:lnTo>
                  <a:lnTo>
                    <a:pt x="790" y="739"/>
                  </a:lnTo>
                  <a:lnTo>
                    <a:pt x="812" y="704"/>
                  </a:lnTo>
                  <a:lnTo>
                    <a:pt x="836" y="669"/>
                  </a:lnTo>
                  <a:lnTo>
                    <a:pt x="830" y="621"/>
                  </a:lnTo>
                  <a:lnTo>
                    <a:pt x="825" y="572"/>
                  </a:lnTo>
                  <a:lnTo>
                    <a:pt x="815" y="525"/>
                  </a:lnTo>
                  <a:lnTo>
                    <a:pt x="805" y="479"/>
                  </a:lnTo>
                  <a:lnTo>
                    <a:pt x="790" y="430"/>
                  </a:lnTo>
                  <a:lnTo>
                    <a:pt x="774" y="382"/>
                  </a:lnTo>
                  <a:lnTo>
                    <a:pt x="754" y="335"/>
                  </a:lnTo>
                  <a:lnTo>
                    <a:pt x="735" y="288"/>
                  </a:lnTo>
                  <a:lnTo>
                    <a:pt x="663" y="251"/>
                  </a:lnTo>
                  <a:lnTo>
                    <a:pt x="591" y="216"/>
                  </a:lnTo>
                  <a:lnTo>
                    <a:pt x="521" y="179"/>
                  </a:lnTo>
                  <a:lnTo>
                    <a:pt x="450" y="144"/>
                  </a:lnTo>
                  <a:lnTo>
                    <a:pt x="379" y="105"/>
                  </a:lnTo>
                  <a:lnTo>
                    <a:pt x="307" y="68"/>
                  </a:lnTo>
                  <a:lnTo>
                    <a:pt x="236" y="33"/>
                  </a:lnTo>
                  <a:lnTo>
                    <a:pt x="166" y="0"/>
                  </a:lnTo>
                  <a:close/>
                </a:path>
              </a:pathLst>
            </a:custGeom>
            <a:solidFill>
              <a:srgbClr val="29000A"/>
            </a:solidFill>
            <a:ln w="1588">
              <a:solidFill>
                <a:srgbClr val="000000"/>
              </a:solidFill>
              <a:prstDash val="solid"/>
              <a:round/>
              <a:headEnd/>
              <a:tailEnd/>
            </a:ln>
          </p:spPr>
          <p:txBody>
            <a:bodyPr/>
            <a:lstStyle/>
            <a:p>
              <a:endParaRPr lang="en-US"/>
            </a:p>
          </p:txBody>
        </p:sp>
        <p:sp>
          <p:nvSpPr>
            <p:cNvPr id="1287427" name="Freeform 259"/>
            <p:cNvSpPr>
              <a:spLocks/>
            </p:cNvSpPr>
            <p:nvPr/>
          </p:nvSpPr>
          <p:spPr bwMode="auto">
            <a:xfrm>
              <a:off x="3206" y="2646"/>
              <a:ext cx="739" cy="418"/>
            </a:xfrm>
            <a:custGeom>
              <a:avLst/>
              <a:gdLst>
                <a:gd name="T0" fmla="*/ 148 w 739"/>
                <a:gd name="T1" fmla="*/ 0 h 837"/>
                <a:gd name="T2" fmla="*/ 94 w 739"/>
                <a:gd name="T3" fmla="*/ 47 h 837"/>
                <a:gd name="T4" fmla="*/ 55 w 739"/>
                <a:gd name="T5" fmla="*/ 100 h 837"/>
                <a:gd name="T6" fmla="*/ 28 w 739"/>
                <a:gd name="T7" fmla="*/ 154 h 837"/>
                <a:gd name="T8" fmla="*/ 11 w 739"/>
                <a:gd name="T9" fmla="*/ 214 h 837"/>
                <a:gd name="T10" fmla="*/ 1 w 739"/>
                <a:gd name="T11" fmla="*/ 273 h 837"/>
                <a:gd name="T12" fmla="*/ 0 w 739"/>
                <a:gd name="T13" fmla="*/ 333 h 837"/>
                <a:gd name="T14" fmla="*/ 3 w 739"/>
                <a:gd name="T15" fmla="*/ 391 h 837"/>
                <a:gd name="T16" fmla="*/ 11 w 739"/>
                <a:gd name="T17" fmla="*/ 452 h 837"/>
                <a:gd name="T18" fmla="*/ 82 w 739"/>
                <a:gd name="T19" fmla="*/ 498 h 837"/>
                <a:gd name="T20" fmla="*/ 152 w 739"/>
                <a:gd name="T21" fmla="*/ 547 h 837"/>
                <a:gd name="T22" fmla="*/ 222 w 739"/>
                <a:gd name="T23" fmla="*/ 595 h 837"/>
                <a:gd name="T24" fmla="*/ 294 w 739"/>
                <a:gd name="T25" fmla="*/ 644 h 837"/>
                <a:gd name="T26" fmla="*/ 365 w 739"/>
                <a:gd name="T27" fmla="*/ 691 h 837"/>
                <a:gd name="T28" fmla="*/ 435 w 739"/>
                <a:gd name="T29" fmla="*/ 739 h 837"/>
                <a:gd name="T30" fmla="*/ 505 w 739"/>
                <a:gd name="T31" fmla="*/ 788 h 837"/>
                <a:gd name="T32" fmla="*/ 577 w 739"/>
                <a:gd name="T33" fmla="*/ 837 h 837"/>
                <a:gd name="T34" fmla="*/ 597 w 739"/>
                <a:gd name="T35" fmla="*/ 803 h 837"/>
                <a:gd name="T36" fmla="*/ 617 w 739"/>
                <a:gd name="T37" fmla="*/ 774 h 837"/>
                <a:gd name="T38" fmla="*/ 636 w 739"/>
                <a:gd name="T39" fmla="*/ 741 h 837"/>
                <a:gd name="T40" fmla="*/ 657 w 739"/>
                <a:gd name="T41" fmla="*/ 712 h 837"/>
                <a:gd name="T42" fmla="*/ 677 w 739"/>
                <a:gd name="T43" fmla="*/ 679 h 837"/>
                <a:gd name="T44" fmla="*/ 698 w 739"/>
                <a:gd name="T45" fmla="*/ 650 h 837"/>
                <a:gd name="T46" fmla="*/ 718 w 739"/>
                <a:gd name="T47" fmla="*/ 617 h 837"/>
                <a:gd name="T48" fmla="*/ 739 w 739"/>
                <a:gd name="T49" fmla="*/ 588 h 837"/>
                <a:gd name="T50" fmla="*/ 733 w 739"/>
                <a:gd name="T51" fmla="*/ 545 h 837"/>
                <a:gd name="T52" fmla="*/ 729 w 739"/>
                <a:gd name="T53" fmla="*/ 504 h 837"/>
                <a:gd name="T54" fmla="*/ 719 w 739"/>
                <a:gd name="T55" fmla="*/ 461 h 837"/>
                <a:gd name="T56" fmla="*/ 711 w 739"/>
                <a:gd name="T57" fmla="*/ 420 h 837"/>
                <a:gd name="T58" fmla="*/ 697 w 739"/>
                <a:gd name="T59" fmla="*/ 378 h 837"/>
                <a:gd name="T60" fmla="*/ 684 w 739"/>
                <a:gd name="T61" fmla="*/ 337 h 837"/>
                <a:gd name="T62" fmla="*/ 666 w 739"/>
                <a:gd name="T63" fmla="*/ 296 h 837"/>
                <a:gd name="T64" fmla="*/ 649 w 739"/>
                <a:gd name="T65" fmla="*/ 255 h 837"/>
                <a:gd name="T66" fmla="*/ 586 w 739"/>
                <a:gd name="T67" fmla="*/ 224 h 837"/>
                <a:gd name="T68" fmla="*/ 524 w 739"/>
                <a:gd name="T69" fmla="*/ 193 h 837"/>
                <a:gd name="T70" fmla="*/ 460 w 739"/>
                <a:gd name="T71" fmla="*/ 160 h 837"/>
                <a:gd name="T72" fmla="*/ 398 w 739"/>
                <a:gd name="T73" fmla="*/ 127 h 837"/>
                <a:gd name="T74" fmla="*/ 335 w 739"/>
                <a:gd name="T75" fmla="*/ 92 h 837"/>
                <a:gd name="T76" fmla="*/ 272 w 739"/>
                <a:gd name="T77" fmla="*/ 61 h 837"/>
                <a:gd name="T78" fmla="*/ 210 w 739"/>
                <a:gd name="T79" fmla="*/ 30 h 837"/>
                <a:gd name="T80" fmla="*/ 148 w 739"/>
                <a:gd name="T81" fmla="*/ 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9" h="837">
                  <a:moveTo>
                    <a:pt x="148" y="0"/>
                  </a:moveTo>
                  <a:lnTo>
                    <a:pt x="94" y="47"/>
                  </a:lnTo>
                  <a:lnTo>
                    <a:pt x="55" y="100"/>
                  </a:lnTo>
                  <a:lnTo>
                    <a:pt x="28" y="154"/>
                  </a:lnTo>
                  <a:lnTo>
                    <a:pt x="11" y="214"/>
                  </a:lnTo>
                  <a:lnTo>
                    <a:pt x="1" y="273"/>
                  </a:lnTo>
                  <a:lnTo>
                    <a:pt x="0" y="333"/>
                  </a:lnTo>
                  <a:lnTo>
                    <a:pt x="3" y="391"/>
                  </a:lnTo>
                  <a:lnTo>
                    <a:pt x="11" y="452"/>
                  </a:lnTo>
                  <a:lnTo>
                    <a:pt x="82" y="498"/>
                  </a:lnTo>
                  <a:lnTo>
                    <a:pt x="152" y="547"/>
                  </a:lnTo>
                  <a:lnTo>
                    <a:pt x="222" y="595"/>
                  </a:lnTo>
                  <a:lnTo>
                    <a:pt x="294" y="644"/>
                  </a:lnTo>
                  <a:lnTo>
                    <a:pt x="365" y="691"/>
                  </a:lnTo>
                  <a:lnTo>
                    <a:pt x="435" y="739"/>
                  </a:lnTo>
                  <a:lnTo>
                    <a:pt x="505" y="788"/>
                  </a:lnTo>
                  <a:lnTo>
                    <a:pt x="577" y="837"/>
                  </a:lnTo>
                  <a:lnTo>
                    <a:pt x="597" y="803"/>
                  </a:lnTo>
                  <a:lnTo>
                    <a:pt x="617" y="774"/>
                  </a:lnTo>
                  <a:lnTo>
                    <a:pt x="636" y="741"/>
                  </a:lnTo>
                  <a:lnTo>
                    <a:pt x="657" y="712"/>
                  </a:lnTo>
                  <a:lnTo>
                    <a:pt x="677" y="679"/>
                  </a:lnTo>
                  <a:lnTo>
                    <a:pt x="698" y="650"/>
                  </a:lnTo>
                  <a:lnTo>
                    <a:pt x="718" y="617"/>
                  </a:lnTo>
                  <a:lnTo>
                    <a:pt x="739" y="588"/>
                  </a:lnTo>
                  <a:lnTo>
                    <a:pt x="733" y="545"/>
                  </a:lnTo>
                  <a:lnTo>
                    <a:pt x="729" y="504"/>
                  </a:lnTo>
                  <a:lnTo>
                    <a:pt x="719" y="461"/>
                  </a:lnTo>
                  <a:lnTo>
                    <a:pt x="711" y="420"/>
                  </a:lnTo>
                  <a:lnTo>
                    <a:pt x="697" y="378"/>
                  </a:lnTo>
                  <a:lnTo>
                    <a:pt x="684" y="337"/>
                  </a:lnTo>
                  <a:lnTo>
                    <a:pt x="666" y="296"/>
                  </a:lnTo>
                  <a:lnTo>
                    <a:pt x="649" y="255"/>
                  </a:lnTo>
                  <a:lnTo>
                    <a:pt x="586" y="224"/>
                  </a:lnTo>
                  <a:lnTo>
                    <a:pt x="524" y="193"/>
                  </a:lnTo>
                  <a:lnTo>
                    <a:pt x="460" y="160"/>
                  </a:lnTo>
                  <a:lnTo>
                    <a:pt x="398" y="127"/>
                  </a:lnTo>
                  <a:lnTo>
                    <a:pt x="335" y="92"/>
                  </a:lnTo>
                  <a:lnTo>
                    <a:pt x="272" y="61"/>
                  </a:lnTo>
                  <a:lnTo>
                    <a:pt x="210" y="30"/>
                  </a:lnTo>
                  <a:lnTo>
                    <a:pt x="148" y="0"/>
                  </a:lnTo>
                  <a:close/>
                </a:path>
              </a:pathLst>
            </a:custGeom>
            <a:solidFill>
              <a:srgbClr val="5729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28" name="Freeform 260"/>
            <p:cNvSpPr>
              <a:spLocks/>
            </p:cNvSpPr>
            <p:nvPr/>
          </p:nvSpPr>
          <p:spPr bwMode="auto">
            <a:xfrm>
              <a:off x="3203" y="2635"/>
              <a:ext cx="196" cy="221"/>
            </a:xfrm>
            <a:custGeom>
              <a:avLst/>
              <a:gdLst>
                <a:gd name="T0" fmla="*/ 138 w 196"/>
                <a:gd name="T1" fmla="*/ 0 h 441"/>
                <a:gd name="T2" fmla="*/ 118 w 196"/>
                <a:gd name="T3" fmla="*/ 4 h 441"/>
                <a:gd name="T4" fmla="*/ 100 w 196"/>
                <a:gd name="T5" fmla="*/ 16 h 441"/>
                <a:gd name="T6" fmla="*/ 80 w 196"/>
                <a:gd name="T7" fmla="*/ 35 h 441"/>
                <a:gd name="T8" fmla="*/ 64 w 196"/>
                <a:gd name="T9" fmla="*/ 64 h 441"/>
                <a:gd name="T10" fmla="*/ 47 w 196"/>
                <a:gd name="T11" fmla="*/ 95 h 441"/>
                <a:gd name="T12" fmla="*/ 31 w 196"/>
                <a:gd name="T13" fmla="*/ 132 h 441"/>
                <a:gd name="T14" fmla="*/ 17 w 196"/>
                <a:gd name="T15" fmla="*/ 173 h 441"/>
                <a:gd name="T16" fmla="*/ 9 w 196"/>
                <a:gd name="T17" fmla="*/ 220 h 441"/>
                <a:gd name="T18" fmla="*/ 2 w 196"/>
                <a:gd name="T19" fmla="*/ 263 h 441"/>
                <a:gd name="T20" fmla="*/ 0 w 196"/>
                <a:gd name="T21" fmla="*/ 305 h 441"/>
                <a:gd name="T22" fmla="*/ 2 w 196"/>
                <a:gd name="T23" fmla="*/ 342 h 441"/>
                <a:gd name="T24" fmla="*/ 7 w 196"/>
                <a:gd name="T25" fmla="*/ 375 h 441"/>
                <a:gd name="T26" fmla="*/ 14 w 196"/>
                <a:gd name="T27" fmla="*/ 401 h 441"/>
                <a:gd name="T28" fmla="*/ 27 w 196"/>
                <a:gd name="T29" fmla="*/ 422 h 441"/>
                <a:gd name="T30" fmla="*/ 41 w 196"/>
                <a:gd name="T31" fmla="*/ 436 h 441"/>
                <a:gd name="T32" fmla="*/ 59 w 196"/>
                <a:gd name="T33" fmla="*/ 441 h 441"/>
                <a:gd name="T34" fmla="*/ 76 w 196"/>
                <a:gd name="T35" fmla="*/ 436 h 441"/>
                <a:gd name="T36" fmla="*/ 96 w 196"/>
                <a:gd name="T37" fmla="*/ 422 h 441"/>
                <a:gd name="T38" fmla="*/ 114 w 196"/>
                <a:gd name="T39" fmla="*/ 401 h 441"/>
                <a:gd name="T40" fmla="*/ 133 w 196"/>
                <a:gd name="T41" fmla="*/ 375 h 441"/>
                <a:gd name="T42" fmla="*/ 148 w 196"/>
                <a:gd name="T43" fmla="*/ 342 h 441"/>
                <a:gd name="T44" fmla="*/ 165 w 196"/>
                <a:gd name="T45" fmla="*/ 305 h 441"/>
                <a:gd name="T46" fmla="*/ 178 w 196"/>
                <a:gd name="T47" fmla="*/ 263 h 441"/>
                <a:gd name="T48" fmla="*/ 189 w 196"/>
                <a:gd name="T49" fmla="*/ 220 h 441"/>
                <a:gd name="T50" fmla="*/ 193 w 196"/>
                <a:gd name="T51" fmla="*/ 173 h 441"/>
                <a:gd name="T52" fmla="*/ 196 w 196"/>
                <a:gd name="T53" fmla="*/ 132 h 441"/>
                <a:gd name="T54" fmla="*/ 194 w 196"/>
                <a:gd name="T55" fmla="*/ 95 h 441"/>
                <a:gd name="T56" fmla="*/ 190 w 196"/>
                <a:gd name="T57" fmla="*/ 64 h 441"/>
                <a:gd name="T58" fmla="*/ 180 w 196"/>
                <a:gd name="T59" fmla="*/ 35 h 441"/>
                <a:gd name="T60" fmla="*/ 169 w 196"/>
                <a:gd name="T61" fmla="*/ 16 h 441"/>
                <a:gd name="T62" fmla="*/ 155 w 196"/>
                <a:gd name="T63" fmla="*/ 4 h 441"/>
                <a:gd name="T64" fmla="*/ 138 w 196"/>
                <a:gd name="T65"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6" h="441">
                  <a:moveTo>
                    <a:pt x="138" y="0"/>
                  </a:moveTo>
                  <a:lnTo>
                    <a:pt x="118" y="4"/>
                  </a:lnTo>
                  <a:lnTo>
                    <a:pt x="100" y="16"/>
                  </a:lnTo>
                  <a:lnTo>
                    <a:pt x="80" y="35"/>
                  </a:lnTo>
                  <a:lnTo>
                    <a:pt x="64" y="64"/>
                  </a:lnTo>
                  <a:lnTo>
                    <a:pt x="47" y="95"/>
                  </a:lnTo>
                  <a:lnTo>
                    <a:pt x="31" y="132"/>
                  </a:lnTo>
                  <a:lnTo>
                    <a:pt x="17" y="173"/>
                  </a:lnTo>
                  <a:lnTo>
                    <a:pt x="9" y="220"/>
                  </a:lnTo>
                  <a:lnTo>
                    <a:pt x="2" y="263"/>
                  </a:lnTo>
                  <a:lnTo>
                    <a:pt x="0" y="305"/>
                  </a:lnTo>
                  <a:lnTo>
                    <a:pt x="2" y="342"/>
                  </a:lnTo>
                  <a:lnTo>
                    <a:pt x="7" y="375"/>
                  </a:lnTo>
                  <a:lnTo>
                    <a:pt x="14" y="401"/>
                  </a:lnTo>
                  <a:lnTo>
                    <a:pt x="27" y="422"/>
                  </a:lnTo>
                  <a:lnTo>
                    <a:pt x="41" y="436"/>
                  </a:lnTo>
                  <a:lnTo>
                    <a:pt x="59" y="441"/>
                  </a:lnTo>
                  <a:lnTo>
                    <a:pt x="76" y="436"/>
                  </a:lnTo>
                  <a:lnTo>
                    <a:pt x="96" y="422"/>
                  </a:lnTo>
                  <a:lnTo>
                    <a:pt x="114" y="401"/>
                  </a:lnTo>
                  <a:lnTo>
                    <a:pt x="133" y="375"/>
                  </a:lnTo>
                  <a:lnTo>
                    <a:pt x="148" y="342"/>
                  </a:lnTo>
                  <a:lnTo>
                    <a:pt x="165" y="305"/>
                  </a:lnTo>
                  <a:lnTo>
                    <a:pt x="178" y="263"/>
                  </a:lnTo>
                  <a:lnTo>
                    <a:pt x="189" y="220"/>
                  </a:lnTo>
                  <a:lnTo>
                    <a:pt x="193" y="173"/>
                  </a:lnTo>
                  <a:lnTo>
                    <a:pt x="196" y="132"/>
                  </a:lnTo>
                  <a:lnTo>
                    <a:pt x="194" y="95"/>
                  </a:lnTo>
                  <a:lnTo>
                    <a:pt x="190" y="64"/>
                  </a:lnTo>
                  <a:lnTo>
                    <a:pt x="180" y="35"/>
                  </a:lnTo>
                  <a:lnTo>
                    <a:pt x="169" y="16"/>
                  </a:lnTo>
                  <a:lnTo>
                    <a:pt x="155" y="4"/>
                  </a:lnTo>
                  <a:lnTo>
                    <a:pt x="138" y="0"/>
                  </a:lnTo>
                  <a:close/>
                </a:path>
              </a:pathLst>
            </a:custGeom>
            <a:solidFill>
              <a:srgbClr val="120000"/>
            </a:solidFill>
            <a:ln w="1588">
              <a:solidFill>
                <a:srgbClr val="000000"/>
              </a:solidFill>
              <a:prstDash val="solid"/>
              <a:round/>
              <a:headEnd/>
              <a:tailEnd/>
            </a:ln>
          </p:spPr>
          <p:txBody>
            <a:bodyPr/>
            <a:lstStyle/>
            <a:p>
              <a:endParaRPr lang="en-US"/>
            </a:p>
          </p:txBody>
        </p:sp>
        <p:sp>
          <p:nvSpPr>
            <p:cNvPr id="1287429" name="Freeform 261"/>
            <p:cNvSpPr>
              <a:spLocks/>
            </p:cNvSpPr>
            <p:nvPr/>
          </p:nvSpPr>
          <p:spPr bwMode="auto">
            <a:xfrm>
              <a:off x="1831" y="2867"/>
              <a:ext cx="681" cy="612"/>
            </a:xfrm>
            <a:custGeom>
              <a:avLst/>
              <a:gdLst>
                <a:gd name="T0" fmla="*/ 446 w 681"/>
                <a:gd name="T1" fmla="*/ 0 h 1223"/>
                <a:gd name="T2" fmla="*/ 417 w 681"/>
                <a:gd name="T3" fmla="*/ 39 h 1223"/>
                <a:gd name="T4" fmla="*/ 387 w 681"/>
                <a:gd name="T5" fmla="*/ 87 h 1223"/>
                <a:gd name="T6" fmla="*/ 357 w 681"/>
                <a:gd name="T7" fmla="*/ 146 h 1223"/>
                <a:gd name="T8" fmla="*/ 329 w 681"/>
                <a:gd name="T9" fmla="*/ 216 h 1223"/>
                <a:gd name="T10" fmla="*/ 300 w 681"/>
                <a:gd name="T11" fmla="*/ 297 h 1223"/>
                <a:gd name="T12" fmla="*/ 270 w 681"/>
                <a:gd name="T13" fmla="*/ 393 h 1223"/>
                <a:gd name="T14" fmla="*/ 241 w 681"/>
                <a:gd name="T15" fmla="*/ 503 h 1223"/>
                <a:gd name="T16" fmla="*/ 212 w 681"/>
                <a:gd name="T17" fmla="*/ 632 h 1223"/>
                <a:gd name="T18" fmla="*/ 184 w 681"/>
                <a:gd name="T19" fmla="*/ 676 h 1223"/>
                <a:gd name="T20" fmla="*/ 158 w 681"/>
                <a:gd name="T21" fmla="*/ 721 h 1223"/>
                <a:gd name="T22" fmla="*/ 131 w 681"/>
                <a:gd name="T23" fmla="*/ 768 h 1223"/>
                <a:gd name="T24" fmla="*/ 104 w 681"/>
                <a:gd name="T25" fmla="*/ 814 h 1223"/>
                <a:gd name="T26" fmla="*/ 77 w 681"/>
                <a:gd name="T27" fmla="*/ 859 h 1223"/>
                <a:gd name="T28" fmla="*/ 51 w 681"/>
                <a:gd name="T29" fmla="*/ 904 h 1223"/>
                <a:gd name="T30" fmla="*/ 25 w 681"/>
                <a:gd name="T31" fmla="*/ 951 h 1223"/>
                <a:gd name="T32" fmla="*/ 0 w 681"/>
                <a:gd name="T33" fmla="*/ 997 h 1223"/>
                <a:gd name="T34" fmla="*/ 27 w 681"/>
                <a:gd name="T35" fmla="*/ 1038 h 1223"/>
                <a:gd name="T36" fmla="*/ 58 w 681"/>
                <a:gd name="T37" fmla="*/ 1083 h 1223"/>
                <a:gd name="T38" fmla="*/ 94 w 681"/>
                <a:gd name="T39" fmla="*/ 1128 h 1223"/>
                <a:gd name="T40" fmla="*/ 142 w 681"/>
                <a:gd name="T41" fmla="*/ 1168 h 1223"/>
                <a:gd name="T42" fmla="*/ 198 w 681"/>
                <a:gd name="T43" fmla="*/ 1199 h 1223"/>
                <a:gd name="T44" fmla="*/ 272 w 681"/>
                <a:gd name="T45" fmla="*/ 1219 h 1223"/>
                <a:gd name="T46" fmla="*/ 363 w 681"/>
                <a:gd name="T47" fmla="*/ 1223 h 1223"/>
                <a:gd name="T48" fmla="*/ 476 w 681"/>
                <a:gd name="T49" fmla="*/ 1209 h 1223"/>
                <a:gd name="T50" fmla="*/ 504 w 681"/>
                <a:gd name="T51" fmla="*/ 1116 h 1223"/>
                <a:gd name="T52" fmla="*/ 538 w 681"/>
                <a:gd name="T53" fmla="*/ 1040 h 1223"/>
                <a:gd name="T54" fmla="*/ 570 w 681"/>
                <a:gd name="T55" fmla="*/ 976 h 1223"/>
                <a:gd name="T56" fmla="*/ 604 w 681"/>
                <a:gd name="T57" fmla="*/ 914 h 1223"/>
                <a:gd name="T58" fmla="*/ 632 w 681"/>
                <a:gd name="T59" fmla="*/ 844 h 1223"/>
                <a:gd name="T60" fmla="*/ 657 w 681"/>
                <a:gd name="T61" fmla="*/ 764 h 1223"/>
                <a:gd name="T62" fmla="*/ 673 w 681"/>
                <a:gd name="T63" fmla="*/ 663 h 1223"/>
                <a:gd name="T64" fmla="*/ 681 w 681"/>
                <a:gd name="T65" fmla="*/ 534 h 1223"/>
                <a:gd name="T66" fmla="*/ 666 w 681"/>
                <a:gd name="T67" fmla="*/ 507 h 1223"/>
                <a:gd name="T68" fmla="*/ 639 w 681"/>
                <a:gd name="T69" fmla="*/ 445 h 1223"/>
                <a:gd name="T70" fmla="*/ 602 w 681"/>
                <a:gd name="T71" fmla="*/ 361 h 1223"/>
                <a:gd name="T72" fmla="*/ 563 w 681"/>
                <a:gd name="T73" fmla="*/ 266 h 1223"/>
                <a:gd name="T74" fmla="*/ 522 w 681"/>
                <a:gd name="T75" fmla="*/ 169 h 1223"/>
                <a:gd name="T76" fmla="*/ 485 w 681"/>
                <a:gd name="T77" fmla="*/ 85 h 1223"/>
                <a:gd name="T78" fmla="*/ 459 w 681"/>
                <a:gd name="T79" fmla="*/ 25 h 1223"/>
                <a:gd name="T80" fmla="*/ 446 w 681"/>
                <a:gd name="T81"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1" h="1223">
                  <a:moveTo>
                    <a:pt x="446" y="0"/>
                  </a:moveTo>
                  <a:lnTo>
                    <a:pt x="417" y="39"/>
                  </a:lnTo>
                  <a:lnTo>
                    <a:pt x="387" y="87"/>
                  </a:lnTo>
                  <a:lnTo>
                    <a:pt x="357" y="146"/>
                  </a:lnTo>
                  <a:lnTo>
                    <a:pt x="329" y="216"/>
                  </a:lnTo>
                  <a:lnTo>
                    <a:pt x="300" y="297"/>
                  </a:lnTo>
                  <a:lnTo>
                    <a:pt x="270" y="393"/>
                  </a:lnTo>
                  <a:lnTo>
                    <a:pt x="241" y="503"/>
                  </a:lnTo>
                  <a:lnTo>
                    <a:pt x="212" y="632"/>
                  </a:lnTo>
                  <a:lnTo>
                    <a:pt x="184" y="676"/>
                  </a:lnTo>
                  <a:lnTo>
                    <a:pt x="158" y="721"/>
                  </a:lnTo>
                  <a:lnTo>
                    <a:pt x="131" y="768"/>
                  </a:lnTo>
                  <a:lnTo>
                    <a:pt x="104" y="814"/>
                  </a:lnTo>
                  <a:lnTo>
                    <a:pt x="77" y="859"/>
                  </a:lnTo>
                  <a:lnTo>
                    <a:pt x="51" y="904"/>
                  </a:lnTo>
                  <a:lnTo>
                    <a:pt x="25" y="951"/>
                  </a:lnTo>
                  <a:lnTo>
                    <a:pt x="0" y="997"/>
                  </a:lnTo>
                  <a:lnTo>
                    <a:pt x="27" y="1038"/>
                  </a:lnTo>
                  <a:lnTo>
                    <a:pt x="58" y="1083"/>
                  </a:lnTo>
                  <a:lnTo>
                    <a:pt x="94" y="1128"/>
                  </a:lnTo>
                  <a:lnTo>
                    <a:pt x="142" y="1168"/>
                  </a:lnTo>
                  <a:lnTo>
                    <a:pt x="198" y="1199"/>
                  </a:lnTo>
                  <a:lnTo>
                    <a:pt x="272" y="1219"/>
                  </a:lnTo>
                  <a:lnTo>
                    <a:pt x="363" y="1223"/>
                  </a:lnTo>
                  <a:lnTo>
                    <a:pt x="476" y="1209"/>
                  </a:lnTo>
                  <a:lnTo>
                    <a:pt x="504" y="1116"/>
                  </a:lnTo>
                  <a:lnTo>
                    <a:pt x="538" y="1040"/>
                  </a:lnTo>
                  <a:lnTo>
                    <a:pt x="570" y="976"/>
                  </a:lnTo>
                  <a:lnTo>
                    <a:pt x="604" y="914"/>
                  </a:lnTo>
                  <a:lnTo>
                    <a:pt x="632" y="844"/>
                  </a:lnTo>
                  <a:lnTo>
                    <a:pt x="657" y="764"/>
                  </a:lnTo>
                  <a:lnTo>
                    <a:pt x="673" y="663"/>
                  </a:lnTo>
                  <a:lnTo>
                    <a:pt x="681" y="534"/>
                  </a:lnTo>
                  <a:lnTo>
                    <a:pt x="666" y="507"/>
                  </a:lnTo>
                  <a:lnTo>
                    <a:pt x="639" y="445"/>
                  </a:lnTo>
                  <a:lnTo>
                    <a:pt x="602" y="361"/>
                  </a:lnTo>
                  <a:lnTo>
                    <a:pt x="563" y="266"/>
                  </a:lnTo>
                  <a:lnTo>
                    <a:pt x="522" y="169"/>
                  </a:lnTo>
                  <a:lnTo>
                    <a:pt x="485" y="85"/>
                  </a:lnTo>
                  <a:lnTo>
                    <a:pt x="459" y="25"/>
                  </a:lnTo>
                  <a:lnTo>
                    <a:pt x="446" y="0"/>
                  </a:lnTo>
                  <a:close/>
                </a:path>
              </a:pathLst>
            </a:custGeom>
            <a:solidFill>
              <a:srgbClr val="330514"/>
            </a:solidFill>
            <a:ln w="1588">
              <a:solidFill>
                <a:srgbClr val="000000"/>
              </a:solidFill>
              <a:prstDash val="solid"/>
              <a:round/>
              <a:headEnd/>
              <a:tailEnd/>
            </a:ln>
          </p:spPr>
          <p:txBody>
            <a:bodyPr/>
            <a:lstStyle/>
            <a:p>
              <a:endParaRPr lang="en-US"/>
            </a:p>
          </p:txBody>
        </p:sp>
        <p:sp>
          <p:nvSpPr>
            <p:cNvPr id="1287430" name="Freeform 262"/>
            <p:cNvSpPr>
              <a:spLocks/>
            </p:cNvSpPr>
            <p:nvPr/>
          </p:nvSpPr>
          <p:spPr bwMode="auto">
            <a:xfrm>
              <a:off x="1862" y="2867"/>
              <a:ext cx="477" cy="604"/>
            </a:xfrm>
            <a:custGeom>
              <a:avLst/>
              <a:gdLst>
                <a:gd name="T0" fmla="*/ 390 w 477"/>
                <a:gd name="T1" fmla="*/ 0 h 1207"/>
                <a:gd name="T2" fmla="*/ 366 w 477"/>
                <a:gd name="T3" fmla="*/ 39 h 1207"/>
                <a:gd name="T4" fmla="*/ 342 w 477"/>
                <a:gd name="T5" fmla="*/ 87 h 1207"/>
                <a:gd name="T6" fmla="*/ 317 w 477"/>
                <a:gd name="T7" fmla="*/ 146 h 1207"/>
                <a:gd name="T8" fmla="*/ 291 w 477"/>
                <a:gd name="T9" fmla="*/ 216 h 1207"/>
                <a:gd name="T10" fmla="*/ 263 w 477"/>
                <a:gd name="T11" fmla="*/ 297 h 1207"/>
                <a:gd name="T12" fmla="*/ 235 w 477"/>
                <a:gd name="T13" fmla="*/ 393 h 1207"/>
                <a:gd name="T14" fmla="*/ 204 w 477"/>
                <a:gd name="T15" fmla="*/ 503 h 1207"/>
                <a:gd name="T16" fmla="*/ 173 w 477"/>
                <a:gd name="T17" fmla="*/ 632 h 1207"/>
                <a:gd name="T18" fmla="*/ 150 w 477"/>
                <a:gd name="T19" fmla="*/ 676 h 1207"/>
                <a:gd name="T20" fmla="*/ 129 w 477"/>
                <a:gd name="T21" fmla="*/ 721 h 1207"/>
                <a:gd name="T22" fmla="*/ 107 w 477"/>
                <a:gd name="T23" fmla="*/ 768 h 1207"/>
                <a:gd name="T24" fmla="*/ 86 w 477"/>
                <a:gd name="T25" fmla="*/ 814 h 1207"/>
                <a:gd name="T26" fmla="*/ 63 w 477"/>
                <a:gd name="T27" fmla="*/ 859 h 1207"/>
                <a:gd name="T28" fmla="*/ 42 w 477"/>
                <a:gd name="T29" fmla="*/ 904 h 1207"/>
                <a:gd name="T30" fmla="*/ 21 w 477"/>
                <a:gd name="T31" fmla="*/ 951 h 1207"/>
                <a:gd name="T32" fmla="*/ 0 w 477"/>
                <a:gd name="T33" fmla="*/ 997 h 1207"/>
                <a:gd name="T34" fmla="*/ 11 w 477"/>
                <a:gd name="T35" fmla="*/ 1036 h 1207"/>
                <a:gd name="T36" fmla="*/ 22 w 477"/>
                <a:gd name="T37" fmla="*/ 1081 h 1207"/>
                <a:gd name="T38" fmla="*/ 38 w 477"/>
                <a:gd name="T39" fmla="*/ 1122 h 1207"/>
                <a:gd name="T40" fmla="*/ 59 w 477"/>
                <a:gd name="T41" fmla="*/ 1161 h 1207"/>
                <a:gd name="T42" fmla="*/ 87 w 477"/>
                <a:gd name="T43" fmla="*/ 1190 h 1207"/>
                <a:gd name="T44" fmla="*/ 128 w 477"/>
                <a:gd name="T45" fmla="*/ 1207 h 1207"/>
                <a:gd name="T46" fmla="*/ 181 w 477"/>
                <a:gd name="T47" fmla="*/ 1207 h 1207"/>
                <a:gd name="T48" fmla="*/ 255 w 477"/>
                <a:gd name="T49" fmla="*/ 1192 h 1207"/>
                <a:gd name="T50" fmla="*/ 262 w 477"/>
                <a:gd name="T51" fmla="*/ 1166 h 1207"/>
                <a:gd name="T52" fmla="*/ 271 w 477"/>
                <a:gd name="T53" fmla="*/ 1145 h 1207"/>
                <a:gd name="T54" fmla="*/ 281 w 477"/>
                <a:gd name="T55" fmla="*/ 1126 h 1207"/>
                <a:gd name="T56" fmla="*/ 293 w 477"/>
                <a:gd name="T57" fmla="*/ 1108 h 1207"/>
                <a:gd name="T58" fmla="*/ 302 w 477"/>
                <a:gd name="T59" fmla="*/ 1091 h 1207"/>
                <a:gd name="T60" fmla="*/ 314 w 477"/>
                <a:gd name="T61" fmla="*/ 1075 h 1207"/>
                <a:gd name="T62" fmla="*/ 322 w 477"/>
                <a:gd name="T63" fmla="*/ 1058 h 1207"/>
                <a:gd name="T64" fmla="*/ 332 w 477"/>
                <a:gd name="T65" fmla="*/ 1042 h 1207"/>
                <a:gd name="T66" fmla="*/ 304 w 477"/>
                <a:gd name="T67" fmla="*/ 970 h 1207"/>
                <a:gd name="T68" fmla="*/ 286 w 477"/>
                <a:gd name="T69" fmla="*/ 916 h 1207"/>
                <a:gd name="T70" fmla="*/ 276 w 477"/>
                <a:gd name="T71" fmla="*/ 881 h 1207"/>
                <a:gd name="T72" fmla="*/ 276 w 477"/>
                <a:gd name="T73" fmla="*/ 863 h 1207"/>
                <a:gd name="T74" fmla="*/ 284 w 477"/>
                <a:gd name="T75" fmla="*/ 863 h 1207"/>
                <a:gd name="T76" fmla="*/ 301 w 477"/>
                <a:gd name="T77" fmla="*/ 881 h 1207"/>
                <a:gd name="T78" fmla="*/ 328 w 477"/>
                <a:gd name="T79" fmla="*/ 916 h 1207"/>
                <a:gd name="T80" fmla="*/ 364 w 477"/>
                <a:gd name="T81" fmla="*/ 968 h 1207"/>
                <a:gd name="T82" fmla="*/ 390 w 477"/>
                <a:gd name="T83" fmla="*/ 939 h 1207"/>
                <a:gd name="T84" fmla="*/ 412 w 477"/>
                <a:gd name="T85" fmla="*/ 906 h 1207"/>
                <a:gd name="T86" fmla="*/ 431 w 477"/>
                <a:gd name="T87" fmla="*/ 865 h 1207"/>
                <a:gd name="T88" fmla="*/ 447 w 477"/>
                <a:gd name="T89" fmla="*/ 820 h 1207"/>
                <a:gd name="T90" fmla="*/ 457 w 477"/>
                <a:gd name="T91" fmla="*/ 764 h 1207"/>
                <a:gd name="T92" fmla="*/ 467 w 477"/>
                <a:gd name="T93" fmla="*/ 700 h 1207"/>
                <a:gd name="T94" fmla="*/ 473 w 477"/>
                <a:gd name="T95" fmla="*/ 622 h 1207"/>
                <a:gd name="T96" fmla="*/ 477 w 477"/>
                <a:gd name="T97" fmla="*/ 534 h 1207"/>
                <a:gd name="T98" fmla="*/ 470 w 477"/>
                <a:gd name="T99" fmla="*/ 507 h 1207"/>
                <a:gd name="T100" fmla="*/ 460 w 477"/>
                <a:gd name="T101" fmla="*/ 445 h 1207"/>
                <a:gd name="T102" fmla="*/ 446 w 477"/>
                <a:gd name="T103" fmla="*/ 361 h 1207"/>
                <a:gd name="T104" fmla="*/ 432 w 477"/>
                <a:gd name="T105" fmla="*/ 266 h 1207"/>
                <a:gd name="T106" fmla="*/ 416 w 477"/>
                <a:gd name="T107" fmla="*/ 169 h 1207"/>
                <a:gd name="T108" fmla="*/ 404 w 477"/>
                <a:gd name="T109" fmla="*/ 85 h 1207"/>
                <a:gd name="T110" fmla="*/ 394 w 477"/>
                <a:gd name="T111" fmla="*/ 25 h 1207"/>
                <a:gd name="T112" fmla="*/ 390 w 477"/>
                <a:gd name="T113" fmla="*/ 0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7" h="1207">
                  <a:moveTo>
                    <a:pt x="390" y="0"/>
                  </a:moveTo>
                  <a:lnTo>
                    <a:pt x="366" y="39"/>
                  </a:lnTo>
                  <a:lnTo>
                    <a:pt x="342" y="87"/>
                  </a:lnTo>
                  <a:lnTo>
                    <a:pt x="317" y="146"/>
                  </a:lnTo>
                  <a:lnTo>
                    <a:pt x="291" y="216"/>
                  </a:lnTo>
                  <a:lnTo>
                    <a:pt x="263" y="297"/>
                  </a:lnTo>
                  <a:lnTo>
                    <a:pt x="235" y="393"/>
                  </a:lnTo>
                  <a:lnTo>
                    <a:pt x="204" y="503"/>
                  </a:lnTo>
                  <a:lnTo>
                    <a:pt x="173" y="632"/>
                  </a:lnTo>
                  <a:lnTo>
                    <a:pt x="150" y="676"/>
                  </a:lnTo>
                  <a:lnTo>
                    <a:pt x="129" y="721"/>
                  </a:lnTo>
                  <a:lnTo>
                    <a:pt x="107" y="768"/>
                  </a:lnTo>
                  <a:lnTo>
                    <a:pt x="86" y="814"/>
                  </a:lnTo>
                  <a:lnTo>
                    <a:pt x="63" y="859"/>
                  </a:lnTo>
                  <a:lnTo>
                    <a:pt x="42" y="904"/>
                  </a:lnTo>
                  <a:lnTo>
                    <a:pt x="21" y="951"/>
                  </a:lnTo>
                  <a:lnTo>
                    <a:pt x="0" y="997"/>
                  </a:lnTo>
                  <a:lnTo>
                    <a:pt x="11" y="1036"/>
                  </a:lnTo>
                  <a:lnTo>
                    <a:pt x="22" y="1081"/>
                  </a:lnTo>
                  <a:lnTo>
                    <a:pt x="38" y="1122"/>
                  </a:lnTo>
                  <a:lnTo>
                    <a:pt x="59" y="1161"/>
                  </a:lnTo>
                  <a:lnTo>
                    <a:pt x="87" y="1190"/>
                  </a:lnTo>
                  <a:lnTo>
                    <a:pt x="128" y="1207"/>
                  </a:lnTo>
                  <a:lnTo>
                    <a:pt x="181" y="1207"/>
                  </a:lnTo>
                  <a:lnTo>
                    <a:pt x="255" y="1192"/>
                  </a:lnTo>
                  <a:lnTo>
                    <a:pt x="262" y="1166"/>
                  </a:lnTo>
                  <a:lnTo>
                    <a:pt x="271" y="1145"/>
                  </a:lnTo>
                  <a:lnTo>
                    <a:pt x="281" y="1126"/>
                  </a:lnTo>
                  <a:lnTo>
                    <a:pt x="293" y="1108"/>
                  </a:lnTo>
                  <a:lnTo>
                    <a:pt x="302" y="1091"/>
                  </a:lnTo>
                  <a:lnTo>
                    <a:pt x="314" y="1075"/>
                  </a:lnTo>
                  <a:lnTo>
                    <a:pt x="322" y="1058"/>
                  </a:lnTo>
                  <a:lnTo>
                    <a:pt x="332" y="1042"/>
                  </a:lnTo>
                  <a:lnTo>
                    <a:pt x="304" y="970"/>
                  </a:lnTo>
                  <a:lnTo>
                    <a:pt x="286" y="916"/>
                  </a:lnTo>
                  <a:lnTo>
                    <a:pt x="276" y="881"/>
                  </a:lnTo>
                  <a:lnTo>
                    <a:pt x="276" y="863"/>
                  </a:lnTo>
                  <a:lnTo>
                    <a:pt x="284" y="863"/>
                  </a:lnTo>
                  <a:lnTo>
                    <a:pt x="301" y="881"/>
                  </a:lnTo>
                  <a:lnTo>
                    <a:pt x="328" y="916"/>
                  </a:lnTo>
                  <a:lnTo>
                    <a:pt x="364" y="968"/>
                  </a:lnTo>
                  <a:lnTo>
                    <a:pt x="390" y="939"/>
                  </a:lnTo>
                  <a:lnTo>
                    <a:pt x="412" y="906"/>
                  </a:lnTo>
                  <a:lnTo>
                    <a:pt x="431" y="865"/>
                  </a:lnTo>
                  <a:lnTo>
                    <a:pt x="447" y="820"/>
                  </a:lnTo>
                  <a:lnTo>
                    <a:pt x="457" y="764"/>
                  </a:lnTo>
                  <a:lnTo>
                    <a:pt x="467" y="700"/>
                  </a:lnTo>
                  <a:lnTo>
                    <a:pt x="473" y="622"/>
                  </a:lnTo>
                  <a:lnTo>
                    <a:pt x="477" y="534"/>
                  </a:lnTo>
                  <a:lnTo>
                    <a:pt x="470" y="507"/>
                  </a:lnTo>
                  <a:lnTo>
                    <a:pt x="460" y="445"/>
                  </a:lnTo>
                  <a:lnTo>
                    <a:pt x="446" y="361"/>
                  </a:lnTo>
                  <a:lnTo>
                    <a:pt x="432" y="266"/>
                  </a:lnTo>
                  <a:lnTo>
                    <a:pt x="416" y="169"/>
                  </a:lnTo>
                  <a:lnTo>
                    <a:pt x="404" y="85"/>
                  </a:lnTo>
                  <a:lnTo>
                    <a:pt x="394" y="25"/>
                  </a:lnTo>
                  <a:lnTo>
                    <a:pt x="390" y="0"/>
                  </a:lnTo>
                  <a:close/>
                </a:path>
              </a:pathLst>
            </a:custGeom>
            <a:solidFill>
              <a:srgbClr val="5426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31" name="Freeform 263"/>
            <p:cNvSpPr>
              <a:spLocks/>
            </p:cNvSpPr>
            <p:nvPr/>
          </p:nvSpPr>
          <p:spPr bwMode="auto">
            <a:xfrm>
              <a:off x="2256" y="2790"/>
              <a:ext cx="1444" cy="872"/>
            </a:xfrm>
            <a:custGeom>
              <a:avLst/>
              <a:gdLst>
                <a:gd name="T0" fmla="*/ 1444 w 1444"/>
                <a:gd name="T1" fmla="*/ 1447 h 1744"/>
                <a:gd name="T2" fmla="*/ 1400 w 1444"/>
                <a:gd name="T3" fmla="*/ 1056 h 1744"/>
                <a:gd name="T4" fmla="*/ 1371 w 1444"/>
                <a:gd name="T5" fmla="*/ 782 h 1744"/>
                <a:gd name="T6" fmla="*/ 1350 w 1444"/>
                <a:gd name="T7" fmla="*/ 597 h 1744"/>
                <a:gd name="T8" fmla="*/ 1337 w 1444"/>
                <a:gd name="T9" fmla="*/ 480 h 1744"/>
                <a:gd name="T10" fmla="*/ 1330 w 1444"/>
                <a:gd name="T11" fmla="*/ 399 h 1744"/>
                <a:gd name="T12" fmla="*/ 1327 w 1444"/>
                <a:gd name="T13" fmla="*/ 333 h 1744"/>
                <a:gd name="T14" fmla="*/ 1329 w 1444"/>
                <a:gd name="T15" fmla="*/ 249 h 1744"/>
                <a:gd name="T16" fmla="*/ 1332 w 1444"/>
                <a:gd name="T17" fmla="*/ 127 h 1744"/>
                <a:gd name="T18" fmla="*/ 1164 w 1444"/>
                <a:gd name="T19" fmla="*/ 84 h 1744"/>
                <a:gd name="T20" fmla="*/ 998 w 1444"/>
                <a:gd name="T21" fmla="*/ 47 h 1744"/>
                <a:gd name="T22" fmla="*/ 830 w 1444"/>
                <a:gd name="T23" fmla="*/ 20 h 1744"/>
                <a:gd name="T24" fmla="*/ 666 w 1444"/>
                <a:gd name="T25" fmla="*/ 4 h 1744"/>
                <a:gd name="T26" fmla="*/ 498 w 1444"/>
                <a:gd name="T27" fmla="*/ 0 h 1744"/>
                <a:gd name="T28" fmla="*/ 332 w 1444"/>
                <a:gd name="T29" fmla="*/ 20 h 1744"/>
                <a:gd name="T30" fmla="*/ 165 w 1444"/>
                <a:gd name="T31" fmla="*/ 59 h 1744"/>
                <a:gd name="T32" fmla="*/ 0 w 1444"/>
                <a:gd name="T33" fmla="*/ 127 h 1744"/>
                <a:gd name="T34" fmla="*/ 0 w 1444"/>
                <a:gd name="T35" fmla="*/ 222 h 1744"/>
                <a:gd name="T36" fmla="*/ 4 w 1444"/>
                <a:gd name="T37" fmla="*/ 323 h 1744"/>
                <a:gd name="T38" fmla="*/ 8 w 1444"/>
                <a:gd name="T39" fmla="*/ 426 h 1744"/>
                <a:gd name="T40" fmla="*/ 18 w 1444"/>
                <a:gd name="T41" fmla="*/ 529 h 1744"/>
                <a:gd name="T42" fmla="*/ 31 w 1444"/>
                <a:gd name="T43" fmla="*/ 630 h 1744"/>
                <a:gd name="T44" fmla="*/ 51 w 1444"/>
                <a:gd name="T45" fmla="*/ 727 h 1744"/>
                <a:gd name="T46" fmla="*/ 77 w 1444"/>
                <a:gd name="T47" fmla="*/ 819 h 1744"/>
                <a:gd name="T48" fmla="*/ 113 w 1444"/>
                <a:gd name="T49" fmla="*/ 902 h 1744"/>
                <a:gd name="T50" fmla="*/ 108 w 1444"/>
                <a:gd name="T51" fmla="*/ 982 h 1744"/>
                <a:gd name="T52" fmla="*/ 98 w 1444"/>
                <a:gd name="T53" fmla="*/ 1062 h 1744"/>
                <a:gd name="T54" fmla="*/ 83 w 1444"/>
                <a:gd name="T55" fmla="*/ 1140 h 1744"/>
                <a:gd name="T56" fmla="*/ 66 w 1444"/>
                <a:gd name="T57" fmla="*/ 1217 h 1744"/>
                <a:gd name="T58" fmla="*/ 48 w 1444"/>
                <a:gd name="T59" fmla="*/ 1293 h 1744"/>
                <a:gd name="T60" fmla="*/ 32 w 1444"/>
                <a:gd name="T61" fmla="*/ 1371 h 1744"/>
                <a:gd name="T62" fmla="*/ 22 w 1444"/>
                <a:gd name="T63" fmla="*/ 1451 h 1744"/>
                <a:gd name="T64" fmla="*/ 21 w 1444"/>
                <a:gd name="T65" fmla="*/ 1532 h 1744"/>
                <a:gd name="T66" fmla="*/ 70 w 1444"/>
                <a:gd name="T67" fmla="*/ 1602 h 1744"/>
                <a:gd name="T68" fmla="*/ 144 w 1444"/>
                <a:gd name="T69" fmla="*/ 1663 h 1744"/>
                <a:gd name="T70" fmla="*/ 242 w 1444"/>
                <a:gd name="T71" fmla="*/ 1705 h 1744"/>
                <a:gd name="T72" fmla="*/ 372 w 1444"/>
                <a:gd name="T73" fmla="*/ 1735 h 1744"/>
                <a:gd name="T74" fmla="*/ 532 w 1444"/>
                <a:gd name="T75" fmla="*/ 1744 h 1744"/>
                <a:gd name="T76" fmla="*/ 730 w 1444"/>
                <a:gd name="T77" fmla="*/ 1737 h 1744"/>
                <a:gd name="T78" fmla="*/ 968 w 1444"/>
                <a:gd name="T79" fmla="*/ 1707 h 1744"/>
                <a:gd name="T80" fmla="*/ 1250 w 1444"/>
                <a:gd name="T81" fmla="*/ 1659 h 1744"/>
                <a:gd name="T82" fmla="*/ 1258 w 1444"/>
                <a:gd name="T83" fmla="*/ 1637 h 1744"/>
                <a:gd name="T84" fmla="*/ 1281 w 1444"/>
                <a:gd name="T85" fmla="*/ 1612 h 1744"/>
                <a:gd name="T86" fmla="*/ 1312 w 1444"/>
                <a:gd name="T87" fmla="*/ 1583 h 1744"/>
                <a:gd name="T88" fmla="*/ 1347 w 1444"/>
                <a:gd name="T89" fmla="*/ 1552 h 1744"/>
                <a:gd name="T90" fmla="*/ 1381 w 1444"/>
                <a:gd name="T91" fmla="*/ 1519 h 1744"/>
                <a:gd name="T92" fmla="*/ 1412 w 1444"/>
                <a:gd name="T93" fmla="*/ 1490 h 1744"/>
                <a:gd name="T94" fmla="*/ 1434 w 1444"/>
                <a:gd name="T95" fmla="*/ 1464 h 1744"/>
                <a:gd name="T96" fmla="*/ 1444 w 1444"/>
                <a:gd name="T97" fmla="*/ 1447 h 1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44" h="1744">
                  <a:moveTo>
                    <a:pt x="1444" y="1447"/>
                  </a:moveTo>
                  <a:lnTo>
                    <a:pt x="1400" y="1056"/>
                  </a:lnTo>
                  <a:lnTo>
                    <a:pt x="1371" y="782"/>
                  </a:lnTo>
                  <a:lnTo>
                    <a:pt x="1350" y="597"/>
                  </a:lnTo>
                  <a:lnTo>
                    <a:pt x="1337" y="480"/>
                  </a:lnTo>
                  <a:lnTo>
                    <a:pt x="1330" y="399"/>
                  </a:lnTo>
                  <a:lnTo>
                    <a:pt x="1327" y="333"/>
                  </a:lnTo>
                  <a:lnTo>
                    <a:pt x="1329" y="249"/>
                  </a:lnTo>
                  <a:lnTo>
                    <a:pt x="1332" y="127"/>
                  </a:lnTo>
                  <a:lnTo>
                    <a:pt x="1164" y="84"/>
                  </a:lnTo>
                  <a:lnTo>
                    <a:pt x="998" y="47"/>
                  </a:lnTo>
                  <a:lnTo>
                    <a:pt x="830" y="20"/>
                  </a:lnTo>
                  <a:lnTo>
                    <a:pt x="666" y="4"/>
                  </a:lnTo>
                  <a:lnTo>
                    <a:pt x="498" y="0"/>
                  </a:lnTo>
                  <a:lnTo>
                    <a:pt x="332" y="20"/>
                  </a:lnTo>
                  <a:lnTo>
                    <a:pt x="165" y="59"/>
                  </a:lnTo>
                  <a:lnTo>
                    <a:pt x="0" y="127"/>
                  </a:lnTo>
                  <a:lnTo>
                    <a:pt x="0" y="222"/>
                  </a:lnTo>
                  <a:lnTo>
                    <a:pt x="4" y="323"/>
                  </a:lnTo>
                  <a:lnTo>
                    <a:pt x="8" y="426"/>
                  </a:lnTo>
                  <a:lnTo>
                    <a:pt x="18" y="529"/>
                  </a:lnTo>
                  <a:lnTo>
                    <a:pt x="31" y="630"/>
                  </a:lnTo>
                  <a:lnTo>
                    <a:pt x="51" y="727"/>
                  </a:lnTo>
                  <a:lnTo>
                    <a:pt x="77" y="819"/>
                  </a:lnTo>
                  <a:lnTo>
                    <a:pt x="113" y="902"/>
                  </a:lnTo>
                  <a:lnTo>
                    <a:pt x="108" y="982"/>
                  </a:lnTo>
                  <a:lnTo>
                    <a:pt x="98" y="1062"/>
                  </a:lnTo>
                  <a:lnTo>
                    <a:pt x="83" y="1140"/>
                  </a:lnTo>
                  <a:lnTo>
                    <a:pt x="66" y="1217"/>
                  </a:lnTo>
                  <a:lnTo>
                    <a:pt x="48" y="1293"/>
                  </a:lnTo>
                  <a:lnTo>
                    <a:pt x="32" y="1371"/>
                  </a:lnTo>
                  <a:lnTo>
                    <a:pt x="22" y="1451"/>
                  </a:lnTo>
                  <a:lnTo>
                    <a:pt x="21" y="1532"/>
                  </a:lnTo>
                  <a:lnTo>
                    <a:pt x="70" y="1602"/>
                  </a:lnTo>
                  <a:lnTo>
                    <a:pt x="144" y="1663"/>
                  </a:lnTo>
                  <a:lnTo>
                    <a:pt x="242" y="1705"/>
                  </a:lnTo>
                  <a:lnTo>
                    <a:pt x="372" y="1735"/>
                  </a:lnTo>
                  <a:lnTo>
                    <a:pt x="532" y="1744"/>
                  </a:lnTo>
                  <a:lnTo>
                    <a:pt x="730" y="1737"/>
                  </a:lnTo>
                  <a:lnTo>
                    <a:pt x="968" y="1707"/>
                  </a:lnTo>
                  <a:lnTo>
                    <a:pt x="1250" y="1659"/>
                  </a:lnTo>
                  <a:lnTo>
                    <a:pt x="1258" y="1637"/>
                  </a:lnTo>
                  <a:lnTo>
                    <a:pt x="1281" y="1612"/>
                  </a:lnTo>
                  <a:lnTo>
                    <a:pt x="1312" y="1583"/>
                  </a:lnTo>
                  <a:lnTo>
                    <a:pt x="1347" y="1552"/>
                  </a:lnTo>
                  <a:lnTo>
                    <a:pt x="1381" y="1519"/>
                  </a:lnTo>
                  <a:lnTo>
                    <a:pt x="1412" y="1490"/>
                  </a:lnTo>
                  <a:lnTo>
                    <a:pt x="1434" y="1464"/>
                  </a:lnTo>
                  <a:lnTo>
                    <a:pt x="1444" y="1447"/>
                  </a:lnTo>
                  <a:close/>
                </a:path>
              </a:pathLst>
            </a:custGeom>
            <a:solidFill>
              <a:srgbClr val="0D0000"/>
            </a:solidFill>
            <a:ln w="1588">
              <a:solidFill>
                <a:srgbClr val="000000"/>
              </a:solidFill>
              <a:prstDash val="solid"/>
              <a:round/>
              <a:headEnd/>
              <a:tailEnd/>
            </a:ln>
          </p:spPr>
          <p:txBody>
            <a:bodyPr/>
            <a:lstStyle/>
            <a:p>
              <a:endParaRPr lang="en-US"/>
            </a:p>
          </p:txBody>
        </p:sp>
        <p:sp>
          <p:nvSpPr>
            <p:cNvPr id="1287432" name="Freeform 264"/>
            <p:cNvSpPr>
              <a:spLocks/>
            </p:cNvSpPr>
            <p:nvPr/>
          </p:nvSpPr>
          <p:spPr bwMode="auto">
            <a:xfrm>
              <a:off x="2297" y="2790"/>
              <a:ext cx="1240" cy="872"/>
            </a:xfrm>
            <a:custGeom>
              <a:avLst/>
              <a:gdLst>
                <a:gd name="T0" fmla="*/ 1240 w 1240"/>
                <a:gd name="T1" fmla="*/ 1447 h 1744"/>
                <a:gd name="T2" fmla="*/ 1203 w 1240"/>
                <a:gd name="T3" fmla="*/ 1056 h 1744"/>
                <a:gd name="T4" fmla="*/ 1178 w 1240"/>
                <a:gd name="T5" fmla="*/ 782 h 1744"/>
                <a:gd name="T6" fmla="*/ 1160 w 1240"/>
                <a:gd name="T7" fmla="*/ 597 h 1744"/>
                <a:gd name="T8" fmla="*/ 1150 w 1240"/>
                <a:gd name="T9" fmla="*/ 480 h 1744"/>
                <a:gd name="T10" fmla="*/ 1143 w 1240"/>
                <a:gd name="T11" fmla="*/ 399 h 1744"/>
                <a:gd name="T12" fmla="*/ 1141 w 1240"/>
                <a:gd name="T13" fmla="*/ 333 h 1744"/>
                <a:gd name="T14" fmla="*/ 1141 w 1240"/>
                <a:gd name="T15" fmla="*/ 249 h 1744"/>
                <a:gd name="T16" fmla="*/ 1144 w 1240"/>
                <a:gd name="T17" fmla="*/ 127 h 1744"/>
                <a:gd name="T18" fmla="*/ 1001 w 1240"/>
                <a:gd name="T19" fmla="*/ 84 h 1744"/>
                <a:gd name="T20" fmla="*/ 857 w 1240"/>
                <a:gd name="T21" fmla="*/ 47 h 1744"/>
                <a:gd name="T22" fmla="*/ 713 w 1240"/>
                <a:gd name="T23" fmla="*/ 20 h 1744"/>
                <a:gd name="T24" fmla="*/ 571 w 1240"/>
                <a:gd name="T25" fmla="*/ 4 h 1744"/>
                <a:gd name="T26" fmla="*/ 428 w 1240"/>
                <a:gd name="T27" fmla="*/ 0 h 1744"/>
                <a:gd name="T28" fmla="*/ 286 w 1240"/>
                <a:gd name="T29" fmla="*/ 20 h 1744"/>
                <a:gd name="T30" fmla="*/ 142 w 1240"/>
                <a:gd name="T31" fmla="*/ 59 h 1744"/>
                <a:gd name="T32" fmla="*/ 0 w 1240"/>
                <a:gd name="T33" fmla="*/ 127 h 1744"/>
                <a:gd name="T34" fmla="*/ 0 w 1240"/>
                <a:gd name="T35" fmla="*/ 222 h 1744"/>
                <a:gd name="T36" fmla="*/ 3 w 1240"/>
                <a:gd name="T37" fmla="*/ 323 h 1744"/>
                <a:gd name="T38" fmla="*/ 7 w 1240"/>
                <a:gd name="T39" fmla="*/ 426 h 1744"/>
                <a:gd name="T40" fmla="*/ 15 w 1240"/>
                <a:gd name="T41" fmla="*/ 529 h 1744"/>
                <a:gd name="T42" fmla="*/ 25 w 1240"/>
                <a:gd name="T43" fmla="*/ 630 h 1744"/>
                <a:gd name="T44" fmla="*/ 43 w 1240"/>
                <a:gd name="T45" fmla="*/ 727 h 1744"/>
                <a:gd name="T46" fmla="*/ 66 w 1240"/>
                <a:gd name="T47" fmla="*/ 819 h 1744"/>
                <a:gd name="T48" fmla="*/ 97 w 1240"/>
                <a:gd name="T49" fmla="*/ 902 h 1744"/>
                <a:gd name="T50" fmla="*/ 93 w 1240"/>
                <a:gd name="T51" fmla="*/ 982 h 1744"/>
                <a:gd name="T52" fmla="*/ 84 w 1240"/>
                <a:gd name="T53" fmla="*/ 1062 h 1744"/>
                <a:gd name="T54" fmla="*/ 70 w 1240"/>
                <a:gd name="T55" fmla="*/ 1140 h 1744"/>
                <a:gd name="T56" fmla="*/ 56 w 1240"/>
                <a:gd name="T57" fmla="*/ 1217 h 1744"/>
                <a:gd name="T58" fmla="*/ 41 w 1240"/>
                <a:gd name="T59" fmla="*/ 1293 h 1744"/>
                <a:gd name="T60" fmla="*/ 28 w 1240"/>
                <a:gd name="T61" fmla="*/ 1371 h 1744"/>
                <a:gd name="T62" fmla="*/ 18 w 1240"/>
                <a:gd name="T63" fmla="*/ 1451 h 1744"/>
                <a:gd name="T64" fmla="*/ 17 w 1240"/>
                <a:gd name="T65" fmla="*/ 1532 h 1744"/>
                <a:gd name="T66" fmla="*/ 59 w 1240"/>
                <a:gd name="T67" fmla="*/ 1602 h 1744"/>
                <a:gd name="T68" fmla="*/ 122 w 1240"/>
                <a:gd name="T69" fmla="*/ 1663 h 1744"/>
                <a:gd name="T70" fmla="*/ 207 w 1240"/>
                <a:gd name="T71" fmla="*/ 1705 h 1744"/>
                <a:gd name="T72" fmla="*/ 318 w 1240"/>
                <a:gd name="T73" fmla="*/ 1735 h 1744"/>
                <a:gd name="T74" fmla="*/ 456 w 1240"/>
                <a:gd name="T75" fmla="*/ 1744 h 1744"/>
                <a:gd name="T76" fmla="*/ 626 w 1240"/>
                <a:gd name="T77" fmla="*/ 1737 h 1744"/>
                <a:gd name="T78" fmla="*/ 830 w 1240"/>
                <a:gd name="T79" fmla="*/ 1707 h 1744"/>
                <a:gd name="T80" fmla="*/ 1074 w 1240"/>
                <a:gd name="T81" fmla="*/ 1659 h 1744"/>
                <a:gd name="T82" fmla="*/ 1081 w 1240"/>
                <a:gd name="T83" fmla="*/ 1637 h 1744"/>
                <a:gd name="T84" fmla="*/ 1100 w 1240"/>
                <a:gd name="T85" fmla="*/ 1612 h 1744"/>
                <a:gd name="T86" fmla="*/ 1126 w 1240"/>
                <a:gd name="T87" fmla="*/ 1583 h 1744"/>
                <a:gd name="T88" fmla="*/ 1157 w 1240"/>
                <a:gd name="T89" fmla="*/ 1552 h 1744"/>
                <a:gd name="T90" fmla="*/ 1186 w 1240"/>
                <a:gd name="T91" fmla="*/ 1519 h 1744"/>
                <a:gd name="T92" fmla="*/ 1213 w 1240"/>
                <a:gd name="T93" fmla="*/ 1490 h 1744"/>
                <a:gd name="T94" fmla="*/ 1231 w 1240"/>
                <a:gd name="T95" fmla="*/ 1464 h 1744"/>
                <a:gd name="T96" fmla="*/ 1240 w 1240"/>
                <a:gd name="T97" fmla="*/ 1447 h 1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0" h="1744">
                  <a:moveTo>
                    <a:pt x="1240" y="1447"/>
                  </a:moveTo>
                  <a:lnTo>
                    <a:pt x="1203" y="1056"/>
                  </a:lnTo>
                  <a:lnTo>
                    <a:pt x="1178" y="782"/>
                  </a:lnTo>
                  <a:lnTo>
                    <a:pt x="1160" y="597"/>
                  </a:lnTo>
                  <a:lnTo>
                    <a:pt x="1150" y="480"/>
                  </a:lnTo>
                  <a:lnTo>
                    <a:pt x="1143" y="399"/>
                  </a:lnTo>
                  <a:lnTo>
                    <a:pt x="1141" y="333"/>
                  </a:lnTo>
                  <a:lnTo>
                    <a:pt x="1141" y="249"/>
                  </a:lnTo>
                  <a:lnTo>
                    <a:pt x="1144" y="127"/>
                  </a:lnTo>
                  <a:lnTo>
                    <a:pt x="1001" y="84"/>
                  </a:lnTo>
                  <a:lnTo>
                    <a:pt x="857" y="47"/>
                  </a:lnTo>
                  <a:lnTo>
                    <a:pt x="713" y="20"/>
                  </a:lnTo>
                  <a:lnTo>
                    <a:pt x="571" y="4"/>
                  </a:lnTo>
                  <a:lnTo>
                    <a:pt x="428" y="0"/>
                  </a:lnTo>
                  <a:lnTo>
                    <a:pt x="286" y="20"/>
                  </a:lnTo>
                  <a:lnTo>
                    <a:pt x="142" y="59"/>
                  </a:lnTo>
                  <a:lnTo>
                    <a:pt x="0" y="127"/>
                  </a:lnTo>
                  <a:lnTo>
                    <a:pt x="0" y="222"/>
                  </a:lnTo>
                  <a:lnTo>
                    <a:pt x="3" y="323"/>
                  </a:lnTo>
                  <a:lnTo>
                    <a:pt x="7" y="426"/>
                  </a:lnTo>
                  <a:lnTo>
                    <a:pt x="15" y="529"/>
                  </a:lnTo>
                  <a:lnTo>
                    <a:pt x="25" y="630"/>
                  </a:lnTo>
                  <a:lnTo>
                    <a:pt x="43" y="727"/>
                  </a:lnTo>
                  <a:lnTo>
                    <a:pt x="66" y="819"/>
                  </a:lnTo>
                  <a:lnTo>
                    <a:pt x="97" y="902"/>
                  </a:lnTo>
                  <a:lnTo>
                    <a:pt x="93" y="982"/>
                  </a:lnTo>
                  <a:lnTo>
                    <a:pt x="84" y="1062"/>
                  </a:lnTo>
                  <a:lnTo>
                    <a:pt x="70" y="1140"/>
                  </a:lnTo>
                  <a:lnTo>
                    <a:pt x="56" y="1217"/>
                  </a:lnTo>
                  <a:lnTo>
                    <a:pt x="41" y="1293"/>
                  </a:lnTo>
                  <a:lnTo>
                    <a:pt x="28" y="1371"/>
                  </a:lnTo>
                  <a:lnTo>
                    <a:pt x="18" y="1451"/>
                  </a:lnTo>
                  <a:lnTo>
                    <a:pt x="17" y="1532"/>
                  </a:lnTo>
                  <a:lnTo>
                    <a:pt x="59" y="1602"/>
                  </a:lnTo>
                  <a:lnTo>
                    <a:pt x="122" y="1663"/>
                  </a:lnTo>
                  <a:lnTo>
                    <a:pt x="207" y="1705"/>
                  </a:lnTo>
                  <a:lnTo>
                    <a:pt x="318" y="1735"/>
                  </a:lnTo>
                  <a:lnTo>
                    <a:pt x="456" y="1744"/>
                  </a:lnTo>
                  <a:lnTo>
                    <a:pt x="626" y="1737"/>
                  </a:lnTo>
                  <a:lnTo>
                    <a:pt x="830" y="1707"/>
                  </a:lnTo>
                  <a:lnTo>
                    <a:pt x="1074" y="1659"/>
                  </a:lnTo>
                  <a:lnTo>
                    <a:pt x="1081" y="1637"/>
                  </a:lnTo>
                  <a:lnTo>
                    <a:pt x="1100" y="1612"/>
                  </a:lnTo>
                  <a:lnTo>
                    <a:pt x="1126" y="1583"/>
                  </a:lnTo>
                  <a:lnTo>
                    <a:pt x="1157" y="1552"/>
                  </a:lnTo>
                  <a:lnTo>
                    <a:pt x="1186" y="1519"/>
                  </a:lnTo>
                  <a:lnTo>
                    <a:pt x="1213" y="1490"/>
                  </a:lnTo>
                  <a:lnTo>
                    <a:pt x="1231" y="1464"/>
                  </a:lnTo>
                  <a:lnTo>
                    <a:pt x="1240" y="1447"/>
                  </a:lnTo>
                  <a:close/>
                </a:path>
              </a:pathLst>
            </a:custGeom>
            <a:solidFill>
              <a:srgbClr val="3305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33" name="Freeform 265"/>
            <p:cNvSpPr>
              <a:spLocks/>
            </p:cNvSpPr>
            <p:nvPr/>
          </p:nvSpPr>
          <p:spPr bwMode="auto">
            <a:xfrm>
              <a:off x="2314" y="3238"/>
              <a:ext cx="1223" cy="368"/>
            </a:xfrm>
            <a:custGeom>
              <a:avLst/>
              <a:gdLst>
                <a:gd name="T0" fmla="*/ 1223 w 1223"/>
                <a:gd name="T1" fmla="*/ 449 h 737"/>
                <a:gd name="T2" fmla="*/ 1212 w 1223"/>
                <a:gd name="T3" fmla="*/ 373 h 737"/>
                <a:gd name="T4" fmla="*/ 1203 w 1223"/>
                <a:gd name="T5" fmla="*/ 305 h 737"/>
                <a:gd name="T6" fmla="*/ 1195 w 1223"/>
                <a:gd name="T7" fmla="*/ 241 h 737"/>
                <a:gd name="T8" fmla="*/ 1188 w 1223"/>
                <a:gd name="T9" fmla="*/ 182 h 737"/>
                <a:gd name="T10" fmla="*/ 1179 w 1223"/>
                <a:gd name="T11" fmla="*/ 128 h 737"/>
                <a:gd name="T12" fmla="*/ 1172 w 1223"/>
                <a:gd name="T13" fmla="*/ 81 h 737"/>
                <a:gd name="T14" fmla="*/ 1165 w 1223"/>
                <a:gd name="T15" fmla="*/ 37 h 737"/>
                <a:gd name="T16" fmla="*/ 1161 w 1223"/>
                <a:gd name="T17" fmla="*/ 0 h 737"/>
                <a:gd name="T18" fmla="*/ 913 w 1223"/>
                <a:gd name="T19" fmla="*/ 77 h 737"/>
                <a:gd name="T20" fmla="*/ 702 w 1223"/>
                <a:gd name="T21" fmla="*/ 128 h 737"/>
                <a:gd name="T22" fmla="*/ 525 w 1223"/>
                <a:gd name="T23" fmla="*/ 151 h 737"/>
                <a:gd name="T24" fmla="*/ 380 w 1223"/>
                <a:gd name="T25" fmla="*/ 157 h 737"/>
                <a:gd name="T26" fmla="*/ 263 w 1223"/>
                <a:gd name="T27" fmla="*/ 145 h 737"/>
                <a:gd name="T28" fmla="*/ 177 w 1223"/>
                <a:gd name="T29" fmla="*/ 126 h 737"/>
                <a:gd name="T30" fmla="*/ 115 w 1223"/>
                <a:gd name="T31" fmla="*/ 101 h 737"/>
                <a:gd name="T32" fmla="*/ 80 w 1223"/>
                <a:gd name="T33" fmla="*/ 77 h 737"/>
                <a:gd name="T34" fmla="*/ 76 w 1223"/>
                <a:gd name="T35" fmla="*/ 130 h 737"/>
                <a:gd name="T36" fmla="*/ 67 w 1223"/>
                <a:gd name="T37" fmla="*/ 184 h 737"/>
                <a:gd name="T38" fmla="*/ 53 w 1223"/>
                <a:gd name="T39" fmla="*/ 237 h 737"/>
                <a:gd name="T40" fmla="*/ 39 w 1223"/>
                <a:gd name="T41" fmla="*/ 291 h 737"/>
                <a:gd name="T42" fmla="*/ 24 w 1223"/>
                <a:gd name="T43" fmla="*/ 344 h 737"/>
                <a:gd name="T44" fmla="*/ 11 w 1223"/>
                <a:gd name="T45" fmla="*/ 396 h 737"/>
                <a:gd name="T46" fmla="*/ 1 w 1223"/>
                <a:gd name="T47" fmla="*/ 449 h 737"/>
                <a:gd name="T48" fmla="*/ 0 w 1223"/>
                <a:gd name="T49" fmla="*/ 507 h 737"/>
                <a:gd name="T50" fmla="*/ 42 w 1223"/>
                <a:gd name="T51" fmla="*/ 583 h 737"/>
                <a:gd name="T52" fmla="*/ 105 w 1223"/>
                <a:gd name="T53" fmla="*/ 649 h 737"/>
                <a:gd name="T54" fmla="*/ 190 w 1223"/>
                <a:gd name="T55" fmla="*/ 698 h 737"/>
                <a:gd name="T56" fmla="*/ 301 w 1223"/>
                <a:gd name="T57" fmla="*/ 731 h 737"/>
                <a:gd name="T58" fmla="*/ 439 w 1223"/>
                <a:gd name="T59" fmla="*/ 737 h 737"/>
                <a:gd name="T60" fmla="*/ 609 w 1223"/>
                <a:gd name="T61" fmla="*/ 719 h 737"/>
                <a:gd name="T62" fmla="*/ 813 w 1223"/>
                <a:gd name="T63" fmla="*/ 670 h 737"/>
                <a:gd name="T64" fmla="*/ 1057 w 1223"/>
                <a:gd name="T65" fmla="*/ 593 h 737"/>
                <a:gd name="T66" fmla="*/ 1064 w 1223"/>
                <a:gd name="T67" fmla="*/ 577 h 737"/>
                <a:gd name="T68" fmla="*/ 1083 w 1223"/>
                <a:gd name="T69" fmla="*/ 560 h 737"/>
                <a:gd name="T70" fmla="*/ 1109 w 1223"/>
                <a:gd name="T71" fmla="*/ 540 h 737"/>
                <a:gd name="T72" fmla="*/ 1140 w 1223"/>
                <a:gd name="T73" fmla="*/ 521 h 737"/>
                <a:gd name="T74" fmla="*/ 1169 w 1223"/>
                <a:gd name="T75" fmla="*/ 497 h 737"/>
                <a:gd name="T76" fmla="*/ 1196 w 1223"/>
                <a:gd name="T77" fmla="*/ 478 h 737"/>
                <a:gd name="T78" fmla="*/ 1214 w 1223"/>
                <a:gd name="T79" fmla="*/ 460 h 737"/>
                <a:gd name="T80" fmla="*/ 1223 w 1223"/>
                <a:gd name="T81" fmla="*/ 44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23" h="737">
                  <a:moveTo>
                    <a:pt x="1223" y="449"/>
                  </a:moveTo>
                  <a:lnTo>
                    <a:pt x="1212" y="373"/>
                  </a:lnTo>
                  <a:lnTo>
                    <a:pt x="1203" y="305"/>
                  </a:lnTo>
                  <a:lnTo>
                    <a:pt x="1195" y="241"/>
                  </a:lnTo>
                  <a:lnTo>
                    <a:pt x="1188" y="182"/>
                  </a:lnTo>
                  <a:lnTo>
                    <a:pt x="1179" y="128"/>
                  </a:lnTo>
                  <a:lnTo>
                    <a:pt x="1172" y="81"/>
                  </a:lnTo>
                  <a:lnTo>
                    <a:pt x="1165" y="37"/>
                  </a:lnTo>
                  <a:lnTo>
                    <a:pt x="1161" y="0"/>
                  </a:lnTo>
                  <a:lnTo>
                    <a:pt x="913" y="77"/>
                  </a:lnTo>
                  <a:lnTo>
                    <a:pt x="702" y="128"/>
                  </a:lnTo>
                  <a:lnTo>
                    <a:pt x="525" y="151"/>
                  </a:lnTo>
                  <a:lnTo>
                    <a:pt x="380" y="157"/>
                  </a:lnTo>
                  <a:lnTo>
                    <a:pt x="263" y="145"/>
                  </a:lnTo>
                  <a:lnTo>
                    <a:pt x="177" y="126"/>
                  </a:lnTo>
                  <a:lnTo>
                    <a:pt x="115" y="101"/>
                  </a:lnTo>
                  <a:lnTo>
                    <a:pt x="80" y="77"/>
                  </a:lnTo>
                  <a:lnTo>
                    <a:pt x="76" y="130"/>
                  </a:lnTo>
                  <a:lnTo>
                    <a:pt x="67" y="184"/>
                  </a:lnTo>
                  <a:lnTo>
                    <a:pt x="53" y="237"/>
                  </a:lnTo>
                  <a:lnTo>
                    <a:pt x="39" y="291"/>
                  </a:lnTo>
                  <a:lnTo>
                    <a:pt x="24" y="344"/>
                  </a:lnTo>
                  <a:lnTo>
                    <a:pt x="11" y="396"/>
                  </a:lnTo>
                  <a:lnTo>
                    <a:pt x="1" y="449"/>
                  </a:lnTo>
                  <a:lnTo>
                    <a:pt x="0" y="507"/>
                  </a:lnTo>
                  <a:lnTo>
                    <a:pt x="42" y="583"/>
                  </a:lnTo>
                  <a:lnTo>
                    <a:pt x="105" y="649"/>
                  </a:lnTo>
                  <a:lnTo>
                    <a:pt x="190" y="698"/>
                  </a:lnTo>
                  <a:lnTo>
                    <a:pt x="301" y="731"/>
                  </a:lnTo>
                  <a:lnTo>
                    <a:pt x="439" y="737"/>
                  </a:lnTo>
                  <a:lnTo>
                    <a:pt x="609" y="719"/>
                  </a:lnTo>
                  <a:lnTo>
                    <a:pt x="813" y="670"/>
                  </a:lnTo>
                  <a:lnTo>
                    <a:pt x="1057" y="593"/>
                  </a:lnTo>
                  <a:lnTo>
                    <a:pt x="1064" y="577"/>
                  </a:lnTo>
                  <a:lnTo>
                    <a:pt x="1083" y="560"/>
                  </a:lnTo>
                  <a:lnTo>
                    <a:pt x="1109" y="540"/>
                  </a:lnTo>
                  <a:lnTo>
                    <a:pt x="1140" y="521"/>
                  </a:lnTo>
                  <a:lnTo>
                    <a:pt x="1169" y="497"/>
                  </a:lnTo>
                  <a:lnTo>
                    <a:pt x="1196" y="478"/>
                  </a:lnTo>
                  <a:lnTo>
                    <a:pt x="1214" y="460"/>
                  </a:lnTo>
                  <a:lnTo>
                    <a:pt x="1223" y="449"/>
                  </a:lnTo>
                  <a:close/>
                </a:path>
              </a:pathLst>
            </a:custGeom>
            <a:solidFill>
              <a:srgbClr val="5426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34" name="Freeform 266"/>
            <p:cNvSpPr>
              <a:spLocks/>
            </p:cNvSpPr>
            <p:nvPr/>
          </p:nvSpPr>
          <p:spPr bwMode="auto">
            <a:xfrm>
              <a:off x="2815" y="2247"/>
              <a:ext cx="287" cy="203"/>
            </a:xfrm>
            <a:custGeom>
              <a:avLst/>
              <a:gdLst>
                <a:gd name="T0" fmla="*/ 242 w 287"/>
                <a:gd name="T1" fmla="*/ 4 h 407"/>
                <a:gd name="T2" fmla="*/ 218 w 287"/>
                <a:gd name="T3" fmla="*/ 0 h 407"/>
                <a:gd name="T4" fmla="*/ 194 w 287"/>
                <a:gd name="T5" fmla="*/ 6 h 407"/>
                <a:gd name="T6" fmla="*/ 167 w 287"/>
                <a:gd name="T7" fmla="*/ 20 h 407"/>
                <a:gd name="T8" fmla="*/ 141 w 287"/>
                <a:gd name="T9" fmla="*/ 41 h 407"/>
                <a:gd name="T10" fmla="*/ 112 w 287"/>
                <a:gd name="T11" fmla="*/ 66 h 407"/>
                <a:gd name="T12" fmla="*/ 86 w 287"/>
                <a:gd name="T13" fmla="*/ 99 h 407"/>
                <a:gd name="T14" fmla="*/ 60 w 287"/>
                <a:gd name="T15" fmla="*/ 134 h 407"/>
                <a:gd name="T16" fmla="*/ 41 w 287"/>
                <a:gd name="T17" fmla="*/ 177 h 407"/>
                <a:gd name="T18" fmla="*/ 22 w 287"/>
                <a:gd name="T19" fmla="*/ 216 h 407"/>
                <a:gd name="T20" fmla="*/ 10 w 287"/>
                <a:gd name="T21" fmla="*/ 257 h 407"/>
                <a:gd name="T22" fmla="*/ 1 w 287"/>
                <a:gd name="T23" fmla="*/ 292 h 407"/>
                <a:gd name="T24" fmla="*/ 0 w 287"/>
                <a:gd name="T25" fmla="*/ 327 h 407"/>
                <a:gd name="T26" fmla="*/ 3 w 287"/>
                <a:gd name="T27" fmla="*/ 356 h 407"/>
                <a:gd name="T28" fmla="*/ 11 w 287"/>
                <a:gd name="T29" fmla="*/ 379 h 407"/>
                <a:gd name="T30" fmla="*/ 24 w 287"/>
                <a:gd name="T31" fmla="*/ 395 h 407"/>
                <a:gd name="T32" fmla="*/ 43 w 287"/>
                <a:gd name="T33" fmla="*/ 407 h 407"/>
                <a:gd name="T34" fmla="*/ 65 w 287"/>
                <a:gd name="T35" fmla="*/ 407 h 407"/>
                <a:gd name="T36" fmla="*/ 91 w 287"/>
                <a:gd name="T37" fmla="*/ 401 h 407"/>
                <a:gd name="T38" fmla="*/ 118 w 287"/>
                <a:gd name="T39" fmla="*/ 385 h 407"/>
                <a:gd name="T40" fmla="*/ 146 w 287"/>
                <a:gd name="T41" fmla="*/ 366 h 407"/>
                <a:gd name="T42" fmla="*/ 173 w 287"/>
                <a:gd name="T43" fmla="*/ 339 h 407"/>
                <a:gd name="T44" fmla="*/ 200 w 287"/>
                <a:gd name="T45" fmla="*/ 307 h 407"/>
                <a:gd name="T46" fmla="*/ 224 w 287"/>
                <a:gd name="T47" fmla="*/ 272 h 407"/>
                <a:gd name="T48" fmla="*/ 246 w 287"/>
                <a:gd name="T49" fmla="*/ 234 h 407"/>
                <a:gd name="T50" fmla="*/ 263 w 287"/>
                <a:gd name="T51" fmla="*/ 191 h 407"/>
                <a:gd name="T52" fmla="*/ 277 w 287"/>
                <a:gd name="T53" fmla="*/ 150 h 407"/>
                <a:gd name="T54" fmla="*/ 284 w 287"/>
                <a:gd name="T55" fmla="*/ 113 h 407"/>
                <a:gd name="T56" fmla="*/ 287 w 287"/>
                <a:gd name="T57" fmla="*/ 80 h 407"/>
                <a:gd name="T58" fmla="*/ 283 w 287"/>
                <a:gd name="T59" fmla="*/ 51 h 407"/>
                <a:gd name="T60" fmla="*/ 274 w 287"/>
                <a:gd name="T61" fmla="*/ 27 h 407"/>
                <a:gd name="T62" fmla="*/ 260 w 287"/>
                <a:gd name="T63" fmla="*/ 12 h 407"/>
                <a:gd name="T64" fmla="*/ 242 w 287"/>
                <a:gd name="T65" fmla="*/ 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7" h="407">
                  <a:moveTo>
                    <a:pt x="242" y="4"/>
                  </a:moveTo>
                  <a:lnTo>
                    <a:pt x="218" y="0"/>
                  </a:lnTo>
                  <a:lnTo>
                    <a:pt x="194" y="6"/>
                  </a:lnTo>
                  <a:lnTo>
                    <a:pt x="167" y="20"/>
                  </a:lnTo>
                  <a:lnTo>
                    <a:pt x="141" y="41"/>
                  </a:lnTo>
                  <a:lnTo>
                    <a:pt x="112" y="66"/>
                  </a:lnTo>
                  <a:lnTo>
                    <a:pt x="86" y="99"/>
                  </a:lnTo>
                  <a:lnTo>
                    <a:pt x="60" y="134"/>
                  </a:lnTo>
                  <a:lnTo>
                    <a:pt x="41" y="177"/>
                  </a:lnTo>
                  <a:lnTo>
                    <a:pt x="22" y="216"/>
                  </a:lnTo>
                  <a:lnTo>
                    <a:pt x="10" y="257"/>
                  </a:lnTo>
                  <a:lnTo>
                    <a:pt x="1" y="292"/>
                  </a:lnTo>
                  <a:lnTo>
                    <a:pt x="0" y="327"/>
                  </a:lnTo>
                  <a:lnTo>
                    <a:pt x="3" y="356"/>
                  </a:lnTo>
                  <a:lnTo>
                    <a:pt x="11" y="379"/>
                  </a:lnTo>
                  <a:lnTo>
                    <a:pt x="24" y="395"/>
                  </a:lnTo>
                  <a:lnTo>
                    <a:pt x="43" y="407"/>
                  </a:lnTo>
                  <a:lnTo>
                    <a:pt x="65" y="407"/>
                  </a:lnTo>
                  <a:lnTo>
                    <a:pt x="91" y="401"/>
                  </a:lnTo>
                  <a:lnTo>
                    <a:pt x="118" y="385"/>
                  </a:lnTo>
                  <a:lnTo>
                    <a:pt x="146" y="366"/>
                  </a:lnTo>
                  <a:lnTo>
                    <a:pt x="173" y="339"/>
                  </a:lnTo>
                  <a:lnTo>
                    <a:pt x="200" y="307"/>
                  </a:lnTo>
                  <a:lnTo>
                    <a:pt x="224" y="272"/>
                  </a:lnTo>
                  <a:lnTo>
                    <a:pt x="246" y="234"/>
                  </a:lnTo>
                  <a:lnTo>
                    <a:pt x="263" y="191"/>
                  </a:lnTo>
                  <a:lnTo>
                    <a:pt x="277" y="150"/>
                  </a:lnTo>
                  <a:lnTo>
                    <a:pt x="284" y="113"/>
                  </a:lnTo>
                  <a:lnTo>
                    <a:pt x="287" y="80"/>
                  </a:lnTo>
                  <a:lnTo>
                    <a:pt x="283" y="51"/>
                  </a:lnTo>
                  <a:lnTo>
                    <a:pt x="274" y="27"/>
                  </a:lnTo>
                  <a:lnTo>
                    <a:pt x="260" y="12"/>
                  </a:lnTo>
                  <a:lnTo>
                    <a:pt x="242" y="4"/>
                  </a:lnTo>
                  <a:close/>
                </a:path>
              </a:pathLst>
            </a:custGeom>
            <a:solidFill>
              <a:srgbClr val="D49999"/>
            </a:solidFill>
            <a:ln w="1588">
              <a:solidFill>
                <a:srgbClr val="000000"/>
              </a:solidFill>
              <a:prstDash val="solid"/>
              <a:round/>
              <a:headEnd/>
              <a:tailEnd/>
            </a:ln>
          </p:spPr>
          <p:txBody>
            <a:bodyPr/>
            <a:lstStyle/>
            <a:p>
              <a:endParaRPr lang="en-US"/>
            </a:p>
          </p:txBody>
        </p:sp>
        <p:sp>
          <p:nvSpPr>
            <p:cNvPr id="1287435" name="Freeform 267"/>
            <p:cNvSpPr>
              <a:spLocks/>
            </p:cNvSpPr>
            <p:nvPr/>
          </p:nvSpPr>
          <p:spPr bwMode="auto">
            <a:xfrm>
              <a:off x="2854" y="2249"/>
              <a:ext cx="224" cy="162"/>
            </a:xfrm>
            <a:custGeom>
              <a:avLst/>
              <a:gdLst>
                <a:gd name="T0" fmla="*/ 193 w 224"/>
                <a:gd name="T1" fmla="*/ 4 h 325"/>
                <a:gd name="T2" fmla="*/ 173 w 224"/>
                <a:gd name="T3" fmla="*/ 0 h 325"/>
                <a:gd name="T4" fmla="*/ 155 w 224"/>
                <a:gd name="T5" fmla="*/ 6 h 325"/>
                <a:gd name="T6" fmla="*/ 134 w 224"/>
                <a:gd name="T7" fmla="*/ 18 h 325"/>
                <a:gd name="T8" fmla="*/ 113 w 224"/>
                <a:gd name="T9" fmla="*/ 35 h 325"/>
                <a:gd name="T10" fmla="*/ 90 w 224"/>
                <a:gd name="T11" fmla="*/ 55 h 325"/>
                <a:gd name="T12" fmla="*/ 69 w 224"/>
                <a:gd name="T13" fmla="*/ 82 h 325"/>
                <a:gd name="T14" fmla="*/ 48 w 224"/>
                <a:gd name="T15" fmla="*/ 109 h 325"/>
                <a:gd name="T16" fmla="*/ 33 w 224"/>
                <a:gd name="T17" fmla="*/ 144 h 325"/>
                <a:gd name="T18" fmla="*/ 17 w 224"/>
                <a:gd name="T19" fmla="*/ 175 h 325"/>
                <a:gd name="T20" fmla="*/ 7 w 224"/>
                <a:gd name="T21" fmla="*/ 206 h 325"/>
                <a:gd name="T22" fmla="*/ 2 w 224"/>
                <a:gd name="T23" fmla="*/ 233 h 325"/>
                <a:gd name="T24" fmla="*/ 0 w 224"/>
                <a:gd name="T25" fmla="*/ 263 h 325"/>
                <a:gd name="T26" fmla="*/ 2 w 224"/>
                <a:gd name="T27" fmla="*/ 284 h 325"/>
                <a:gd name="T28" fmla="*/ 9 w 224"/>
                <a:gd name="T29" fmla="*/ 303 h 325"/>
                <a:gd name="T30" fmla="*/ 20 w 224"/>
                <a:gd name="T31" fmla="*/ 315 h 325"/>
                <a:gd name="T32" fmla="*/ 35 w 224"/>
                <a:gd name="T33" fmla="*/ 325 h 325"/>
                <a:gd name="T34" fmla="*/ 51 w 224"/>
                <a:gd name="T35" fmla="*/ 323 h 325"/>
                <a:gd name="T36" fmla="*/ 71 w 224"/>
                <a:gd name="T37" fmla="*/ 317 h 325"/>
                <a:gd name="T38" fmla="*/ 92 w 224"/>
                <a:gd name="T39" fmla="*/ 303 h 325"/>
                <a:gd name="T40" fmla="*/ 113 w 224"/>
                <a:gd name="T41" fmla="*/ 286 h 325"/>
                <a:gd name="T42" fmla="*/ 132 w 224"/>
                <a:gd name="T43" fmla="*/ 261 h 325"/>
                <a:gd name="T44" fmla="*/ 154 w 224"/>
                <a:gd name="T45" fmla="*/ 233 h 325"/>
                <a:gd name="T46" fmla="*/ 173 w 224"/>
                <a:gd name="T47" fmla="*/ 202 h 325"/>
                <a:gd name="T48" fmla="*/ 192 w 224"/>
                <a:gd name="T49" fmla="*/ 173 h 325"/>
                <a:gd name="T50" fmla="*/ 204 w 224"/>
                <a:gd name="T51" fmla="*/ 138 h 325"/>
                <a:gd name="T52" fmla="*/ 216 w 224"/>
                <a:gd name="T53" fmla="*/ 111 h 325"/>
                <a:gd name="T54" fmla="*/ 221 w 224"/>
                <a:gd name="T55" fmla="*/ 82 h 325"/>
                <a:gd name="T56" fmla="*/ 224 w 224"/>
                <a:gd name="T57" fmla="*/ 60 h 325"/>
                <a:gd name="T58" fmla="*/ 223 w 224"/>
                <a:gd name="T59" fmla="*/ 39 h 325"/>
                <a:gd name="T60" fmla="*/ 217 w 224"/>
                <a:gd name="T61" fmla="*/ 23 h 325"/>
                <a:gd name="T62" fmla="*/ 207 w 224"/>
                <a:gd name="T63" fmla="*/ 10 h 325"/>
                <a:gd name="T64" fmla="*/ 193 w 224"/>
                <a:gd name="T65" fmla="*/ 4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4" h="325">
                  <a:moveTo>
                    <a:pt x="193" y="4"/>
                  </a:moveTo>
                  <a:lnTo>
                    <a:pt x="173" y="0"/>
                  </a:lnTo>
                  <a:lnTo>
                    <a:pt x="155" y="6"/>
                  </a:lnTo>
                  <a:lnTo>
                    <a:pt x="134" y="18"/>
                  </a:lnTo>
                  <a:lnTo>
                    <a:pt x="113" y="35"/>
                  </a:lnTo>
                  <a:lnTo>
                    <a:pt x="90" y="55"/>
                  </a:lnTo>
                  <a:lnTo>
                    <a:pt x="69" y="82"/>
                  </a:lnTo>
                  <a:lnTo>
                    <a:pt x="48" y="109"/>
                  </a:lnTo>
                  <a:lnTo>
                    <a:pt x="33" y="144"/>
                  </a:lnTo>
                  <a:lnTo>
                    <a:pt x="17" y="175"/>
                  </a:lnTo>
                  <a:lnTo>
                    <a:pt x="7" y="206"/>
                  </a:lnTo>
                  <a:lnTo>
                    <a:pt x="2" y="233"/>
                  </a:lnTo>
                  <a:lnTo>
                    <a:pt x="0" y="263"/>
                  </a:lnTo>
                  <a:lnTo>
                    <a:pt x="2" y="284"/>
                  </a:lnTo>
                  <a:lnTo>
                    <a:pt x="9" y="303"/>
                  </a:lnTo>
                  <a:lnTo>
                    <a:pt x="20" y="315"/>
                  </a:lnTo>
                  <a:lnTo>
                    <a:pt x="35" y="325"/>
                  </a:lnTo>
                  <a:lnTo>
                    <a:pt x="51" y="323"/>
                  </a:lnTo>
                  <a:lnTo>
                    <a:pt x="71" y="317"/>
                  </a:lnTo>
                  <a:lnTo>
                    <a:pt x="92" y="303"/>
                  </a:lnTo>
                  <a:lnTo>
                    <a:pt x="113" y="286"/>
                  </a:lnTo>
                  <a:lnTo>
                    <a:pt x="132" y="261"/>
                  </a:lnTo>
                  <a:lnTo>
                    <a:pt x="154" y="233"/>
                  </a:lnTo>
                  <a:lnTo>
                    <a:pt x="173" y="202"/>
                  </a:lnTo>
                  <a:lnTo>
                    <a:pt x="192" y="173"/>
                  </a:lnTo>
                  <a:lnTo>
                    <a:pt x="204" y="138"/>
                  </a:lnTo>
                  <a:lnTo>
                    <a:pt x="216" y="111"/>
                  </a:lnTo>
                  <a:lnTo>
                    <a:pt x="221" y="82"/>
                  </a:lnTo>
                  <a:lnTo>
                    <a:pt x="224" y="60"/>
                  </a:lnTo>
                  <a:lnTo>
                    <a:pt x="223" y="39"/>
                  </a:lnTo>
                  <a:lnTo>
                    <a:pt x="217" y="23"/>
                  </a:lnTo>
                  <a:lnTo>
                    <a:pt x="207" y="10"/>
                  </a:lnTo>
                  <a:lnTo>
                    <a:pt x="193" y="4"/>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36" name="Freeform 268"/>
            <p:cNvSpPr>
              <a:spLocks/>
            </p:cNvSpPr>
            <p:nvPr/>
          </p:nvSpPr>
          <p:spPr bwMode="auto">
            <a:xfrm>
              <a:off x="2843" y="2248"/>
              <a:ext cx="221" cy="130"/>
            </a:xfrm>
            <a:custGeom>
              <a:avLst/>
              <a:gdLst>
                <a:gd name="T0" fmla="*/ 203 w 221"/>
                <a:gd name="T1" fmla="*/ 2 h 261"/>
                <a:gd name="T2" fmla="*/ 186 w 221"/>
                <a:gd name="T3" fmla="*/ 0 h 261"/>
                <a:gd name="T4" fmla="*/ 170 w 221"/>
                <a:gd name="T5" fmla="*/ 4 h 261"/>
                <a:gd name="T6" fmla="*/ 151 w 221"/>
                <a:gd name="T7" fmla="*/ 12 h 261"/>
                <a:gd name="T8" fmla="*/ 131 w 221"/>
                <a:gd name="T9" fmla="*/ 25 h 261"/>
                <a:gd name="T10" fmla="*/ 110 w 221"/>
                <a:gd name="T11" fmla="*/ 41 h 261"/>
                <a:gd name="T12" fmla="*/ 89 w 221"/>
                <a:gd name="T13" fmla="*/ 62 h 261"/>
                <a:gd name="T14" fmla="*/ 67 w 221"/>
                <a:gd name="T15" fmla="*/ 84 h 261"/>
                <a:gd name="T16" fmla="*/ 49 w 221"/>
                <a:gd name="T17" fmla="*/ 113 h 261"/>
                <a:gd name="T18" fmla="*/ 31 w 221"/>
                <a:gd name="T19" fmla="*/ 138 h 261"/>
                <a:gd name="T20" fmla="*/ 18 w 221"/>
                <a:gd name="T21" fmla="*/ 163 h 261"/>
                <a:gd name="T22" fmla="*/ 8 w 221"/>
                <a:gd name="T23" fmla="*/ 187 h 261"/>
                <a:gd name="T24" fmla="*/ 3 w 221"/>
                <a:gd name="T25" fmla="*/ 210 h 261"/>
                <a:gd name="T26" fmla="*/ 0 w 221"/>
                <a:gd name="T27" fmla="*/ 228 h 261"/>
                <a:gd name="T28" fmla="*/ 3 w 221"/>
                <a:gd name="T29" fmla="*/ 243 h 261"/>
                <a:gd name="T30" fmla="*/ 10 w 221"/>
                <a:gd name="T31" fmla="*/ 255 h 261"/>
                <a:gd name="T32" fmla="*/ 21 w 221"/>
                <a:gd name="T33" fmla="*/ 261 h 261"/>
                <a:gd name="T34" fmla="*/ 34 w 221"/>
                <a:gd name="T35" fmla="*/ 261 h 261"/>
                <a:gd name="T36" fmla="*/ 52 w 221"/>
                <a:gd name="T37" fmla="*/ 257 h 261"/>
                <a:gd name="T38" fmla="*/ 70 w 221"/>
                <a:gd name="T39" fmla="*/ 247 h 261"/>
                <a:gd name="T40" fmla="*/ 91 w 221"/>
                <a:gd name="T41" fmla="*/ 235 h 261"/>
                <a:gd name="T42" fmla="*/ 113 w 221"/>
                <a:gd name="T43" fmla="*/ 216 h 261"/>
                <a:gd name="T44" fmla="*/ 134 w 221"/>
                <a:gd name="T45" fmla="*/ 197 h 261"/>
                <a:gd name="T46" fmla="*/ 155 w 221"/>
                <a:gd name="T47" fmla="*/ 173 h 261"/>
                <a:gd name="T48" fmla="*/ 176 w 221"/>
                <a:gd name="T49" fmla="*/ 152 h 261"/>
                <a:gd name="T50" fmla="*/ 193 w 221"/>
                <a:gd name="T51" fmla="*/ 123 h 261"/>
                <a:gd name="T52" fmla="*/ 205 w 221"/>
                <a:gd name="T53" fmla="*/ 97 h 261"/>
                <a:gd name="T54" fmla="*/ 215 w 221"/>
                <a:gd name="T55" fmla="*/ 74 h 261"/>
                <a:gd name="T56" fmla="*/ 221 w 221"/>
                <a:gd name="T57" fmla="*/ 53 h 261"/>
                <a:gd name="T58" fmla="*/ 221 w 221"/>
                <a:gd name="T59" fmla="*/ 33 h 261"/>
                <a:gd name="T60" fmla="*/ 219 w 221"/>
                <a:gd name="T61" fmla="*/ 18 h 261"/>
                <a:gd name="T62" fmla="*/ 212 w 221"/>
                <a:gd name="T63" fmla="*/ 6 h 261"/>
                <a:gd name="T64" fmla="*/ 203 w 221"/>
                <a:gd name="T65" fmla="*/ 2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1" h="261">
                  <a:moveTo>
                    <a:pt x="203" y="2"/>
                  </a:moveTo>
                  <a:lnTo>
                    <a:pt x="186" y="0"/>
                  </a:lnTo>
                  <a:lnTo>
                    <a:pt x="170" y="4"/>
                  </a:lnTo>
                  <a:lnTo>
                    <a:pt x="151" y="12"/>
                  </a:lnTo>
                  <a:lnTo>
                    <a:pt x="131" y="25"/>
                  </a:lnTo>
                  <a:lnTo>
                    <a:pt x="110" y="41"/>
                  </a:lnTo>
                  <a:lnTo>
                    <a:pt x="89" y="62"/>
                  </a:lnTo>
                  <a:lnTo>
                    <a:pt x="67" y="84"/>
                  </a:lnTo>
                  <a:lnTo>
                    <a:pt x="49" y="113"/>
                  </a:lnTo>
                  <a:lnTo>
                    <a:pt x="31" y="138"/>
                  </a:lnTo>
                  <a:lnTo>
                    <a:pt x="18" y="163"/>
                  </a:lnTo>
                  <a:lnTo>
                    <a:pt x="8" y="187"/>
                  </a:lnTo>
                  <a:lnTo>
                    <a:pt x="3" y="210"/>
                  </a:lnTo>
                  <a:lnTo>
                    <a:pt x="0" y="228"/>
                  </a:lnTo>
                  <a:lnTo>
                    <a:pt x="3" y="243"/>
                  </a:lnTo>
                  <a:lnTo>
                    <a:pt x="10" y="255"/>
                  </a:lnTo>
                  <a:lnTo>
                    <a:pt x="21" y="261"/>
                  </a:lnTo>
                  <a:lnTo>
                    <a:pt x="34" y="261"/>
                  </a:lnTo>
                  <a:lnTo>
                    <a:pt x="52" y="257"/>
                  </a:lnTo>
                  <a:lnTo>
                    <a:pt x="70" y="247"/>
                  </a:lnTo>
                  <a:lnTo>
                    <a:pt x="91" y="235"/>
                  </a:lnTo>
                  <a:lnTo>
                    <a:pt x="113" y="216"/>
                  </a:lnTo>
                  <a:lnTo>
                    <a:pt x="134" y="197"/>
                  </a:lnTo>
                  <a:lnTo>
                    <a:pt x="155" y="173"/>
                  </a:lnTo>
                  <a:lnTo>
                    <a:pt x="176" y="152"/>
                  </a:lnTo>
                  <a:lnTo>
                    <a:pt x="193" y="123"/>
                  </a:lnTo>
                  <a:lnTo>
                    <a:pt x="205" y="97"/>
                  </a:lnTo>
                  <a:lnTo>
                    <a:pt x="215" y="74"/>
                  </a:lnTo>
                  <a:lnTo>
                    <a:pt x="221" y="53"/>
                  </a:lnTo>
                  <a:lnTo>
                    <a:pt x="221" y="33"/>
                  </a:lnTo>
                  <a:lnTo>
                    <a:pt x="219" y="18"/>
                  </a:lnTo>
                  <a:lnTo>
                    <a:pt x="212" y="6"/>
                  </a:lnTo>
                  <a:lnTo>
                    <a:pt x="203" y="2"/>
                  </a:lnTo>
                  <a:close/>
                </a:path>
              </a:pathLst>
            </a:custGeom>
            <a:solidFill>
              <a:srgbClr val="FFCC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37" name="Freeform 269"/>
            <p:cNvSpPr>
              <a:spLocks/>
            </p:cNvSpPr>
            <p:nvPr/>
          </p:nvSpPr>
          <p:spPr bwMode="auto">
            <a:xfrm>
              <a:off x="3003" y="2262"/>
              <a:ext cx="57" cy="32"/>
            </a:xfrm>
            <a:custGeom>
              <a:avLst/>
              <a:gdLst>
                <a:gd name="T0" fmla="*/ 51 w 57"/>
                <a:gd name="T1" fmla="*/ 4 h 65"/>
                <a:gd name="T2" fmla="*/ 41 w 57"/>
                <a:gd name="T3" fmla="*/ 0 h 65"/>
                <a:gd name="T4" fmla="*/ 33 w 57"/>
                <a:gd name="T5" fmla="*/ 2 h 65"/>
                <a:gd name="T6" fmla="*/ 21 w 57"/>
                <a:gd name="T7" fmla="*/ 8 h 65"/>
                <a:gd name="T8" fmla="*/ 12 w 57"/>
                <a:gd name="T9" fmla="*/ 22 h 65"/>
                <a:gd name="T10" fmla="*/ 2 w 57"/>
                <a:gd name="T11" fmla="*/ 39 h 65"/>
                <a:gd name="T12" fmla="*/ 0 w 57"/>
                <a:gd name="T13" fmla="*/ 51 h 65"/>
                <a:gd name="T14" fmla="*/ 3 w 57"/>
                <a:gd name="T15" fmla="*/ 59 h 65"/>
                <a:gd name="T16" fmla="*/ 12 w 57"/>
                <a:gd name="T17" fmla="*/ 65 h 65"/>
                <a:gd name="T18" fmla="*/ 17 w 57"/>
                <a:gd name="T19" fmla="*/ 65 h 65"/>
                <a:gd name="T20" fmla="*/ 24 w 57"/>
                <a:gd name="T21" fmla="*/ 65 h 65"/>
                <a:gd name="T22" fmla="*/ 31 w 57"/>
                <a:gd name="T23" fmla="*/ 59 h 65"/>
                <a:gd name="T24" fmla="*/ 43 w 57"/>
                <a:gd name="T25" fmla="*/ 47 h 65"/>
                <a:gd name="T26" fmla="*/ 51 w 57"/>
                <a:gd name="T27" fmla="*/ 28 h 65"/>
                <a:gd name="T28" fmla="*/ 57 w 57"/>
                <a:gd name="T29" fmla="*/ 16 h 65"/>
                <a:gd name="T30" fmla="*/ 55 w 57"/>
                <a:gd name="T31" fmla="*/ 6 h 65"/>
                <a:gd name="T32" fmla="*/ 51 w 57"/>
                <a:gd name="T33"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65">
                  <a:moveTo>
                    <a:pt x="51" y="4"/>
                  </a:moveTo>
                  <a:lnTo>
                    <a:pt x="41" y="0"/>
                  </a:lnTo>
                  <a:lnTo>
                    <a:pt x="33" y="2"/>
                  </a:lnTo>
                  <a:lnTo>
                    <a:pt x="21" y="8"/>
                  </a:lnTo>
                  <a:lnTo>
                    <a:pt x="12" y="22"/>
                  </a:lnTo>
                  <a:lnTo>
                    <a:pt x="2" y="39"/>
                  </a:lnTo>
                  <a:lnTo>
                    <a:pt x="0" y="51"/>
                  </a:lnTo>
                  <a:lnTo>
                    <a:pt x="3" y="59"/>
                  </a:lnTo>
                  <a:lnTo>
                    <a:pt x="12" y="65"/>
                  </a:lnTo>
                  <a:lnTo>
                    <a:pt x="17" y="65"/>
                  </a:lnTo>
                  <a:lnTo>
                    <a:pt x="24" y="65"/>
                  </a:lnTo>
                  <a:lnTo>
                    <a:pt x="31" y="59"/>
                  </a:lnTo>
                  <a:lnTo>
                    <a:pt x="43" y="47"/>
                  </a:lnTo>
                  <a:lnTo>
                    <a:pt x="51" y="28"/>
                  </a:lnTo>
                  <a:lnTo>
                    <a:pt x="57" y="16"/>
                  </a:lnTo>
                  <a:lnTo>
                    <a:pt x="55" y="6"/>
                  </a:lnTo>
                  <a:lnTo>
                    <a:pt x="51" y="4"/>
                  </a:lnTo>
                  <a:close/>
                </a:path>
              </a:pathLst>
            </a:custGeom>
            <a:solidFill>
              <a:srgbClr val="FFF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38" name="Freeform 270"/>
            <p:cNvSpPr>
              <a:spLocks/>
            </p:cNvSpPr>
            <p:nvPr/>
          </p:nvSpPr>
          <p:spPr bwMode="auto">
            <a:xfrm>
              <a:off x="2970" y="2355"/>
              <a:ext cx="100" cy="67"/>
            </a:xfrm>
            <a:custGeom>
              <a:avLst/>
              <a:gdLst>
                <a:gd name="T0" fmla="*/ 74 w 100"/>
                <a:gd name="T1" fmla="*/ 2 h 134"/>
                <a:gd name="T2" fmla="*/ 63 w 100"/>
                <a:gd name="T3" fmla="*/ 4 h 134"/>
                <a:gd name="T4" fmla="*/ 54 w 100"/>
                <a:gd name="T5" fmla="*/ 12 h 134"/>
                <a:gd name="T6" fmla="*/ 43 w 100"/>
                <a:gd name="T7" fmla="*/ 18 h 134"/>
                <a:gd name="T8" fmla="*/ 35 w 100"/>
                <a:gd name="T9" fmla="*/ 29 h 134"/>
                <a:gd name="T10" fmla="*/ 25 w 100"/>
                <a:gd name="T11" fmla="*/ 41 h 134"/>
                <a:gd name="T12" fmla="*/ 18 w 100"/>
                <a:gd name="T13" fmla="*/ 53 h 134"/>
                <a:gd name="T14" fmla="*/ 11 w 100"/>
                <a:gd name="T15" fmla="*/ 66 h 134"/>
                <a:gd name="T16" fmla="*/ 7 w 100"/>
                <a:gd name="T17" fmla="*/ 82 h 134"/>
                <a:gd name="T18" fmla="*/ 1 w 100"/>
                <a:gd name="T19" fmla="*/ 93 h 134"/>
                <a:gd name="T20" fmla="*/ 1 w 100"/>
                <a:gd name="T21" fmla="*/ 105 h 134"/>
                <a:gd name="T22" fmla="*/ 0 w 100"/>
                <a:gd name="T23" fmla="*/ 113 h 134"/>
                <a:gd name="T24" fmla="*/ 4 w 100"/>
                <a:gd name="T25" fmla="*/ 123 h 134"/>
                <a:gd name="T26" fmla="*/ 7 w 100"/>
                <a:gd name="T27" fmla="*/ 126 h 134"/>
                <a:gd name="T28" fmla="*/ 14 w 100"/>
                <a:gd name="T29" fmla="*/ 132 h 134"/>
                <a:gd name="T30" fmla="*/ 21 w 100"/>
                <a:gd name="T31" fmla="*/ 132 h 134"/>
                <a:gd name="T32" fmla="*/ 29 w 100"/>
                <a:gd name="T33" fmla="*/ 134 h 134"/>
                <a:gd name="T34" fmla="*/ 38 w 100"/>
                <a:gd name="T35" fmla="*/ 128 h 134"/>
                <a:gd name="T36" fmla="*/ 47 w 100"/>
                <a:gd name="T37" fmla="*/ 124 h 134"/>
                <a:gd name="T38" fmla="*/ 57 w 100"/>
                <a:gd name="T39" fmla="*/ 115 h 134"/>
                <a:gd name="T40" fmla="*/ 67 w 100"/>
                <a:gd name="T41" fmla="*/ 105 h 134"/>
                <a:gd name="T42" fmla="*/ 74 w 100"/>
                <a:gd name="T43" fmla="*/ 91 h 134"/>
                <a:gd name="T44" fmla="*/ 83 w 100"/>
                <a:gd name="T45" fmla="*/ 80 h 134"/>
                <a:gd name="T46" fmla="*/ 90 w 100"/>
                <a:gd name="T47" fmla="*/ 66 h 134"/>
                <a:gd name="T48" fmla="*/ 95 w 100"/>
                <a:gd name="T49" fmla="*/ 54 h 134"/>
                <a:gd name="T50" fmla="*/ 98 w 100"/>
                <a:gd name="T51" fmla="*/ 41 h 134"/>
                <a:gd name="T52" fmla="*/ 100 w 100"/>
                <a:gd name="T53" fmla="*/ 29 h 134"/>
                <a:gd name="T54" fmla="*/ 98 w 100"/>
                <a:gd name="T55" fmla="*/ 18 h 134"/>
                <a:gd name="T56" fmla="*/ 97 w 100"/>
                <a:gd name="T57" fmla="*/ 12 h 134"/>
                <a:gd name="T58" fmla="*/ 91 w 100"/>
                <a:gd name="T59" fmla="*/ 4 h 134"/>
                <a:gd name="T60" fmla="*/ 87 w 100"/>
                <a:gd name="T61" fmla="*/ 0 h 134"/>
                <a:gd name="T62" fmla="*/ 81 w 100"/>
                <a:gd name="T63" fmla="*/ 0 h 134"/>
                <a:gd name="T64" fmla="*/ 74 w 100"/>
                <a:gd name="T65" fmla="*/ 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34">
                  <a:moveTo>
                    <a:pt x="74" y="2"/>
                  </a:moveTo>
                  <a:lnTo>
                    <a:pt x="63" y="4"/>
                  </a:lnTo>
                  <a:lnTo>
                    <a:pt x="54" y="12"/>
                  </a:lnTo>
                  <a:lnTo>
                    <a:pt x="43" y="18"/>
                  </a:lnTo>
                  <a:lnTo>
                    <a:pt x="35" y="29"/>
                  </a:lnTo>
                  <a:lnTo>
                    <a:pt x="25" y="41"/>
                  </a:lnTo>
                  <a:lnTo>
                    <a:pt x="18" y="53"/>
                  </a:lnTo>
                  <a:lnTo>
                    <a:pt x="11" y="66"/>
                  </a:lnTo>
                  <a:lnTo>
                    <a:pt x="7" y="82"/>
                  </a:lnTo>
                  <a:lnTo>
                    <a:pt x="1" y="93"/>
                  </a:lnTo>
                  <a:lnTo>
                    <a:pt x="1" y="105"/>
                  </a:lnTo>
                  <a:lnTo>
                    <a:pt x="0" y="113"/>
                  </a:lnTo>
                  <a:lnTo>
                    <a:pt x="4" y="123"/>
                  </a:lnTo>
                  <a:lnTo>
                    <a:pt x="7" y="126"/>
                  </a:lnTo>
                  <a:lnTo>
                    <a:pt x="14" y="132"/>
                  </a:lnTo>
                  <a:lnTo>
                    <a:pt x="21" y="132"/>
                  </a:lnTo>
                  <a:lnTo>
                    <a:pt x="29" y="134"/>
                  </a:lnTo>
                  <a:lnTo>
                    <a:pt x="38" y="128"/>
                  </a:lnTo>
                  <a:lnTo>
                    <a:pt x="47" y="124"/>
                  </a:lnTo>
                  <a:lnTo>
                    <a:pt x="57" y="115"/>
                  </a:lnTo>
                  <a:lnTo>
                    <a:pt x="67" y="105"/>
                  </a:lnTo>
                  <a:lnTo>
                    <a:pt x="74" y="91"/>
                  </a:lnTo>
                  <a:lnTo>
                    <a:pt x="83" y="80"/>
                  </a:lnTo>
                  <a:lnTo>
                    <a:pt x="90" y="66"/>
                  </a:lnTo>
                  <a:lnTo>
                    <a:pt x="95" y="54"/>
                  </a:lnTo>
                  <a:lnTo>
                    <a:pt x="98" y="41"/>
                  </a:lnTo>
                  <a:lnTo>
                    <a:pt x="100" y="29"/>
                  </a:lnTo>
                  <a:lnTo>
                    <a:pt x="98" y="18"/>
                  </a:lnTo>
                  <a:lnTo>
                    <a:pt x="97" y="12"/>
                  </a:lnTo>
                  <a:lnTo>
                    <a:pt x="91" y="4"/>
                  </a:lnTo>
                  <a:lnTo>
                    <a:pt x="87" y="0"/>
                  </a:lnTo>
                  <a:lnTo>
                    <a:pt x="81" y="0"/>
                  </a:lnTo>
                  <a:lnTo>
                    <a:pt x="74" y="2"/>
                  </a:lnTo>
                  <a:close/>
                </a:path>
              </a:pathLst>
            </a:custGeom>
            <a:solidFill>
              <a:srgbClr val="F2C2A6"/>
            </a:solidFill>
            <a:ln w="1588">
              <a:solidFill>
                <a:srgbClr val="000000"/>
              </a:solidFill>
              <a:prstDash val="solid"/>
              <a:round/>
              <a:headEnd/>
              <a:tailEnd/>
            </a:ln>
          </p:spPr>
          <p:txBody>
            <a:bodyPr/>
            <a:lstStyle/>
            <a:p>
              <a:endParaRPr lang="en-US"/>
            </a:p>
          </p:txBody>
        </p:sp>
        <p:sp>
          <p:nvSpPr>
            <p:cNvPr id="1287439" name="Freeform 271"/>
            <p:cNvSpPr>
              <a:spLocks/>
            </p:cNvSpPr>
            <p:nvPr/>
          </p:nvSpPr>
          <p:spPr bwMode="auto">
            <a:xfrm>
              <a:off x="3001" y="2354"/>
              <a:ext cx="50" cy="35"/>
            </a:xfrm>
            <a:custGeom>
              <a:avLst/>
              <a:gdLst>
                <a:gd name="T0" fmla="*/ 38 w 50"/>
                <a:gd name="T1" fmla="*/ 0 h 70"/>
                <a:gd name="T2" fmla="*/ 26 w 50"/>
                <a:gd name="T3" fmla="*/ 4 h 70"/>
                <a:gd name="T4" fmla="*/ 16 w 50"/>
                <a:gd name="T5" fmla="*/ 14 h 70"/>
                <a:gd name="T6" fmla="*/ 8 w 50"/>
                <a:gd name="T7" fmla="*/ 25 h 70"/>
                <a:gd name="T8" fmla="*/ 2 w 50"/>
                <a:gd name="T9" fmla="*/ 41 h 70"/>
                <a:gd name="T10" fmla="*/ 0 w 50"/>
                <a:gd name="T11" fmla="*/ 51 h 70"/>
                <a:gd name="T12" fmla="*/ 1 w 50"/>
                <a:gd name="T13" fmla="*/ 62 h 70"/>
                <a:gd name="T14" fmla="*/ 5 w 50"/>
                <a:gd name="T15" fmla="*/ 68 h 70"/>
                <a:gd name="T16" fmla="*/ 15 w 50"/>
                <a:gd name="T17" fmla="*/ 70 h 70"/>
                <a:gd name="T18" fmla="*/ 23 w 50"/>
                <a:gd name="T19" fmla="*/ 62 h 70"/>
                <a:gd name="T20" fmla="*/ 33 w 50"/>
                <a:gd name="T21" fmla="*/ 53 h 70"/>
                <a:gd name="T22" fmla="*/ 42 w 50"/>
                <a:gd name="T23" fmla="*/ 41 h 70"/>
                <a:gd name="T24" fmla="*/ 49 w 50"/>
                <a:gd name="T25" fmla="*/ 29 h 70"/>
                <a:gd name="T26" fmla="*/ 50 w 50"/>
                <a:gd name="T27" fmla="*/ 14 h 70"/>
                <a:gd name="T28" fmla="*/ 49 w 50"/>
                <a:gd name="T29" fmla="*/ 6 h 70"/>
                <a:gd name="T30" fmla="*/ 45 w 50"/>
                <a:gd name="T31" fmla="*/ 0 h 70"/>
                <a:gd name="T32" fmla="*/ 38 w 50"/>
                <a:gd name="T3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70">
                  <a:moveTo>
                    <a:pt x="38" y="0"/>
                  </a:moveTo>
                  <a:lnTo>
                    <a:pt x="26" y="4"/>
                  </a:lnTo>
                  <a:lnTo>
                    <a:pt x="16" y="14"/>
                  </a:lnTo>
                  <a:lnTo>
                    <a:pt x="8" y="25"/>
                  </a:lnTo>
                  <a:lnTo>
                    <a:pt x="2" y="41"/>
                  </a:lnTo>
                  <a:lnTo>
                    <a:pt x="0" y="51"/>
                  </a:lnTo>
                  <a:lnTo>
                    <a:pt x="1" y="62"/>
                  </a:lnTo>
                  <a:lnTo>
                    <a:pt x="5" y="68"/>
                  </a:lnTo>
                  <a:lnTo>
                    <a:pt x="15" y="70"/>
                  </a:lnTo>
                  <a:lnTo>
                    <a:pt x="23" y="62"/>
                  </a:lnTo>
                  <a:lnTo>
                    <a:pt x="33" y="53"/>
                  </a:lnTo>
                  <a:lnTo>
                    <a:pt x="42" y="41"/>
                  </a:lnTo>
                  <a:lnTo>
                    <a:pt x="49" y="29"/>
                  </a:lnTo>
                  <a:lnTo>
                    <a:pt x="50" y="14"/>
                  </a:lnTo>
                  <a:lnTo>
                    <a:pt x="49" y="6"/>
                  </a:lnTo>
                  <a:lnTo>
                    <a:pt x="45" y="0"/>
                  </a:lnTo>
                  <a:lnTo>
                    <a:pt x="38" y="0"/>
                  </a:lnTo>
                  <a:close/>
                </a:path>
              </a:pathLst>
            </a:custGeom>
            <a:solidFill>
              <a:srgbClr val="FFCC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40" name="Freeform 272"/>
            <p:cNvSpPr>
              <a:spLocks/>
            </p:cNvSpPr>
            <p:nvPr/>
          </p:nvSpPr>
          <p:spPr bwMode="auto">
            <a:xfrm>
              <a:off x="3131" y="2544"/>
              <a:ext cx="247" cy="221"/>
            </a:xfrm>
            <a:custGeom>
              <a:avLst/>
              <a:gdLst>
                <a:gd name="T0" fmla="*/ 148 w 247"/>
                <a:gd name="T1" fmla="*/ 438 h 444"/>
                <a:gd name="T2" fmla="*/ 152 w 247"/>
                <a:gd name="T3" fmla="*/ 442 h 444"/>
                <a:gd name="T4" fmla="*/ 158 w 247"/>
                <a:gd name="T5" fmla="*/ 444 h 444"/>
                <a:gd name="T6" fmla="*/ 165 w 247"/>
                <a:gd name="T7" fmla="*/ 444 h 444"/>
                <a:gd name="T8" fmla="*/ 174 w 247"/>
                <a:gd name="T9" fmla="*/ 440 h 444"/>
                <a:gd name="T10" fmla="*/ 182 w 247"/>
                <a:gd name="T11" fmla="*/ 430 h 444"/>
                <a:gd name="T12" fmla="*/ 196 w 247"/>
                <a:gd name="T13" fmla="*/ 420 h 444"/>
                <a:gd name="T14" fmla="*/ 210 w 247"/>
                <a:gd name="T15" fmla="*/ 407 h 444"/>
                <a:gd name="T16" fmla="*/ 228 w 247"/>
                <a:gd name="T17" fmla="*/ 391 h 444"/>
                <a:gd name="T18" fmla="*/ 237 w 247"/>
                <a:gd name="T19" fmla="*/ 356 h 444"/>
                <a:gd name="T20" fmla="*/ 243 w 247"/>
                <a:gd name="T21" fmla="*/ 327 h 444"/>
                <a:gd name="T22" fmla="*/ 245 w 247"/>
                <a:gd name="T23" fmla="*/ 298 h 444"/>
                <a:gd name="T24" fmla="*/ 247 w 247"/>
                <a:gd name="T25" fmla="*/ 274 h 444"/>
                <a:gd name="T26" fmla="*/ 245 w 247"/>
                <a:gd name="T27" fmla="*/ 249 h 444"/>
                <a:gd name="T28" fmla="*/ 244 w 247"/>
                <a:gd name="T29" fmla="*/ 226 h 444"/>
                <a:gd name="T30" fmla="*/ 241 w 247"/>
                <a:gd name="T31" fmla="*/ 201 h 444"/>
                <a:gd name="T32" fmla="*/ 241 w 247"/>
                <a:gd name="T33" fmla="*/ 177 h 444"/>
                <a:gd name="T34" fmla="*/ 234 w 247"/>
                <a:gd name="T35" fmla="*/ 152 h 444"/>
                <a:gd name="T36" fmla="*/ 226 w 247"/>
                <a:gd name="T37" fmla="*/ 129 h 444"/>
                <a:gd name="T38" fmla="*/ 213 w 247"/>
                <a:gd name="T39" fmla="*/ 105 h 444"/>
                <a:gd name="T40" fmla="*/ 200 w 247"/>
                <a:gd name="T41" fmla="*/ 84 h 444"/>
                <a:gd name="T42" fmla="*/ 182 w 247"/>
                <a:gd name="T43" fmla="*/ 61 h 444"/>
                <a:gd name="T44" fmla="*/ 165 w 247"/>
                <a:gd name="T45" fmla="*/ 41 h 444"/>
                <a:gd name="T46" fmla="*/ 148 w 247"/>
                <a:gd name="T47" fmla="*/ 20 h 444"/>
                <a:gd name="T48" fmla="*/ 131 w 247"/>
                <a:gd name="T49" fmla="*/ 0 h 444"/>
                <a:gd name="T50" fmla="*/ 0 w 247"/>
                <a:gd name="T51" fmla="*/ 22 h 444"/>
                <a:gd name="T52" fmla="*/ 5 w 247"/>
                <a:gd name="T53" fmla="*/ 66 h 444"/>
                <a:gd name="T54" fmla="*/ 9 w 247"/>
                <a:gd name="T55" fmla="*/ 111 h 444"/>
                <a:gd name="T56" fmla="*/ 13 w 247"/>
                <a:gd name="T57" fmla="*/ 156 h 444"/>
                <a:gd name="T58" fmla="*/ 19 w 247"/>
                <a:gd name="T59" fmla="*/ 202 h 444"/>
                <a:gd name="T60" fmla="*/ 23 w 247"/>
                <a:gd name="T61" fmla="*/ 247 h 444"/>
                <a:gd name="T62" fmla="*/ 27 w 247"/>
                <a:gd name="T63" fmla="*/ 292 h 444"/>
                <a:gd name="T64" fmla="*/ 33 w 247"/>
                <a:gd name="T65" fmla="*/ 337 h 444"/>
                <a:gd name="T66" fmla="*/ 38 w 247"/>
                <a:gd name="T67" fmla="*/ 383 h 444"/>
                <a:gd name="T68" fmla="*/ 51 w 247"/>
                <a:gd name="T69" fmla="*/ 389 h 444"/>
                <a:gd name="T70" fmla="*/ 65 w 247"/>
                <a:gd name="T71" fmla="*/ 395 h 444"/>
                <a:gd name="T72" fmla="*/ 79 w 247"/>
                <a:gd name="T73" fmla="*/ 401 h 444"/>
                <a:gd name="T74" fmla="*/ 93 w 247"/>
                <a:gd name="T75" fmla="*/ 409 h 444"/>
                <a:gd name="T76" fmla="*/ 106 w 247"/>
                <a:gd name="T77" fmla="*/ 414 h 444"/>
                <a:gd name="T78" fmla="*/ 120 w 247"/>
                <a:gd name="T79" fmla="*/ 422 h 444"/>
                <a:gd name="T80" fmla="*/ 134 w 247"/>
                <a:gd name="T81" fmla="*/ 430 h 444"/>
                <a:gd name="T82" fmla="*/ 148 w 247"/>
                <a:gd name="T83" fmla="*/ 438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7" h="444">
                  <a:moveTo>
                    <a:pt x="148" y="438"/>
                  </a:moveTo>
                  <a:lnTo>
                    <a:pt x="152" y="442"/>
                  </a:lnTo>
                  <a:lnTo>
                    <a:pt x="158" y="444"/>
                  </a:lnTo>
                  <a:lnTo>
                    <a:pt x="165" y="444"/>
                  </a:lnTo>
                  <a:lnTo>
                    <a:pt x="174" y="440"/>
                  </a:lnTo>
                  <a:lnTo>
                    <a:pt x="182" y="430"/>
                  </a:lnTo>
                  <a:lnTo>
                    <a:pt x="196" y="420"/>
                  </a:lnTo>
                  <a:lnTo>
                    <a:pt x="210" y="407"/>
                  </a:lnTo>
                  <a:lnTo>
                    <a:pt x="228" y="391"/>
                  </a:lnTo>
                  <a:lnTo>
                    <a:pt x="237" y="356"/>
                  </a:lnTo>
                  <a:lnTo>
                    <a:pt x="243" y="327"/>
                  </a:lnTo>
                  <a:lnTo>
                    <a:pt x="245" y="298"/>
                  </a:lnTo>
                  <a:lnTo>
                    <a:pt x="247" y="274"/>
                  </a:lnTo>
                  <a:lnTo>
                    <a:pt x="245" y="249"/>
                  </a:lnTo>
                  <a:lnTo>
                    <a:pt x="244" y="226"/>
                  </a:lnTo>
                  <a:lnTo>
                    <a:pt x="241" y="201"/>
                  </a:lnTo>
                  <a:lnTo>
                    <a:pt x="241" y="177"/>
                  </a:lnTo>
                  <a:lnTo>
                    <a:pt x="234" y="152"/>
                  </a:lnTo>
                  <a:lnTo>
                    <a:pt x="226" y="129"/>
                  </a:lnTo>
                  <a:lnTo>
                    <a:pt x="213" y="105"/>
                  </a:lnTo>
                  <a:lnTo>
                    <a:pt x="200" y="84"/>
                  </a:lnTo>
                  <a:lnTo>
                    <a:pt x="182" y="61"/>
                  </a:lnTo>
                  <a:lnTo>
                    <a:pt x="165" y="41"/>
                  </a:lnTo>
                  <a:lnTo>
                    <a:pt x="148" y="20"/>
                  </a:lnTo>
                  <a:lnTo>
                    <a:pt x="131" y="0"/>
                  </a:lnTo>
                  <a:lnTo>
                    <a:pt x="0" y="22"/>
                  </a:lnTo>
                  <a:lnTo>
                    <a:pt x="5" y="66"/>
                  </a:lnTo>
                  <a:lnTo>
                    <a:pt x="9" y="111"/>
                  </a:lnTo>
                  <a:lnTo>
                    <a:pt x="13" y="156"/>
                  </a:lnTo>
                  <a:lnTo>
                    <a:pt x="19" y="202"/>
                  </a:lnTo>
                  <a:lnTo>
                    <a:pt x="23" y="247"/>
                  </a:lnTo>
                  <a:lnTo>
                    <a:pt x="27" y="292"/>
                  </a:lnTo>
                  <a:lnTo>
                    <a:pt x="33" y="337"/>
                  </a:lnTo>
                  <a:lnTo>
                    <a:pt x="38" y="383"/>
                  </a:lnTo>
                  <a:lnTo>
                    <a:pt x="51" y="389"/>
                  </a:lnTo>
                  <a:lnTo>
                    <a:pt x="65" y="395"/>
                  </a:lnTo>
                  <a:lnTo>
                    <a:pt x="79" y="401"/>
                  </a:lnTo>
                  <a:lnTo>
                    <a:pt x="93" y="409"/>
                  </a:lnTo>
                  <a:lnTo>
                    <a:pt x="106" y="414"/>
                  </a:lnTo>
                  <a:lnTo>
                    <a:pt x="120" y="422"/>
                  </a:lnTo>
                  <a:lnTo>
                    <a:pt x="134" y="430"/>
                  </a:lnTo>
                  <a:lnTo>
                    <a:pt x="148" y="438"/>
                  </a:lnTo>
                  <a:close/>
                </a:path>
              </a:pathLst>
            </a:custGeom>
            <a:solidFill>
              <a:srgbClr val="F2C2A6"/>
            </a:solidFill>
            <a:ln w="1588">
              <a:solidFill>
                <a:srgbClr val="000000"/>
              </a:solidFill>
              <a:prstDash val="solid"/>
              <a:round/>
              <a:headEnd/>
              <a:tailEnd/>
            </a:ln>
          </p:spPr>
          <p:txBody>
            <a:bodyPr/>
            <a:lstStyle/>
            <a:p>
              <a:endParaRPr lang="en-US"/>
            </a:p>
          </p:txBody>
        </p:sp>
        <p:sp>
          <p:nvSpPr>
            <p:cNvPr id="1287441" name="Freeform 273"/>
            <p:cNvSpPr>
              <a:spLocks/>
            </p:cNvSpPr>
            <p:nvPr/>
          </p:nvSpPr>
          <p:spPr bwMode="auto">
            <a:xfrm>
              <a:off x="3272" y="2810"/>
              <a:ext cx="763" cy="416"/>
            </a:xfrm>
            <a:custGeom>
              <a:avLst/>
              <a:gdLst>
                <a:gd name="T0" fmla="*/ 0 w 763"/>
                <a:gd name="T1" fmla="*/ 86 h 832"/>
                <a:gd name="T2" fmla="*/ 9 w 763"/>
                <a:gd name="T3" fmla="*/ 163 h 832"/>
                <a:gd name="T4" fmla="*/ 30 w 763"/>
                <a:gd name="T5" fmla="*/ 243 h 832"/>
                <a:gd name="T6" fmla="*/ 58 w 763"/>
                <a:gd name="T7" fmla="*/ 321 h 832"/>
                <a:gd name="T8" fmla="*/ 92 w 763"/>
                <a:gd name="T9" fmla="*/ 403 h 832"/>
                <a:gd name="T10" fmla="*/ 123 w 763"/>
                <a:gd name="T11" fmla="*/ 480 h 832"/>
                <a:gd name="T12" fmla="*/ 152 w 763"/>
                <a:gd name="T13" fmla="*/ 560 h 832"/>
                <a:gd name="T14" fmla="*/ 173 w 763"/>
                <a:gd name="T15" fmla="*/ 638 h 832"/>
                <a:gd name="T16" fmla="*/ 185 w 763"/>
                <a:gd name="T17" fmla="*/ 719 h 832"/>
                <a:gd name="T18" fmla="*/ 218 w 763"/>
                <a:gd name="T19" fmla="*/ 731 h 832"/>
                <a:gd name="T20" fmla="*/ 255 w 763"/>
                <a:gd name="T21" fmla="*/ 747 h 832"/>
                <a:gd name="T22" fmla="*/ 289 w 763"/>
                <a:gd name="T23" fmla="*/ 758 h 832"/>
                <a:gd name="T24" fmla="*/ 325 w 763"/>
                <a:gd name="T25" fmla="*/ 774 h 832"/>
                <a:gd name="T26" fmla="*/ 361 w 763"/>
                <a:gd name="T27" fmla="*/ 788 h 832"/>
                <a:gd name="T28" fmla="*/ 397 w 763"/>
                <a:gd name="T29" fmla="*/ 803 h 832"/>
                <a:gd name="T30" fmla="*/ 432 w 763"/>
                <a:gd name="T31" fmla="*/ 817 h 832"/>
                <a:gd name="T32" fmla="*/ 469 w 763"/>
                <a:gd name="T33" fmla="*/ 832 h 832"/>
                <a:gd name="T34" fmla="*/ 532 w 763"/>
                <a:gd name="T35" fmla="*/ 770 h 832"/>
                <a:gd name="T36" fmla="*/ 587 w 763"/>
                <a:gd name="T37" fmla="*/ 708 h 832"/>
                <a:gd name="T38" fmla="*/ 635 w 763"/>
                <a:gd name="T39" fmla="*/ 646 h 832"/>
                <a:gd name="T40" fmla="*/ 676 w 763"/>
                <a:gd name="T41" fmla="*/ 585 h 832"/>
                <a:gd name="T42" fmla="*/ 708 w 763"/>
                <a:gd name="T43" fmla="*/ 523 h 832"/>
                <a:gd name="T44" fmla="*/ 734 w 763"/>
                <a:gd name="T45" fmla="*/ 463 h 832"/>
                <a:gd name="T46" fmla="*/ 750 w 763"/>
                <a:gd name="T47" fmla="*/ 401 h 832"/>
                <a:gd name="T48" fmla="*/ 763 w 763"/>
                <a:gd name="T49" fmla="*/ 340 h 832"/>
                <a:gd name="T50" fmla="*/ 734 w 763"/>
                <a:gd name="T51" fmla="*/ 264 h 832"/>
                <a:gd name="T52" fmla="*/ 697 w 763"/>
                <a:gd name="T53" fmla="*/ 202 h 832"/>
                <a:gd name="T54" fmla="*/ 651 w 763"/>
                <a:gd name="T55" fmla="*/ 152 h 832"/>
                <a:gd name="T56" fmla="*/ 600 w 763"/>
                <a:gd name="T57" fmla="*/ 113 h 832"/>
                <a:gd name="T58" fmla="*/ 542 w 763"/>
                <a:gd name="T59" fmla="*/ 82 h 832"/>
                <a:gd name="T60" fmla="*/ 482 w 763"/>
                <a:gd name="T61" fmla="*/ 58 h 832"/>
                <a:gd name="T62" fmla="*/ 418 w 763"/>
                <a:gd name="T63" fmla="*/ 41 h 832"/>
                <a:gd name="T64" fmla="*/ 356 w 763"/>
                <a:gd name="T65" fmla="*/ 29 h 832"/>
                <a:gd name="T66" fmla="*/ 318 w 763"/>
                <a:gd name="T67" fmla="*/ 16 h 832"/>
                <a:gd name="T68" fmla="*/ 275 w 763"/>
                <a:gd name="T69" fmla="*/ 6 h 832"/>
                <a:gd name="T70" fmla="*/ 227 w 763"/>
                <a:gd name="T71" fmla="*/ 0 h 832"/>
                <a:gd name="T72" fmla="*/ 178 w 763"/>
                <a:gd name="T73" fmla="*/ 2 h 832"/>
                <a:gd name="T74" fmla="*/ 127 w 763"/>
                <a:gd name="T75" fmla="*/ 8 h 832"/>
                <a:gd name="T76" fmla="*/ 79 w 763"/>
                <a:gd name="T77" fmla="*/ 23 h 832"/>
                <a:gd name="T78" fmla="*/ 35 w 763"/>
                <a:gd name="T79" fmla="*/ 49 h 832"/>
                <a:gd name="T80" fmla="*/ 0 w 763"/>
                <a:gd name="T81" fmla="*/ 86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3" h="832">
                  <a:moveTo>
                    <a:pt x="0" y="86"/>
                  </a:moveTo>
                  <a:lnTo>
                    <a:pt x="9" y="163"/>
                  </a:lnTo>
                  <a:lnTo>
                    <a:pt x="30" y="243"/>
                  </a:lnTo>
                  <a:lnTo>
                    <a:pt x="58" y="321"/>
                  </a:lnTo>
                  <a:lnTo>
                    <a:pt x="92" y="403"/>
                  </a:lnTo>
                  <a:lnTo>
                    <a:pt x="123" y="480"/>
                  </a:lnTo>
                  <a:lnTo>
                    <a:pt x="152" y="560"/>
                  </a:lnTo>
                  <a:lnTo>
                    <a:pt x="173" y="638"/>
                  </a:lnTo>
                  <a:lnTo>
                    <a:pt x="185" y="719"/>
                  </a:lnTo>
                  <a:lnTo>
                    <a:pt x="218" y="731"/>
                  </a:lnTo>
                  <a:lnTo>
                    <a:pt x="255" y="747"/>
                  </a:lnTo>
                  <a:lnTo>
                    <a:pt x="289" y="758"/>
                  </a:lnTo>
                  <a:lnTo>
                    <a:pt x="325" y="774"/>
                  </a:lnTo>
                  <a:lnTo>
                    <a:pt x="361" y="788"/>
                  </a:lnTo>
                  <a:lnTo>
                    <a:pt x="397" y="803"/>
                  </a:lnTo>
                  <a:lnTo>
                    <a:pt x="432" y="817"/>
                  </a:lnTo>
                  <a:lnTo>
                    <a:pt x="469" y="832"/>
                  </a:lnTo>
                  <a:lnTo>
                    <a:pt x="532" y="770"/>
                  </a:lnTo>
                  <a:lnTo>
                    <a:pt x="587" y="708"/>
                  </a:lnTo>
                  <a:lnTo>
                    <a:pt x="635" y="646"/>
                  </a:lnTo>
                  <a:lnTo>
                    <a:pt x="676" y="585"/>
                  </a:lnTo>
                  <a:lnTo>
                    <a:pt x="708" y="523"/>
                  </a:lnTo>
                  <a:lnTo>
                    <a:pt x="734" y="463"/>
                  </a:lnTo>
                  <a:lnTo>
                    <a:pt x="750" y="401"/>
                  </a:lnTo>
                  <a:lnTo>
                    <a:pt x="763" y="340"/>
                  </a:lnTo>
                  <a:lnTo>
                    <a:pt x="734" y="264"/>
                  </a:lnTo>
                  <a:lnTo>
                    <a:pt x="697" y="202"/>
                  </a:lnTo>
                  <a:lnTo>
                    <a:pt x="651" y="152"/>
                  </a:lnTo>
                  <a:lnTo>
                    <a:pt x="600" y="113"/>
                  </a:lnTo>
                  <a:lnTo>
                    <a:pt x="542" y="82"/>
                  </a:lnTo>
                  <a:lnTo>
                    <a:pt x="482" y="58"/>
                  </a:lnTo>
                  <a:lnTo>
                    <a:pt x="418" y="41"/>
                  </a:lnTo>
                  <a:lnTo>
                    <a:pt x="356" y="29"/>
                  </a:lnTo>
                  <a:lnTo>
                    <a:pt x="318" y="16"/>
                  </a:lnTo>
                  <a:lnTo>
                    <a:pt x="275" y="6"/>
                  </a:lnTo>
                  <a:lnTo>
                    <a:pt x="227" y="0"/>
                  </a:lnTo>
                  <a:lnTo>
                    <a:pt x="178" y="2"/>
                  </a:lnTo>
                  <a:lnTo>
                    <a:pt x="127" y="8"/>
                  </a:lnTo>
                  <a:lnTo>
                    <a:pt x="79" y="23"/>
                  </a:lnTo>
                  <a:lnTo>
                    <a:pt x="35" y="49"/>
                  </a:lnTo>
                  <a:lnTo>
                    <a:pt x="0" y="86"/>
                  </a:lnTo>
                  <a:close/>
                </a:path>
              </a:pathLst>
            </a:custGeom>
            <a:solidFill>
              <a:srgbClr val="0D0000"/>
            </a:solidFill>
            <a:ln w="1588">
              <a:solidFill>
                <a:srgbClr val="000000"/>
              </a:solidFill>
              <a:prstDash val="solid"/>
              <a:round/>
              <a:headEnd/>
              <a:tailEnd/>
            </a:ln>
          </p:spPr>
          <p:txBody>
            <a:bodyPr/>
            <a:lstStyle/>
            <a:p>
              <a:endParaRPr lang="en-US"/>
            </a:p>
          </p:txBody>
        </p:sp>
        <p:sp>
          <p:nvSpPr>
            <p:cNvPr id="1287442" name="Freeform 274"/>
            <p:cNvSpPr>
              <a:spLocks/>
            </p:cNvSpPr>
            <p:nvPr/>
          </p:nvSpPr>
          <p:spPr bwMode="auto">
            <a:xfrm>
              <a:off x="3272" y="2808"/>
              <a:ext cx="662" cy="362"/>
            </a:xfrm>
            <a:custGeom>
              <a:avLst/>
              <a:gdLst>
                <a:gd name="T0" fmla="*/ 0 w 662"/>
                <a:gd name="T1" fmla="*/ 76 h 723"/>
                <a:gd name="T2" fmla="*/ 7 w 662"/>
                <a:gd name="T3" fmla="*/ 144 h 723"/>
                <a:gd name="T4" fmla="*/ 26 w 662"/>
                <a:gd name="T5" fmla="*/ 212 h 723"/>
                <a:gd name="T6" fmla="*/ 49 w 662"/>
                <a:gd name="T7" fmla="*/ 280 h 723"/>
                <a:gd name="T8" fmla="*/ 79 w 662"/>
                <a:gd name="T9" fmla="*/ 350 h 723"/>
                <a:gd name="T10" fmla="*/ 106 w 662"/>
                <a:gd name="T11" fmla="*/ 418 h 723"/>
                <a:gd name="T12" fmla="*/ 131 w 662"/>
                <a:gd name="T13" fmla="*/ 486 h 723"/>
                <a:gd name="T14" fmla="*/ 149 w 662"/>
                <a:gd name="T15" fmla="*/ 554 h 723"/>
                <a:gd name="T16" fmla="*/ 159 w 662"/>
                <a:gd name="T17" fmla="*/ 624 h 723"/>
                <a:gd name="T18" fmla="*/ 189 w 662"/>
                <a:gd name="T19" fmla="*/ 636 h 723"/>
                <a:gd name="T20" fmla="*/ 221 w 662"/>
                <a:gd name="T21" fmla="*/ 648 h 723"/>
                <a:gd name="T22" fmla="*/ 251 w 662"/>
                <a:gd name="T23" fmla="*/ 659 h 723"/>
                <a:gd name="T24" fmla="*/ 283 w 662"/>
                <a:gd name="T25" fmla="*/ 673 h 723"/>
                <a:gd name="T26" fmla="*/ 313 w 662"/>
                <a:gd name="T27" fmla="*/ 685 h 723"/>
                <a:gd name="T28" fmla="*/ 345 w 662"/>
                <a:gd name="T29" fmla="*/ 698 h 723"/>
                <a:gd name="T30" fmla="*/ 375 w 662"/>
                <a:gd name="T31" fmla="*/ 710 h 723"/>
                <a:gd name="T32" fmla="*/ 407 w 662"/>
                <a:gd name="T33" fmla="*/ 723 h 723"/>
                <a:gd name="T34" fmla="*/ 461 w 662"/>
                <a:gd name="T35" fmla="*/ 669 h 723"/>
                <a:gd name="T36" fmla="*/ 510 w 662"/>
                <a:gd name="T37" fmla="*/ 615 h 723"/>
                <a:gd name="T38" fmla="*/ 551 w 662"/>
                <a:gd name="T39" fmla="*/ 562 h 723"/>
                <a:gd name="T40" fmla="*/ 587 w 662"/>
                <a:gd name="T41" fmla="*/ 510 h 723"/>
                <a:gd name="T42" fmla="*/ 615 w 662"/>
                <a:gd name="T43" fmla="*/ 455 h 723"/>
                <a:gd name="T44" fmla="*/ 638 w 662"/>
                <a:gd name="T45" fmla="*/ 401 h 723"/>
                <a:gd name="T46" fmla="*/ 652 w 662"/>
                <a:gd name="T47" fmla="*/ 348 h 723"/>
                <a:gd name="T48" fmla="*/ 662 w 662"/>
                <a:gd name="T49" fmla="*/ 296 h 723"/>
                <a:gd name="T50" fmla="*/ 636 w 662"/>
                <a:gd name="T51" fmla="*/ 230 h 723"/>
                <a:gd name="T52" fmla="*/ 604 w 662"/>
                <a:gd name="T53" fmla="*/ 177 h 723"/>
                <a:gd name="T54" fmla="*/ 565 w 662"/>
                <a:gd name="T55" fmla="*/ 132 h 723"/>
                <a:gd name="T56" fmla="*/ 521 w 662"/>
                <a:gd name="T57" fmla="*/ 99 h 723"/>
                <a:gd name="T58" fmla="*/ 470 w 662"/>
                <a:gd name="T59" fmla="*/ 72 h 723"/>
                <a:gd name="T60" fmla="*/ 418 w 662"/>
                <a:gd name="T61" fmla="*/ 53 h 723"/>
                <a:gd name="T62" fmla="*/ 363 w 662"/>
                <a:gd name="T63" fmla="*/ 37 h 723"/>
                <a:gd name="T64" fmla="*/ 310 w 662"/>
                <a:gd name="T65" fmla="*/ 27 h 723"/>
                <a:gd name="T66" fmla="*/ 278 w 662"/>
                <a:gd name="T67" fmla="*/ 14 h 723"/>
                <a:gd name="T68" fmla="*/ 241 w 662"/>
                <a:gd name="T69" fmla="*/ 6 h 723"/>
                <a:gd name="T70" fmla="*/ 199 w 662"/>
                <a:gd name="T71" fmla="*/ 0 h 723"/>
                <a:gd name="T72" fmla="*/ 155 w 662"/>
                <a:gd name="T73" fmla="*/ 2 h 723"/>
                <a:gd name="T74" fmla="*/ 110 w 662"/>
                <a:gd name="T75" fmla="*/ 8 h 723"/>
                <a:gd name="T76" fmla="*/ 69 w 662"/>
                <a:gd name="T77" fmla="*/ 22 h 723"/>
                <a:gd name="T78" fmla="*/ 31 w 662"/>
                <a:gd name="T79" fmla="*/ 43 h 723"/>
                <a:gd name="T80" fmla="*/ 0 w 662"/>
                <a:gd name="T81" fmla="*/ 76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2" h="723">
                  <a:moveTo>
                    <a:pt x="0" y="76"/>
                  </a:moveTo>
                  <a:lnTo>
                    <a:pt x="7" y="144"/>
                  </a:lnTo>
                  <a:lnTo>
                    <a:pt x="26" y="212"/>
                  </a:lnTo>
                  <a:lnTo>
                    <a:pt x="49" y="280"/>
                  </a:lnTo>
                  <a:lnTo>
                    <a:pt x="79" y="350"/>
                  </a:lnTo>
                  <a:lnTo>
                    <a:pt x="106" y="418"/>
                  </a:lnTo>
                  <a:lnTo>
                    <a:pt x="131" y="486"/>
                  </a:lnTo>
                  <a:lnTo>
                    <a:pt x="149" y="554"/>
                  </a:lnTo>
                  <a:lnTo>
                    <a:pt x="159" y="624"/>
                  </a:lnTo>
                  <a:lnTo>
                    <a:pt x="189" y="636"/>
                  </a:lnTo>
                  <a:lnTo>
                    <a:pt x="221" y="648"/>
                  </a:lnTo>
                  <a:lnTo>
                    <a:pt x="251" y="659"/>
                  </a:lnTo>
                  <a:lnTo>
                    <a:pt x="283" y="673"/>
                  </a:lnTo>
                  <a:lnTo>
                    <a:pt x="313" y="685"/>
                  </a:lnTo>
                  <a:lnTo>
                    <a:pt x="345" y="698"/>
                  </a:lnTo>
                  <a:lnTo>
                    <a:pt x="375" y="710"/>
                  </a:lnTo>
                  <a:lnTo>
                    <a:pt x="407" y="723"/>
                  </a:lnTo>
                  <a:lnTo>
                    <a:pt x="461" y="669"/>
                  </a:lnTo>
                  <a:lnTo>
                    <a:pt x="510" y="615"/>
                  </a:lnTo>
                  <a:lnTo>
                    <a:pt x="551" y="562"/>
                  </a:lnTo>
                  <a:lnTo>
                    <a:pt x="587" y="510"/>
                  </a:lnTo>
                  <a:lnTo>
                    <a:pt x="615" y="455"/>
                  </a:lnTo>
                  <a:lnTo>
                    <a:pt x="638" y="401"/>
                  </a:lnTo>
                  <a:lnTo>
                    <a:pt x="652" y="348"/>
                  </a:lnTo>
                  <a:lnTo>
                    <a:pt x="662" y="296"/>
                  </a:lnTo>
                  <a:lnTo>
                    <a:pt x="636" y="230"/>
                  </a:lnTo>
                  <a:lnTo>
                    <a:pt x="604" y="177"/>
                  </a:lnTo>
                  <a:lnTo>
                    <a:pt x="565" y="132"/>
                  </a:lnTo>
                  <a:lnTo>
                    <a:pt x="521" y="99"/>
                  </a:lnTo>
                  <a:lnTo>
                    <a:pt x="470" y="72"/>
                  </a:lnTo>
                  <a:lnTo>
                    <a:pt x="418" y="53"/>
                  </a:lnTo>
                  <a:lnTo>
                    <a:pt x="363" y="37"/>
                  </a:lnTo>
                  <a:lnTo>
                    <a:pt x="310" y="27"/>
                  </a:lnTo>
                  <a:lnTo>
                    <a:pt x="278" y="14"/>
                  </a:lnTo>
                  <a:lnTo>
                    <a:pt x="241" y="6"/>
                  </a:lnTo>
                  <a:lnTo>
                    <a:pt x="199" y="0"/>
                  </a:lnTo>
                  <a:lnTo>
                    <a:pt x="155" y="2"/>
                  </a:lnTo>
                  <a:lnTo>
                    <a:pt x="110" y="8"/>
                  </a:lnTo>
                  <a:lnTo>
                    <a:pt x="69" y="22"/>
                  </a:lnTo>
                  <a:lnTo>
                    <a:pt x="31" y="43"/>
                  </a:lnTo>
                  <a:lnTo>
                    <a:pt x="0" y="76"/>
                  </a:lnTo>
                  <a:close/>
                </a:path>
              </a:pathLst>
            </a:custGeom>
            <a:solidFill>
              <a:srgbClr val="3305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43" name="Freeform 275"/>
            <p:cNvSpPr>
              <a:spLocks/>
            </p:cNvSpPr>
            <p:nvPr/>
          </p:nvSpPr>
          <p:spPr bwMode="auto">
            <a:xfrm>
              <a:off x="3272" y="2804"/>
              <a:ext cx="487" cy="267"/>
            </a:xfrm>
            <a:custGeom>
              <a:avLst/>
              <a:gdLst>
                <a:gd name="T0" fmla="*/ 0 w 487"/>
                <a:gd name="T1" fmla="*/ 57 h 533"/>
                <a:gd name="T2" fmla="*/ 6 w 487"/>
                <a:gd name="T3" fmla="*/ 107 h 533"/>
                <a:gd name="T4" fmla="*/ 20 w 487"/>
                <a:gd name="T5" fmla="*/ 158 h 533"/>
                <a:gd name="T6" fmla="*/ 38 w 487"/>
                <a:gd name="T7" fmla="*/ 208 h 533"/>
                <a:gd name="T8" fmla="*/ 59 w 487"/>
                <a:gd name="T9" fmla="*/ 259 h 533"/>
                <a:gd name="T10" fmla="*/ 79 w 487"/>
                <a:gd name="T11" fmla="*/ 308 h 533"/>
                <a:gd name="T12" fmla="*/ 97 w 487"/>
                <a:gd name="T13" fmla="*/ 360 h 533"/>
                <a:gd name="T14" fmla="*/ 111 w 487"/>
                <a:gd name="T15" fmla="*/ 409 h 533"/>
                <a:gd name="T16" fmla="*/ 118 w 487"/>
                <a:gd name="T17" fmla="*/ 461 h 533"/>
                <a:gd name="T18" fmla="*/ 140 w 487"/>
                <a:gd name="T19" fmla="*/ 469 h 533"/>
                <a:gd name="T20" fmla="*/ 162 w 487"/>
                <a:gd name="T21" fmla="*/ 479 h 533"/>
                <a:gd name="T22" fmla="*/ 185 w 487"/>
                <a:gd name="T23" fmla="*/ 486 h 533"/>
                <a:gd name="T24" fmla="*/ 207 w 487"/>
                <a:gd name="T25" fmla="*/ 496 h 533"/>
                <a:gd name="T26" fmla="*/ 230 w 487"/>
                <a:gd name="T27" fmla="*/ 504 h 533"/>
                <a:gd name="T28" fmla="*/ 254 w 487"/>
                <a:gd name="T29" fmla="*/ 514 h 533"/>
                <a:gd name="T30" fmla="*/ 276 w 487"/>
                <a:gd name="T31" fmla="*/ 523 h 533"/>
                <a:gd name="T32" fmla="*/ 300 w 487"/>
                <a:gd name="T33" fmla="*/ 533 h 533"/>
                <a:gd name="T34" fmla="*/ 339 w 487"/>
                <a:gd name="T35" fmla="*/ 492 h 533"/>
                <a:gd name="T36" fmla="*/ 375 w 487"/>
                <a:gd name="T37" fmla="*/ 453 h 533"/>
                <a:gd name="T38" fmla="*/ 404 w 487"/>
                <a:gd name="T39" fmla="*/ 415 h 533"/>
                <a:gd name="T40" fmla="*/ 431 w 487"/>
                <a:gd name="T41" fmla="*/ 376 h 533"/>
                <a:gd name="T42" fmla="*/ 452 w 487"/>
                <a:gd name="T43" fmla="*/ 337 h 533"/>
                <a:gd name="T44" fmla="*/ 469 w 487"/>
                <a:gd name="T45" fmla="*/ 298 h 533"/>
                <a:gd name="T46" fmla="*/ 480 w 487"/>
                <a:gd name="T47" fmla="*/ 259 h 533"/>
                <a:gd name="T48" fmla="*/ 487 w 487"/>
                <a:gd name="T49" fmla="*/ 220 h 533"/>
                <a:gd name="T50" fmla="*/ 468 w 487"/>
                <a:gd name="T51" fmla="*/ 171 h 533"/>
                <a:gd name="T52" fmla="*/ 445 w 487"/>
                <a:gd name="T53" fmla="*/ 133 h 533"/>
                <a:gd name="T54" fmla="*/ 415 w 487"/>
                <a:gd name="T55" fmla="*/ 100 h 533"/>
                <a:gd name="T56" fmla="*/ 383 w 487"/>
                <a:gd name="T57" fmla="*/ 74 h 533"/>
                <a:gd name="T58" fmla="*/ 345 w 487"/>
                <a:gd name="T59" fmla="*/ 53 h 533"/>
                <a:gd name="T60" fmla="*/ 307 w 487"/>
                <a:gd name="T61" fmla="*/ 39 h 533"/>
                <a:gd name="T62" fmla="*/ 268 w 487"/>
                <a:gd name="T63" fmla="*/ 30 h 533"/>
                <a:gd name="T64" fmla="*/ 228 w 487"/>
                <a:gd name="T65" fmla="*/ 24 h 533"/>
                <a:gd name="T66" fmla="*/ 204 w 487"/>
                <a:gd name="T67" fmla="*/ 12 h 533"/>
                <a:gd name="T68" fmla="*/ 178 w 487"/>
                <a:gd name="T69" fmla="*/ 6 h 533"/>
                <a:gd name="T70" fmla="*/ 145 w 487"/>
                <a:gd name="T71" fmla="*/ 0 h 533"/>
                <a:gd name="T72" fmla="*/ 114 w 487"/>
                <a:gd name="T73" fmla="*/ 2 h 533"/>
                <a:gd name="T74" fmla="*/ 80 w 487"/>
                <a:gd name="T75" fmla="*/ 6 h 533"/>
                <a:gd name="T76" fmla="*/ 51 w 487"/>
                <a:gd name="T77" fmla="*/ 16 h 533"/>
                <a:gd name="T78" fmla="*/ 23 w 487"/>
                <a:gd name="T79" fmla="*/ 31 h 533"/>
                <a:gd name="T80" fmla="*/ 0 w 487"/>
                <a:gd name="T81" fmla="*/ 57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7" h="533">
                  <a:moveTo>
                    <a:pt x="0" y="57"/>
                  </a:moveTo>
                  <a:lnTo>
                    <a:pt x="6" y="107"/>
                  </a:lnTo>
                  <a:lnTo>
                    <a:pt x="20" y="158"/>
                  </a:lnTo>
                  <a:lnTo>
                    <a:pt x="38" y="208"/>
                  </a:lnTo>
                  <a:lnTo>
                    <a:pt x="59" y="259"/>
                  </a:lnTo>
                  <a:lnTo>
                    <a:pt x="79" y="308"/>
                  </a:lnTo>
                  <a:lnTo>
                    <a:pt x="97" y="360"/>
                  </a:lnTo>
                  <a:lnTo>
                    <a:pt x="111" y="409"/>
                  </a:lnTo>
                  <a:lnTo>
                    <a:pt x="118" y="461"/>
                  </a:lnTo>
                  <a:lnTo>
                    <a:pt x="140" y="469"/>
                  </a:lnTo>
                  <a:lnTo>
                    <a:pt x="162" y="479"/>
                  </a:lnTo>
                  <a:lnTo>
                    <a:pt x="185" y="486"/>
                  </a:lnTo>
                  <a:lnTo>
                    <a:pt x="207" y="496"/>
                  </a:lnTo>
                  <a:lnTo>
                    <a:pt x="230" y="504"/>
                  </a:lnTo>
                  <a:lnTo>
                    <a:pt x="254" y="514"/>
                  </a:lnTo>
                  <a:lnTo>
                    <a:pt x="276" y="523"/>
                  </a:lnTo>
                  <a:lnTo>
                    <a:pt x="300" y="533"/>
                  </a:lnTo>
                  <a:lnTo>
                    <a:pt x="339" y="492"/>
                  </a:lnTo>
                  <a:lnTo>
                    <a:pt x="375" y="453"/>
                  </a:lnTo>
                  <a:lnTo>
                    <a:pt x="404" y="415"/>
                  </a:lnTo>
                  <a:lnTo>
                    <a:pt x="431" y="376"/>
                  </a:lnTo>
                  <a:lnTo>
                    <a:pt x="452" y="337"/>
                  </a:lnTo>
                  <a:lnTo>
                    <a:pt x="469" y="298"/>
                  </a:lnTo>
                  <a:lnTo>
                    <a:pt x="480" y="259"/>
                  </a:lnTo>
                  <a:lnTo>
                    <a:pt x="487" y="220"/>
                  </a:lnTo>
                  <a:lnTo>
                    <a:pt x="468" y="171"/>
                  </a:lnTo>
                  <a:lnTo>
                    <a:pt x="445" y="133"/>
                  </a:lnTo>
                  <a:lnTo>
                    <a:pt x="415" y="100"/>
                  </a:lnTo>
                  <a:lnTo>
                    <a:pt x="383" y="74"/>
                  </a:lnTo>
                  <a:lnTo>
                    <a:pt x="345" y="53"/>
                  </a:lnTo>
                  <a:lnTo>
                    <a:pt x="307" y="39"/>
                  </a:lnTo>
                  <a:lnTo>
                    <a:pt x="268" y="30"/>
                  </a:lnTo>
                  <a:lnTo>
                    <a:pt x="228" y="24"/>
                  </a:lnTo>
                  <a:lnTo>
                    <a:pt x="204" y="12"/>
                  </a:lnTo>
                  <a:lnTo>
                    <a:pt x="178" y="6"/>
                  </a:lnTo>
                  <a:lnTo>
                    <a:pt x="145" y="0"/>
                  </a:lnTo>
                  <a:lnTo>
                    <a:pt x="114" y="2"/>
                  </a:lnTo>
                  <a:lnTo>
                    <a:pt x="80" y="6"/>
                  </a:lnTo>
                  <a:lnTo>
                    <a:pt x="51" y="16"/>
                  </a:lnTo>
                  <a:lnTo>
                    <a:pt x="23" y="31"/>
                  </a:lnTo>
                  <a:lnTo>
                    <a:pt x="0" y="57"/>
                  </a:lnTo>
                  <a:close/>
                </a:path>
              </a:pathLst>
            </a:custGeom>
            <a:solidFill>
              <a:srgbClr val="6B3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44" name="Freeform 276"/>
            <p:cNvSpPr>
              <a:spLocks/>
            </p:cNvSpPr>
            <p:nvPr/>
          </p:nvSpPr>
          <p:spPr bwMode="auto">
            <a:xfrm>
              <a:off x="3060" y="2439"/>
              <a:ext cx="214" cy="136"/>
            </a:xfrm>
            <a:custGeom>
              <a:avLst/>
              <a:gdLst>
                <a:gd name="T0" fmla="*/ 0 w 214"/>
                <a:gd name="T1" fmla="*/ 22 h 272"/>
                <a:gd name="T2" fmla="*/ 8 w 214"/>
                <a:gd name="T3" fmla="*/ 18 h 272"/>
                <a:gd name="T4" fmla="*/ 17 w 214"/>
                <a:gd name="T5" fmla="*/ 16 h 272"/>
                <a:gd name="T6" fmla="*/ 25 w 214"/>
                <a:gd name="T7" fmla="*/ 12 h 272"/>
                <a:gd name="T8" fmla="*/ 35 w 214"/>
                <a:gd name="T9" fmla="*/ 10 h 272"/>
                <a:gd name="T10" fmla="*/ 43 w 214"/>
                <a:gd name="T11" fmla="*/ 6 h 272"/>
                <a:gd name="T12" fmla="*/ 53 w 214"/>
                <a:gd name="T13" fmla="*/ 4 h 272"/>
                <a:gd name="T14" fmla="*/ 63 w 214"/>
                <a:gd name="T15" fmla="*/ 2 h 272"/>
                <a:gd name="T16" fmla="*/ 73 w 214"/>
                <a:gd name="T17" fmla="*/ 0 h 272"/>
                <a:gd name="T18" fmla="*/ 83 w 214"/>
                <a:gd name="T19" fmla="*/ 0 h 272"/>
                <a:gd name="T20" fmla="*/ 93 w 214"/>
                <a:gd name="T21" fmla="*/ 4 h 272"/>
                <a:gd name="T22" fmla="*/ 100 w 214"/>
                <a:gd name="T23" fmla="*/ 10 h 272"/>
                <a:gd name="T24" fmla="*/ 107 w 214"/>
                <a:gd name="T25" fmla="*/ 20 h 272"/>
                <a:gd name="T26" fmla="*/ 111 w 214"/>
                <a:gd name="T27" fmla="*/ 27 h 272"/>
                <a:gd name="T28" fmla="*/ 115 w 214"/>
                <a:gd name="T29" fmla="*/ 39 h 272"/>
                <a:gd name="T30" fmla="*/ 119 w 214"/>
                <a:gd name="T31" fmla="*/ 51 h 272"/>
                <a:gd name="T32" fmla="*/ 124 w 214"/>
                <a:gd name="T33" fmla="*/ 64 h 272"/>
                <a:gd name="T34" fmla="*/ 135 w 214"/>
                <a:gd name="T35" fmla="*/ 84 h 272"/>
                <a:gd name="T36" fmla="*/ 146 w 214"/>
                <a:gd name="T37" fmla="*/ 105 h 272"/>
                <a:gd name="T38" fmla="*/ 157 w 214"/>
                <a:gd name="T39" fmla="*/ 125 h 272"/>
                <a:gd name="T40" fmla="*/ 170 w 214"/>
                <a:gd name="T41" fmla="*/ 146 h 272"/>
                <a:gd name="T42" fmla="*/ 180 w 214"/>
                <a:gd name="T43" fmla="*/ 166 h 272"/>
                <a:gd name="T44" fmla="*/ 191 w 214"/>
                <a:gd name="T45" fmla="*/ 187 h 272"/>
                <a:gd name="T46" fmla="*/ 202 w 214"/>
                <a:gd name="T47" fmla="*/ 208 h 272"/>
                <a:gd name="T48" fmla="*/ 214 w 214"/>
                <a:gd name="T49" fmla="*/ 232 h 272"/>
                <a:gd name="T50" fmla="*/ 202 w 214"/>
                <a:gd name="T51" fmla="*/ 236 h 272"/>
                <a:gd name="T52" fmla="*/ 193 w 214"/>
                <a:gd name="T53" fmla="*/ 241 h 272"/>
                <a:gd name="T54" fmla="*/ 183 w 214"/>
                <a:gd name="T55" fmla="*/ 245 h 272"/>
                <a:gd name="T56" fmla="*/ 173 w 214"/>
                <a:gd name="T57" fmla="*/ 251 h 272"/>
                <a:gd name="T58" fmla="*/ 162 w 214"/>
                <a:gd name="T59" fmla="*/ 255 h 272"/>
                <a:gd name="T60" fmla="*/ 153 w 214"/>
                <a:gd name="T61" fmla="*/ 261 h 272"/>
                <a:gd name="T62" fmla="*/ 142 w 214"/>
                <a:gd name="T63" fmla="*/ 267 h 272"/>
                <a:gd name="T64" fmla="*/ 133 w 214"/>
                <a:gd name="T65" fmla="*/ 272 h 272"/>
                <a:gd name="T66" fmla="*/ 119 w 214"/>
                <a:gd name="T67" fmla="*/ 247 h 272"/>
                <a:gd name="T68" fmla="*/ 107 w 214"/>
                <a:gd name="T69" fmla="*/ 228 h 272"/>
                <a:gd name="T70" fmla="*/ 94 w 214"/>
                <a:gd name="T71" fmla="*/ 210 h 272"/>
                <a:gd name="T72" fmla="*/ 83 w 214"/>
                <a:gd name="T73" fmla="*/ 193 h 272"/>
                <a:gd name="T74" fmla="*/ 70 w 214"/>
                <a:gd name="T75" fmla="*/ 175 h 272"/>
                <a:gd name="T76" fmla="*/ 57 w 214"/>
                <a:gd name="T77" fmla="*/ 158 h 272"/>
                <a:gd name="T78" fmla="*/ 45 w 214"/>
                <a:gd name="T79" fmla="*/ 136 h 272"/>
                <a:gd name="T80" fmla="*/ 32 w 214"/>
                <a:gd name="T81" fmla="*/ 115 h 272"/>
                <a:gd name="T82" fmla="*/ 28 w 214"/>
                <a:gd name="T83" fmla="*/ 103 h 272"/>
                <a:gd name="T84" fmla="*/ 24 w 214"/>
                <a:gd name="T85" fmla="*/ 92 h 272"/>
                <a:gd name="T86" fmla="*/ 19 w 214"/>
                <a:gd name="T87" fmla="*/ 80 h 272"/>
                <a:gd name="T88" fmla="*/ 15 w 214"/>
                <a:gd name="T89" fmla="*/ 68 h 272"/>
                <a:gd name="T90" fmla="*/ 11 w 214"/>
                <a:gd name="T91" fmla="*/ 55 h 272"/>
                <a:gd name="T92" fmla="*/ 7 w 214"/>
                <a:gd name="T93" fmla="*/ 43 h 272"/>
                <a:gd name="T94" fmla="*/ 2 w 214"/>
                <a:gd name="T95" fmla="*/ 31 h 272"/>
                <a:gd name="T96" fmla="*/ 0 w 214"/>
                <a:gd name="T97" fmla="*/ 2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4" h="272">
                  <a:moveTo>
                    <a:pt x="0" y="22"/>
                  </a:moveTo>
                  <a:lnTo>
                    <a:pt x="8" y="18"/>
                  </a:lnTo>
                  <a:lnTo>
                    <a:pt x="17" y="16"/>
                  </a:lnTo>
                  <a:lnTo>
                    <a:pt x="25" y="12"/>
                  </a:lnTo>
                  <a:lnTo>
                    <a:pt x="35" y="10"/>
                  </a:lnTo>
                  <a:lnTo>
                    <a:pt x="43" y="6"/>
                  </a:lnTo>
                  <a:lnTo>
                    <a:pt x="53" y="4"/>
                  </a:lnTo>
                  <a:lnTo>
                    <a:pt x="63" y="2"/>
                  </a:lnTo>
                  <a:lnTo>
                    <a:pt x="73" y="0"/>
                  </a:lnTo>
                  <a:lnTo>
                    <a:pt x="83" y="0"/>
                  </a:lnTo>
                  <a:lnTo>
                    <a:pt x="93" y="4"/>
                  </a:lnTo>
                  <a:lnTo>
                    <a:pt x="100" y="10"/>
                  </a:lnTo>
                  <a:lnTo>
                    <a:pt x="107" y="20"/>
                  </a:lnTo>
                  <a:lnTo>
                    <a:pt x="111" y="27"/>
                  </a:lnTo>
                  <a:lnTo>
                    <a:pt x="115" y="39"/>
                  </a:lnTo>
                  <a:lnTo>
                    <a:pt x="119" y="51"/>
                  </a:lnTo>
                  <a:lnTo>
                    <a:pt x="124" y="64"/>
                  </a:lnTo>
                  <a:lnTo>
                    <a:pt x="135" y="84"/>
                  </a:lnTo>
                  <a:lnTo>
                    <a:pt x="146" y="105"/>
                  </a:lnTo>
                  <a:lnTo>
                    <a:pt x="157" y="125"/>
                  </a:lnTo>
                  <a:lnTo>
                    <a:pt x="170" y="146"/>
                  </a:lnTo>
                  <a:lnTo>
                    <a:pt x="180" y="166"/>
                  </a:lnTo>
                  <a:lnTo>
                    <a:pt x="191" y="187"/>
                  </a:lnTo>
                  <a:lnTo>
                    <a:pt x="202" y="208"/>
                  </a:lnTo>
                  <a:lnTo>
                    <a:pt x="214" y="232"/>
                  </a:lnTo>
                  <a:lnTo>
                    <a:pt x="202" y="236"/>
                  </a:lnTo>
                  <a:lnTo>
                    <a:pt x="193" y="241"/>
                  </a:lnTo>
                  <a:lnTo>
                    <a:pt x="183" y="245"/>
                  </a:lnTo>
                  <a:lnTo>
                    <a:pt x="173" y="251"/>
                  </a:lnTo>
                  <a:lnTo>
                    <a:pt x="162" y="255"/>
                  </a:lnTo>
                  <a:lnTo>
                    <a:pt x="153" y="261"/>
                  </a:lnTo>
                  <a:lnTo>
                    <a:pt x="142" y="267"/>
                  </a:lnTo>
                  <a:lnTo>
                    <a:pt x="133" y="272"/>
                  </a:lnTo>
                  <a:lnTo>
                    <a:pt x="119" y="247"/>
                  </a:lnTo>
                  <a:lnTo>
                    <a:pt x="107" y="228"/>
                  </a:lnTo>
                  <a:lnTo>
                    <a:pt x="94" y="210"/>
                  </a:lnTo>
                  <a:lnTo>
                    <a:pt x="83" y="193"/>
                  </a:lnTo>
                  <a:lnTo>
                    <a:pt x="70" y="175"/>
                  </a:lnTo>
                  <a:lnTo>
                    <a:pt x="57" y="158"/>
                  </a:lnTo>
                  <a:lnTo>
                    <a:pt x="45" y="136"/>
                  </a:lnTo>
                  <a:lnTo>
                    <a:pt x="32" y="115"/>
                  </a:lnTo>
                  <a:lnTo>
                    <a:pt x="28" y="103"/>
                  </a:lnTo>
                  <a:lnTo>
                    <a:pt x="24" y="92"/>
                  </a:lnTo>
                  <a:lnTo>
                    <a:pt x="19" y="80"/>
                  </a:lnTo>
                  <a:lnTo>
                    <a:pt x="15" y="68"/>
                  </a:lnTo>
                  <a:lnTo>
                    <a:pt x="11" y="55"/>
                  </a:lnTo>
                  <a:lnTo>
                    <a:pt x="7" y="43"/>
                  </a:lnTo>
                  <a:lnTo>
                    <a:pt x="2" y="31"/>
                  </a:lnTo>
                  <a:lnTo>
                    <a:pt x="0" y="22"/>
                  </a:lnTo>
                  <a:close/>
                </a:path>
              </a:pathLst>
            </a:custGeom>
            <a:solidFill>
              <a:srgbClr val="D1A1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45" name="Freeform 277"/>
            <p:cNvSpPr>
              <a:spLocks/>
            </p:cNvSpPr>
            <p:nvPr/>
          </p:nvSpPr>
          <p:spPr bwMode="auto">
            <a:xfrm>
              <a:off x="3070" y="2439"/>
              <a:ext cx="230" cy="133"/>
            </a:xfrm>
            <a:custGeom>
              <a:avLst/>
              <a:gdLst>
                <a:gd name="T0" fmla="*/ 0 w 230"/>
                <a:gd name="T1" fmla="*/ 24 h 267"/>
                <a:gd name="T2" fmla="*/ 5 w 230"/>
                <a:gd name="T3" fmla="*/ 20 h 267"/>
                <a:gd name="T4" fmla="*/ 12 w 230"/>
                <a:gd name="T5" fmla="*/ 18 h 267"/>
                <a:gd name="T6" fmla="*/ 21 w 230"/>
                <a:gd name="T7" fmla="*/ 14 h 267"/>
                <a:gd name="T8" fmla="*/ 29 w 230"/>
                <a:gd name="T9" fmla="*/ 12 h 267"/>
                <a:gd name="T10" fmla="*/ 38 w 230"/>
                <a:gd name="T11" fmla="*/ 6 h 267"/>
                <a:gd name="T12" fmla="*/ 46 w 230"/>
                <a:gd name="T13" fmla="*/ 4 h 267"/>
                <a:gd name="T14" fmla="*/ 54 w 230"/>
                <a:gd name="T15" fmla="*/ 0 h 267"/>
                <a:gd name="T16" fmla="*/ 63 w 230"/>
                <a:gd name="T17" fmla="*/ 0 h 267"/>
                <a:gd name="T18" fmla="*/ 71 w 230"/>
                <a:gd name="T19" fmla="*/ 0 h 267"/>
                <a:gd name="T20" fmla="*/ 80 w 230"/>
                <a:gd name="T21" fmla="*/ 6 h 267"/>
                <a:gd name="T22" fmla="*/ 87 w 230"/>
                <a:gd name="T23" fmla="*/ 12 h 267"/>
                <a:gd name="T24" fmla="*/ 94 w 230"/>
                <a:gd name="T25" fmla="*/ 22 h 267"/>
                <a:gd name="T26" fmla="*/ 105 w 230"/>
                <a:gd name="T27" fmla="*/ 39 h 267"/>
                <a:gd name="T28" fmla="*/ 114 w 230"/>
                <a:gd name="T29" fmla="*/ 61 h 267"/>
                <a:gd name="T30" fmla="*/ 122 w 230"/>
                <a:gd name="T31" fmla="*/ 76 h 267"/>
                <a:gd name="T32" fmla="*/ 133 w 230"/>
                <a:gd name="T33" fmla="*/ 97 h 267"/>
                <a:gd name="T34" fmla="*/ 145 w 230"/>
                <a:gd name="T35" fmla="*/ 119 h 267"/>
                <a:gd name="T36" fmla="*/ 157 w 230"/>
                <a:gd name="T37" fmla="*/ 142 h 267"/>
                <a:gd name="T38" fmla="*/ 168 w 230"/>
                <a:gd name="T39" fmla="*/ 164 h 267"/>
                <a:gd name="T40" fmla="*/ 180 w 230"/>
                <a:gd name="T41" fmla="*/ 187 h 267"/>
                <a:gd name="T42" fmla="*/ 191 w 230"/>
                <a:gd name="T43" fmla="*/ 208 h 267"/>
                <a:gd name="T44" fmla="*/ 202 w 230"/>
                <a:gd name="T45" fmla="*/ 228 h 267"/>
                <a:gd name="T46" fmla="*/ 223 w 230"/>
                <a:gd name="T47" fmla="*/ 251 h 267"/>
                <a:gd name="T48" fmla="*/ 230 w 230"/>
                <a:gd name="T49" fmla="*/ 265 h 267"/>
                <a:gd name="T50" fmla="*/ 225 w 230"/>
                <a:gd name="T51" fmla="*/ 267 h 267"/>
                <a:gd name="T52" fmla="*/ 212 w 230"/>
                <a:gd name="T53" fmla="*/ 263 h 267"/>
                <a:gd name="T54" fmla="*/ 191 w 230"/>
                <a:gd name="T55" fmla="*/ 251 h 267"/>
                <a:gd name="T56" fmla="*/ 167 w 230"/>
                <a:gd name="T57" fmla="*/ 239 h 267"/>
                <a:gd name="T58" fmla="*/ 142 w 230"/>
                <a:gd name="T59" fmla="*/ 228 h 267"/>
                <a:gd name="T60" fmla="*/ 119 w 230"/>
                <a:gd name="T61" fmla="*/ 220 h 267"/>
                <a:gd name="T62" fmla="*/ 111 w 230"/>
                <a:gd name="T63" fmla="*/ 206 h 267"/>
                <a:gd name="T64" fmla="*/ 105 w 230"/>
                <a:gd name="T65" fmla="*/ 195 h 267"/>
                <a:gd name="T66" fmla="*/ 98 w 230"/>
                <a:gd name="T67" fmla="*/ 185 h 267"/>
                <a:gd name="T68" fmla="*/ 92 w 230"/>
                <a:gd name="T69" fmla="*/ 175 h 267"/>
                <a:gd name="T70" fmla="*/ 80 w 230"/>
                <a:gd name="T71" fmla="*/ 156 h 267"/>
                <a:gd name="T72" fmla="*/ 67 w 230"/>
                <a:gd name="T73" fmla="*/ 138 h 267"/>
                <a:gd name="T74" fmla="*/ 78 w 230"/>
                <a:gd name="T75" fmla="*/ 119 h 267"/>
                <a:gd name="T76" fmla="*/ 87 w 230"/>
                <a:gd name="T77" fmla="*/ 107 h 267"/>
                <a:gd name="T78" fmla="*/ 90 w 230"/>
                <a:gd name="T79" fmla="*/ 97 h 267"/>
                <a:gd name="T80" fmla="*/ 90 w 230"/>
                <a:gd name="T81" fmla="*/ 94 h 267"/>
                <a:gd name="T82" fmla="*/ 84 w 230"/>
                <a:gd name="T83" fmla="*/ 92 h 267"/>
                <a:gd name="T84" fmla="*/ 74 w 230"/>
                <a:gd name="T85" fmla="*/ 92 h 267"/>
                <a:gd name="T86" fmla="*/ 60 w 230"/>
                <a:gd name="T87" fmla="*/ 94 h 267"/>
                <a:gd name="T88" fmla="*/ 42 w 230"/>
                <a:gd name="T89" fmla="*/ 99 h 267"/>
                <a:gd name="T90" fmla="*/ 30 w 230"/>
                <a:gd name="T91" fmla="*/ 80 h 267"/>
                <a:gd name="T92" fmla="*/ 19 w 230"/>
                <a:gd name="T93" fmla="*/ 61 h 267"/>
                <a:gd name="T94" fmla="*/ 7 w 230"/>
                <a:gd name="T95" fmla="*/ 39 h 267"/>
                <a:gd name="T96" fmla="*/ 0 w 230"/>
                <a:gd name="T97" fmla="*/ 2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0" h="267">
                  <a:moveTo>
                    <a:pt x="0" y="24"/>
                  </a:moveTo>
                  <a:lnTo>
                    <a:pt x="5" y="20"/>
                  </a:lnTo>
                  <a:lnTo>
                    <a:pt x="12" y="18"/>
                  </a:lnTo>
                  <a:lnTo>
                    <a:pt x="21" y="14"/>
                  </a:lnTo>
                  <a:lnTo>
                    <a:pt x="29" y="12"/>
                  </a:lnTo>
                  <a:lnTo>
                    <a:pt x="38" y="6"/>
                  </a:lnTo>
                  <a:lnTo>
                    <a:pt x="46" y="4"/>
                  </a:lnTo>
                  <a:lnTo>
                    <a:pt x="54" y="0"/>
                  </a:lnTo>
                  <a:lnTo>
                    <a:pt x="63" y="0"/>
                  </a:lnTo>
                  <a:lnTo>
                    <a:pt x="71" y="0"/>
                  </a:lnTo>
                  <a:lnTo>
                    <a:pt x="80" y="6"/>
                  </a:lnTo>
                  <a:lnTo>
                    <a:pt x="87" y="12"/>
                  </a:lnTo>
                  <a:lnTo>
                    <a:pt x="94" y="22"/>
                  </a:lnTo>
                  <a:lnTo>
                    <a:pt x="105" y="39"/>
                  </a:lnTo>
                  <a:lnTo>
                    <a:pt x="114" y="61"/>
                  </a:lnTo>
                  <a:lnTo>
                    <a:pt x="122" y="76"/>
                  </a:lnTo>
                  <a:lnTo>
                    <a:pt x="133" y="97"/>
                  </a:lnTo>
                  <a:lnTo>
                    <a:pt x="145" y="119"/>
                  </a:lnTo>
                  <a:lnTo>
                    <a:pt x="157" y="142"/>
                  </a:lnTo>
                  <a:lnTo>
                    <a:pt x="168" y="164"/>
                  </a:lnTo>
                  <a:lnTo>
                    <a:pt x="180" y="187"/>
                  </a:lnTo>
                  <a:lnTo>
                    <a:pt x="191" y="208"/>
                  </a:lnTo>
                  <a:lnTo>
                    <a:pt x="202" y="228"/>
                  </a:lnTo>
                  <a:lnTo>
                    <a:pt x="223" y="251"/>
                  </a:lnTo>
                  <a:lnTo>
                    <a:pt x="230" y="265"/>
                  </a:lnTo>
                  <a:lnTo>
                    <a:pt x="225" y="267"/>
                  </a:lnTo>
                  <a:lnTo>
                    <a:pt x="212" y="263"/>
                  </a:lnTo>
                  <a:lnTo>
                    <a:pt x="191" y="251"/>
                  </a:lnTo>
                  <a:lnTo>
                    <a:pt x="167" y="239"/>
                  </a:lnTo>
                  <a:lnTo>
                    <a:pt x="142" y="228"/>
                  </a:lnTo>
                  <a:lnTo>
                    <a:pt x="119" y="220"/>
                  </a:lnTo>
                  <a:lnTo>
                    <a:pt x="111" y="206"/>
                  </a:lnTo>
                  <a:lnTo>
                    <a:pt x="105" y="195"/>
                  </a:lnTo>
                  <a:lnTo>
                    <a:pt x="98" y="185"/>
                  </a:lnTo>
                  <a:lnTo>
                    <a:pt x="92" y="175"/>
                  </a:lnTo>
                  <a:lnTo>
                    <a:pt x="80" y="156"/>
                  </a:lnTo>
                  <a:lnTo>
                    <a:pt x="67" y="138"/>
                  </a:lnTo>
                  <a:lnTo>
                    <a:pt x="78" y="119"/>
                  </a:lnTo>
                  <a:lnTo>
                    <a:pt x="87" y="107"/>
                  </a:lnTo>
                  <a:lnTo>
                    <a:pt x="90" y="97"/>
                  </a:lnTo>
                  <a:lnTo>
                    <a:pt x="90" y="94"/>
                  </a:lnTo>
                  <a:lnTo>
                    <a:pt x="84" y="92"/>
                  </a:lnTo>
                  <a:lnTo>
                    <a:pt x="74" y="92"/>
                  </a:lnTo>
                  <a:lnTo>
                    <a:pt x="60" y="94"/>
                  </a:lnTo>
                  <a:lnTo>
                    <a:pt x="42" y="99"/>
                  </a:lnTo>
                  <a:lnTo>
                    <a:pt x="30" y="80"/>
                  </a:lnTo>
                  <a:lnTo>
                    <a:pt x="19" y="61"/>
                  </a:lnTo>
                  <a:lnTo>
                    <a:pt x="7" y="39"/>
                  </a:lnTo>
                  <a:lnTo>
                    <a:pt x="0" y="24"/>
                  </a:lnTo>
                  <a:close/>
                </a:path>
              </a:pathLst>
            </a:custGeom>
            <a:solidFill>
              <a:srgbClr val="FFCC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46" name="Freeform 278"/>
            <p:cNvSpPr>
              <a:spLocks/>
            </p:cNvSpPr>
            <p:nvPr/>
          </p:nvSpPr>
          <p:spPr bwMode="auto">
            <a:xfrm>
              <a:off x="3067" y="2556"/>
              <a:ext cx="281" cy="204"/>
            </a:xfrm>
            <a:custGeom>
              <a:avLst/>
              <a:gdLst>
                <a:gd name="T0" fmla="*/ 195 w 281"/>
                <a:gd name="T1" fmla="*/ 400 h 408"/>
                <a:gd name="T2" fmla="*/ 200 w 281"/>
                <a:gd name="T3" fmla="*/ 404 h 408"/>
                <a:gd name="T4" fmla="*/ 207 w 281"/>
                <a:gd name="T5" fmla="*/ 408 h 408"/>
                <a:gd name="T6" fmla="*/ 214 w 281"/>
                <a:gd name="T7" fmla="*/ 406 h 408"/>
                <a:gd name="T8" fmla="*/ 225 w 281"/>
                <a:gd name="T9" fmla="*/ 404 h 408"/>
                <a:gd name="T10" fmla="*/ 235 w 281"/>
                <a:gd name="T11" fmla="*/ 396 h 408"/>
                <a:gd name="T12" fmla="*/ 249 w 281"/>
                <a:gd name="T13" fmla="*/ 386 h 408"/>
                <a:gd name="T14" fmla="*/ 263 w 281"/>
                <a:gd name="T15" fmla="*/ 373 h 408"/>
                <a:gd name="T16" fmla="*/ 281 w 281"/>
                <a:gd name="T17" fmla="*/ 359 h 408"/>
                <a:gd name="T18" fmla="*/ 281 w 281"/>
                <a:gd name="T19" fmla="*/ 334 h 408"/>
                <a:gd name="T20" fmla="*/ 281 w 281"/>
                <a:gd name="T21" fmla="*/ 309 h 408"/>
                <a:gd name="T22" fmla="*/ 281 w 281"/>
                <a:gd name="T23" fmla="*/ 283 h 408"/>
                <a:gd name="T24" fmla="*/ 281 w 281"/>
                <a:gd name="T25" fmla="*/ 258 h 408"/>
                <a:gd name="T26" fmla="*/ 281 w 281"/>
                <a:gd name="T27" fmla="*/ 233 h 408"/>
                <a:gd name="T28" fmla="*/ 281 w 281"/>
                <a:gd name="T29" fmla="*/ 208 h 408"/>
                <a:gd name="T30" fmla="*/ 281 w 281"/>
                <a:gd name="T31" fmla="*/ 182 h 408"/>
                <a:gd name="T32" fmla="*/ 281 w 281"/>
                <a:gd name="T33" fmla="*/ 159 h 408"/>
                <a:gd name="T34" fmla="*/ 274 w 281"/>
                <a:gd name="T35" fmla="*/ 136 h 408"/>
                <a:gd name="T36" fmla="*/ 266 w 281"/>
                <a:gd name="T37" fmla="*/ 114 h 408"/>
                <a:gd name="T38" fmla="*/ 254 w 281"/>
                <a:gd name="T39" fmla="*/ 93 h 408"/>
                <a:gd name="T40" fmla="*/ 242 w 281"/>
                <a:gd name="T41" fmla="*/ 75 h 408"/>
                <a:gd name="T42" fmla="*/ 226 w 281"/>
                <a:gd name="T43" fmla="*/ 54 h 408"/>
                <a:gd name="T44" fmla="*/ 211 w 281"/>
                <a:gd name="T45" fmla="*/ 36 h 408"/>
                <a:gd name="T46" fmla="*/ 194 w 281"/>
                <a:gd name="T47" fmla="*/ 17 h 408"/>
                <a:gd name="T48" fmla="*/ 178 w 281"/>
                <a:gd name="T49" fmla="*/ 0 h 408"/>
                <a:gd name="T50" fmla="*/ 57 w 281"/>
                <a:gd name="T51" fmla="*/ 17 h 408"/>
                <a:gd name="T52" fmla="*/ 57 w 281"/>
                <a:gd name="T53" fmla="*/ 56 h 408"/>
                <a:gd name="T54" fmla="*/ 52 w 281"/>
                <a:gd name="T55" fmla="*/ 93 h 408"/>
                <a:gd name="T56" fmla="*/ 41 w 281"/>
                <a:gd name="T57" fmla="*/ 128 h 408"/>
                <a:gd name="T58" fmla="*/ 29 w 281"/>
                <a:gd name="T59" fmla="*/ 165 h 408"/>
                <a:gd name="T60" fmla="*/ 17 w 281"/>
                <a:gd name="T61" fmla="*/ 200 h 408"/>
                <a:gd name="T62" fmla="*/ 7 w 281"/>
                <a:gd name="T63" fmla="*/ 235 h 408"/>
                <a:gd name="T64" fmla="*/ 0 w 281"/>
                <a:gd name="T65" fmla="*/ 272 h 408"/>
                <a:gd name="T66" fmla="*/ 3 w 281"/>
                <a:gd name="T67" fmla="*/ 315 h 408"/>
                <a:gd name="T68" fmla="*/ 17 w 281"/>
                <a:gd name="T69" fmla="*/ 320 h 408"/>
                <a:gd name="T70" fmla="*/ 41 w 281"/>
                <a:gd name="T71" fmla="*/ 330 h 408"/>
                <a:gd name="T72" fmla="*/ 67 w 281"/>
                <a:gd name="T73" fmla="*/ 342 h 408"/>
                <a:gd name="T74" fmla="*/ 97 w 281"/>
                <a:gd name="T75" fmla="*/ 355 h 408"/>
                <a:gd name="T76" fmla="*/ 125 w 281"/>
                <a:gd name="T77" fmla="*/ 367 h 408"/>
                <a:gd name="T78" fmla="*/ 155 w 281"/>
                <a:gd name="T79" fmla="*/ 381 h 408"/>
                <a:gd name="T80" fmla="*/ 177 w 281"/>
                <a:gd name="T81" fmla="*/ 390 h 408"/>
                <a:gd name="T82" fmla="*/ 195 w 281"/>
                <a:gd name="T83" fmla="*/ 40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1" h="408">
                  <a:moveTo>
                    <a:pt x="195" y="400"/>
                  </a:moveTo>
                  <a:lnTo>
                    <a:pt x="200" y="404"/>
                  </a:lnTo>
                  <a:lnTo>
                    <a:pt x="207" y="408"/>
                  </a:lnTo>
                  <a:lnTo>
                    <a:pt x="214" y="406"/>
                  </a:lnTo>
                  <a:lnTo>
                    <a:pt x="225" y="404"/>
                  </a:lnTo>
                  <a:lnTo>
                    <a:pt x="235" y="396"/>
                  </a:lnTo>
                  <a:lnTo>
                    <a:pt x="249" y="386"/>
                  </a:lnTo>
                  <a:lnTo>
                    <a:pt x="263" y="373"/>
                  </a:lnTo>
                  <a:lnTo>
                    <a:pt x="281" y="359"/>
                  </a:lnTo>
                  <a:lnTo>
                    <a:pt x="281" y="334"/>
                  </a:lnTo>
                  <a:lnTo>
                    <a:pt x="281" y="309"/>
                  </a:lnTo>
                  <a:lnTo>
                    <a:pt x="281" y="283"/>
                  </a:lnTo>
                  <a:lnTo>
                    <a:pt x="281" y="258"/>
                  </a:lnTo>
                  <a:lnTo>
                    <a:pt x="281" y="233"/>
                  </a:lnTo>
                  <a:lnTo>
                    <a:pt x="281" y="208"/>
                  </a:lnTo>
                  <a:lnTo>
                    <a:pt x="281" y="182"/>
                  </a:lnTo>
                  <a:lnTo>
                    <a:pt x="281" y="159"/>
                  </a:lnTo>
                  <a:lnTo>
                    <a:pt x="274" y="136"/>
                  </a:lnTo>
                  <a:lnTo>
                    <a:pt x="266" y="114"/>
                  </a:lnTo>
                  <a:lnTo>
                    <a:pt x="254" y="93"/>
                  </a:lnTo>
                  <a:lnTo>
                    <a:pt x="242" y="75"/>
                  </a:lnTo>
                  <a:lnTo>
                    <a:pt x="226" y="54"/>
                  </a:lnTo>
                  <a:lnTo>
                    <a:pt x="211" y="36"/>
                  </a:lnTo>
                  <a:lnTo>
                    <a:pt x="194" y="17"/>
                  </a:lnTo>
                  <a:lnTo>
                    <a:pt x="178" y="0"/>
                  </a:lnTo>
                  <a:lnTo>
                    <a:pt x="57" y="17"/>
                  </a:lnTo>
                  <a:lnTo>
                    <a:pt x="57" y="56"/>
                  </a:lnTo>
                  <a:lnTo>
                    <a:pt x="52" y="93"/>
                  </a:lnTo>
                  <a:lnTo>
                    <a:pt x="41" y="128"/>
                  </a:lnTo>
                  <a:lnTo>
                    <a:pt x="29" y="165"/>
                  </a:lnTo>
                  <a:lnTo>
                    <a:pt x="17" y="200"/>
                  </a:lnTo>
                  <a:lnTo>
                    <a:pt x="7" y="235"/>
                  </a:lnTo>
                  <a:lnTo>
                    <a:pt x="0" y="272"/>
                  </a:lnTo>
                  <a:lnTo>
                    <a:pt x="3" y="315"/>
                  </a:lnTo>
                  <a:lnTo>
                    <a:pt x="17" y="320"/>
                  </a:lnTo>
                  <a:lnTo>
                    <a:pt x="41" y="330"/>
                  </a:lnTo>
                  <a:lnTo>
                    <a:pt x="67" y="342"/>
                  </a:lnTo>
                  <a:lnTo>
                    <a:pt x="97" y="355"/>
                  </a:lnTo>
                  <a:lnTo>
                    <a:pt x="125" y="367"/>
                  </a:lnTo>
                  <a:lnTo>
                    <a:pt x="155" y="381"/>
                  </a:lnTo>
                  <a:lnTo>
                    <a:pt x="177" y="390"/>
                  </a:lnTo>
                  <a:lnTo>
                    <a:pt x="195" y="400"/>
                  </a:lnTo>
                  <a:close/>
                </a:path>
              </a:pathLst>
            </a:custGeom>
            <a:solidFill>
              <a:srgbClr val="D1A1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47" name="Freeform 279"/>
            <p:cNvSpPr>
              <a:spLocks/>
            </p:cNvSpPr>
            <p:nvPr/>
          </p:nvSpPr>
          <p:spPr bwMode="auto">
            <a:xfrm>
              <a:off x="3012" y="2649"/>
              <a:ext cx="183" cy="112"/>
            </a:xfrm>
            <a:custGeom>
              <a:avLst/>
              <a:gdLst>
                <a:gd name="T0" fmla="*/ 7 w 183"/>
                <a:gd name="T1" fmla="*/ 14 h 226"/>
                <a:gd name="T2" fmla="*/ 14 w 183"/>
                <a:gd name="T3" fmla="*/ 4 h 226"/>
                <a:gd name="T4" fmla="*/ 25 w 183"/>
                <a:gd name="T5" fmla="*/ 0 h 226"/>
                <a:gd name="T6" fmla="*/ 38 w 183"/>
                <a:gd name="T7" fmla="*/ 0 h 226"/>
                <a:gd name="T8" fmla="*/ 55 w 183"/>
                <a:gd name="T9" fmla="*/ 8 h 226"/>
                <a:gd name="T10" fmla="*/ 70 w 183"/>
                <a:gd name="T11" fmla="*/ 16 h 226"/>
                <a:gd name="T12" fmla="*/ 88 w 183"/>
                <a:gd name="T13" fmla="*/ 31 h 226"/>
                <a:gd name="T14" fmla="*/ 107 w 183"/>
                <a:gd name="T15" fmla="*/ 49 h 226"/>
                <a:gd name="T16" fmla="*/ 127 w 183"/>
                <a:gd name="T17" fmla="*/ 72 h 226"/>
                <a:gd name="T18" fmla="*/ 142 w 183"/>
                <a:gd name="T19" fmla="*/ 94 h 226"/>
                <a:gd name="T20" fmla="*/ 156 w 183"/>
                <a:gd name="T21" fmla="*/ 115 h 226"/>
                <a:gd name="T22" fmla="*/ 167 w 183"/>
                <a:gd name="T23" fmla="*/ 136 h 226"/>
                <a:gd name="T24" fmla="*/ 177 w 183"/>
                <a:gd name="T25" fmla="*/ 160 h 226"/>
                <a:gd name="T26" fmla="*/ 181 w 183"/>
                <a:gd name="T27" fmla="*/ 177 h 226"/>
                <a:gd name="T28" fmla="*/ 183 w 183"/>
                <a:gd name="T29" fmla="*/ 197 h 226"/>
                <a:gd name="T30" fmla="*/ 181 w 183"/>
                <a:gd name="T31" fmla="*/ 210 h 226"/>
                <a:gd name="T32" fmla="*/ 177 w 183"/>
                <a:gd name="T33" fmla="*/ 224 h 226"/>
                <a:gd name="T34" fmla="*/ 166 w 183"/>
                <a:gd name="T35" fmla="*/ 224 h 226"/>
                <a:gd name="T36" fmla="*/ 155 w 183"/>
                <a:gd name="T37" fmla="*/ 226 h 226"/>
                <a:gd name="T38" fmla="*/ 141 w 183"/>
                <a:gd name="T39" fmla="*/ 220 h 226"/>
                <a:gd name="T40" fmla="*/ 127 w 183"/>
                <a:gd name="T41" fmla="*/ 216 h 226"/>
                <a:gd name="T42" fmla="*/ 110 w 183"/>
                <a:gd name="T43" fmla="*/ 206 h 226"/>
                <a:gd name="T44" fmla="*/ 94 w 183"/>
                <a:gd name="T45" fmla="*/ 197 h 226"/>
                <a:gd name="T46" fmla="*/ 77 w 183"/>
                <a:gd name="T47" fmla="*/ 183 h 226"/>
                <a:gd name="T48" fmla="*/ 60 w 183"/>
                <a:gd name="T49" fmla="*/ 171 h 226"/>
                <a:gd name="T50" fmla="*/ 42 w 183"/>
                <a:gd name="T51" fmla="*/ 146 h 226"/>
                <a:gd name="T52" fmla="*/ 28 w 183"/>
                <a:gd name="T53" fmla="*/ 123 h 226"/>
                <a:gd name="T54" fmla="*/ 15 w 183"/>
                <a:gd name="T55" fmla="*/ 99 h 226"/>
                <a:gd name="T56" fmla="*/ 8 w 183"/>
                <a:gd name="T57" fmla="*/ 78 h 226"/>
                <a:gd name="T58" fmla="*/ 1 w 183"/>
                <a:gd name="T59" fmla="*/ 57 h 226"/>
                <a:gd name="T60" fmla="*/ 0 w 183"/>
                <a:gd name="T61" fmla="*/ 39 h 226"/>
                <a:gd name="T62" fmla="*/ 1 w 183"/>
                <a:gd name="T63" fmla="*/ 24 h 226"/>
                <a:gd name="T64" fmla="*/ 7 w 183"/>
                <a:gd name="T65" fmla="*/ 1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3" h="226">
                  <a:moveTo>
                    <a:pt x="7" y="14"/>
                  </a:moveTo>
                  <a:lnTo>
                    <a:pt x="14" y="4"/>
                  </a:lnTo>
                  <a:lnTo>
                    <a:pt x="25" y="0"/>
                  </a:lnTo>
                  <a:lnTo>
                    <a:pt x="38" y="0"/>
                  </a:lnTo>
                  <a:lnTo>
                    <a:pt x="55" y="8"/>
                  </a:lnTo>
                  <a:lnTo>
                    <a:pt x="70" y="16"/>
                  </a:lnTo>
                  <a:lnTo>
                    <a:pt x="88" y="31"/>
                  </a:lnTo>
                  <a:lnTo>
                    <a:pt x="107" y="49"/>
                  </a:lnTo>
                  <a:lnTo>
                    <a:pt x="127" y="72"/>
                  </a:lnTo>
                  <a:lnTo>
                    <a:pt x="142" y="94"/>
                  </a:lnTo>
                  <a:lnTo>
                    <a:pt x="156" y="115"/>
                  </a:lnTo>
                  <a:lnTo>
                    <a:pt x="167" y="136"/>
                  </a:lnTo>
                  <a:lnTo>
                    <a:pt x="177" y="160"/>
                  </a:lnTo>
                  <a:lnTo>
                    <a:pt x="181" y="177"/>
                  </a:lnTo>
                  <a:lnTo>
                    <a:pt x="183" y="197"/>
                  </a:lnTo>
                  <a:lnTo>
                    <a:pt x="181" y="210"/>
                  </a:lnTo>
                  <a:lnTo>
                    <a:pt x="177" y="224"/>
                  </a:lnTo>
                  <a:lnTo>
                    <a:pt x="166" y="224"/>
                  </a:lnTo>
                  <a:lnTo>
                    <a:pt x="155" y="226"/>
                  </a:lnTo>
                  <a:lnTo>
                    <a:pt x="141" y="220"/>
                  </a:lnTo>
                  <a:lnTo>
                    <a:pt x="127" y="216"/>
                  </a:lnTo>
                  <a:lnTo>
                    <a:pt x="110" y="206"/>
                  </a:lnTo>
                  <a:lnTo>
                    <a:pt x="94" y="197"/>
                  </a:lnTo>
                  <a:lnTo>
                    <a:pt x="77" y="183"/>
                  </a:lnTo>
                  <a:lnTo>
                    <a:pt x="60" y="171"/>
                  </a:lnTo>
                  <a:lnTo>
                    <a:pt x="42" y="146"/>
                  </a:lnTo>
                  <a:lnTo>
                    <a:pt x="28" y="123"/>
                  </a:lnTo>
                  <a:lnTo>
                    <a:pt x="15" y="99"/>
                  </a:lnTo>
                  <a:lnTo>
                    <a:pt x="8" y="78"/>
                  </a:lnTo>
                  <a:lnTo>
                    <a:pt x="1" y="57"/>
                  </a:lnTo>
                  <a:lnTo>
                    <a:pt x="0" y="39"/>
                  </a:lnTo>
                  <a:lnTo>
                    <a:pt x="1" y="24"/>
                  </a:lnTo>
                  <a:lnTo>
                    <a:pt x="7" y="14"/>
                  </a:lnTo>
                  <a:close/>
                </a:path>
              </a:pathLst>
            </a:custGeom>
            <a:solidFill>
              <a:srgbClr val="BA8A6E"/>
            </a:solidFill>
            <a:ln w="1588">
              <a:solidFill>
                <a:srgbClr val="000000"/>
              </a:solidFill>
              <a:prstDash val="solid"/>
              <a:round/>
              <a:headEnd/>
              <a:tailEnd/>
            </a:ln>
          </p:spPr>
          <p:txBody>
            <a:bodyPr/>
            <a:lstStyle/>
            <a:p>
              <a:endParaRPr lang="en-US"/>
            </a:p>
          </p:txBody>
        </p:sp>
        <p:sp>
          <p:nvSpPr>
            <p:cNvPr id="1287448" name="Freeform 280"/>
            <p:cNvSpPr>
              <a:spLocks/>
            </p:cNvSpPr>
            <p:nvPr/>
          </p:nvSpPr>
          <p:spPr bwMode="auto">
            <a:xfrm>
              <a:off x="3113" y="2711"/>
              <a:ext cx="72" cy="48"/>
            </a:xfrm>
            <a:custGeom>
              <a:avLst/>
              <a:gdLst>
                <a:gd name="T0" fmla="*/ 16 w 72"/>
                <a:gd name="T1" fmla="*/ 35 h 97"/>
                <a:gd name="T2" fmla="*/ 21 w 72"/>
                <a:gd name="T3" fmla="*/ 19 h 97"/>
                <a:gd name="T4" fmla="*/ 28 w 72"/>
                <a:gd name="T5" fmla="*/ 6 h 97"/>
                <a:gd name="T6" fmla="*/ 33 w 72"/>
                <a:gd name="T7" fmla="*/ 0 h 97"/>
                <a:gd name="T8" fmla="*/ 38 w 72"/>
                <a:gd name="T9" fmla="*/ 2 h 97"/>
                <a:gd name="T10" fmla="*/ 45 w 72"/>
                <a:gd name="T11" fmla="*/ 6 h 97"/>
                <a:gd name="T12" fmla="*/ 55 w 72"/>
                <a:gd name="T13" fmla="*/ 17 h 97"/>
                <a:gd name="T14" fmla="*/ 62 w 72"/>
                <a:gd name="T15" fmla="*/ 27 h 97"/>
                <a:gd name="T16" fmla="*/ 68 w 72"/>
                <a:gd name="T17" fmla="*/ 39 h 97"/>
                <a:gd name="T18" fmla="*/ 71 w 72"/>
                <a:gd name="T19" fmla="*/ 50 h 97"/>
                <a:gd name="T20" fmla="*/ 72 w 72"/>
                <a:gd name="T21" fmla="*/ 62 h 97"/>
                <a:gd name="T22" fmla="*/ 71 w 72"/>
                <a:gd name="T23" fmla="*/ 72 h 97"/>
                <a:gd name="T24" fmla="*/ 71 w 72"/>
                <a:gd name="T25" fmla="*/ 81 h 97"/>
                <a:gd name="T26" fmla="*/ 68 w 72"/>
                <a:gd name="T27" fmla="*/ 89 h 97"/>
                <a:gd name="T28" fmla="*/ 65 w 72"/>
                <a:gd name="T29" fmla="*/ 97 h 97"/>
                <a:gd name="T30" fmla="*/ 55 w 72"/>
                <a:gd name="T31" fmla="*/ 97 h 97"/>
                <a:gd name="T32" fmla="*/ 45 w 72"/>
                <a:gd name="T33" fmla="*/ 95 h 97"/>
                <a:gd name="T34" fmla="*/ 38 w 72"/>
                <a:gd name="T35" fmla="*/ 89 h 97"/>
                <a:gd name="T36" fmla="*/ 33 w 72"/>
                <a:gd name="T37" fmla="*/ 85 h 97"/>
                <a:gd name="T38" fmla="*/ 24 w 72"/>
                <a:gd name="T39" fmla="*/ 77 h 97"/>
                <a:gd name="T40" fmla="*/ 16 w 72"/>
                <a:gd name="T41" fmla="*/ 72 h 97"/>
                <a:gd name="T42" fmla="*/ 6 w 72"/>
                <a:gd name="T43" fmla="*/ 60 h 97"/>
                <a:gd name="T44" fmla="*/ 2 w 72"/>
                <a:gd name="T45" fmla="*/ 54 h 97"/>
                <a:gd name="T46" fmla="*/ 0 w 72"/>
                <a:gd name="T47" fmla="*/ 48 h 97"/>
                <a:gd name="T48" fmla="*/ 2 w 72"/>
                <a:gd name="T49" fmla="*/ 46 h 97"/>
                <a:gd name="T50" fmla="*/ 6 w 72"/>
                <a:gd name="T51" fmla="*/ 41 h 97"/>
                <a:gd name="T52" fmla="*/ 16 w 72"/>
                <a:gd name="T53" fmla="*/ 3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97">
                  <a:moveTo>
                    <a:pt x="16" y="35"/>
                  </a:moveTo>
                  <a:lnTo>
                    <a:pt x="21" y="19"/>
                  </a:lnTo>
                  <a:lnTo>
                    <a:pt x="28" y="6"/>
                  </a:lnTo>
                  <a:lnTo>
                    <a:pt x="33" y="0"/>
                  </a:lnTo>
                  <a:lnTo>
                    <a:pt x="38" y="2"/>
                  </a:lnTo>
                  <a:lnTo>
                    <a:pt x="45" y="6"/>
                  </a:lnTo>
                  <a:lnTo>
                    <a:pt x="55" y="17"/>
                  </a:lnTo>
                  <a:lnTo>
                    <a:pt x="62" y="27"/>
                  </a:lnTo>
                  <a:lnTo>
                    <a:pt x="68" y="39"/>
                  </a:lnTo>
                  <a:lnTo>
                    <a:pt x="71" y="50"/>
                  </a:lnTo>
                  <a:lnTo>
                    <a:pt x="72" y="62"/>
                  </a:lnTo>
                  <a:lnTo>
                    <a:pt x="71" y="72"/>
                  </a:lnTo>
                  <a:lnTo>
                    <a:pt x="71" y="81"/>
                  </a:lnTo>
                  <a:lnTo>
                    <a:pt x="68" y="89"/>
                  </a:lnTo>
                  <a:lnTo>
                    <a:pt x="65" y="97"/>
                  </a:lnTo>
                  <a:lnTo>
                    <a:pt x="55" y="97"/>
                  </a:lnTo>
                  <a:lnTo>
                    <a:pt x="45" y="95"/>
                  </a:lnTo>
                  <a:lnTo>
                    <a:pt x="38" y="89"/>
                  </a:lnTo>
                  <a:lnTo>
                    <a:pt x="33" y="85"/>
                  </a:lnTo>
                  <a:lnTo>
                    <a:pt x="24" y="77"/>
                  </a:lnTo>
                  <a:lnTo>
                    <a:pt x="16" y="72"/>
                  </a:lnTo>
                  <a:lnTo>
                    <a:pt x="6" y="60"/>
                  </a:lnTo>
                  <a:lnTo>
                    <a:pt x="2" y="54"/>
                  </a:lnTo>
                  <a:lnTo>
                    <a:pt x="0" y="48"/>
                  </a:lnTo>
                  <a:lnTo>
                    <a:pt x="2" y="46"/>
                  </a:lnTo>
                  <a:lnTo>
                    <a:pt x="6" y="41"/>
                  </a:lnTo>
                  <a:lnTo>
                    <a:pt x="16" y="35"/>
                  </a:lnTo>
                  <a:close/>
                </a:path>
              </a:pathLst>
            </a:custGeom>
            <a:solidFill>
              <a:srgbClr val="C7B5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49" name="Freeform 281"/>
            <p:cNvSpPr>
              <a:spLocks/>
            </p:cNvSpPr>
            <p:nvPr/>
          </p:nvSpPr>
          <p:spPr bwMode="auto">
            <a:xfrm>
              <a:off x="3027" y="2613"/>
              <a:ext cx="186" cy="121"/>
            </a:xfrm>
            <a:custGeom>
              <a:avLst/>
              <a:gdLst>
                <a:gd name="T0" fmla="*/ 7 w 186"/>
                <a:gd name="T1" fmla="*/ 12 h 243"/>
                <a:gd name="T2" fmla="*/ 14 w 186"/>
                <a:gd name="T3" fmla="*/ 2 h 243"/>
                <a:gd name="T4" fmla="*/ 26 w 186"/>
                <a:gd name="T5" fmla="*/ 0 h 243"/>
                <a:gd name="T6" fmla="*/ 38 w 186"/>
                <a:gd name="T7" fmla="*/ 2 h 243"/>
                <a:gd name="T8" fmla="*/ 55 w 186"/>
                <a:gd name="T9" fmla="*/ 10 h 243"/>
                <a:gd name="T10" fmla="*/ 71 w 186"/>
                <a:gd name="T11" fmla="*/ 18 h 243"/>
                <a:gd name="T12" fmla="*/ 89 w 186"/>
                <a:gd name="T13" fmla="*/ 33 h 243"/>
                <a:gd name="T14" fmla="*/ 107 w 186"/>
                <a:gd name="T15" fmla="*/ 51 h 243"/>
                <a:gd name="T16" fmla="*/ 127 w 186"/>
                <a:gd name="T17" fmla="*/ 74 h 243"/>
                <a:gd name="T18" fmla="*/ 142 w 186"/>
                <a:gd name="T19" fmla="*/ 96 h 243"/>
                <a:gd name="T20" fmla="*/ 157 w 186"/>
                <a:gd name="T21" fmla="*/ 119 h 243"/>
                <a:gd name="T22" fmla="*/ 168 w 186"/>
                <a:gd name="T23" fmla="*/ 140 h 243"/>
                <a:gd name="T24" fmla="*/ 178 w 186"/>
                <a:gd name="T25" fmla="*/ 164 h 243"/>
                <a:gd name="T26" fmla="*/ 182 w 186"/>
                <a:gd name="T27" fmla="*/ 183 h 243"/>
                <a:gd name="T28" fmla="*/ 186 w 186"/>
                <a:gd name="T29" fmla="*/ 204 h 243"/>
                <a:gd name="T30" fmla="*/ 186 w 186"/>
                <a:gd name="T31" fmla="*/ 220 h 243"/>
                <a:gd name="T32" fmla="*/ 182 w 186"/>
                <a:gd name="T33" fmla="*/ 236 h 243"/>
                <a:gd name="T34" fmla="*/ 172 w 186"/>
                <a:gd name="T35" fmla="*/ 241 h 243"/>
                <a:gd name="T36" fmla="*/ 161 w 186"/>
                <a:gd name="T37" fmla="*/ 243 h 243"/>
                <a:gd name="T38" fmla="*/ 145 w 186"/>
                <a:gd name="T39" fmla="*/ 241 h 243"/>
                <a:gd name="T40" fmla="*/ 131 w 186"/>
                <a:gd name="T41" fmla="*/ 236 h 243"/>
                <a:gd name="T42" fmla="*/ 113 w 186"/>
                <a:gd name="T43" fmla="*/ 224 h 243"/>
                <a:gd name="T44" fmla="*/ 96 w 186"/>
                <a:gd name="T45" fmla="*/ 212 h 243"/>
                <a:gd name="T46" fmla="*/ 78 w 186"/>
                <a:gd name="T47" fmla="*/ 193 h 243"/>
                <a:gd name="T48" fmla="*/ 61 w 186"/>
                <a:gd name="T49" fmla="*/ 173 h 243"/>
                <a:gd name="T50" fmla="*/ 43 w 186"/>
                <a:gd name="T51" fmla="*/ 148 h 243"/>
                <a:gd name="T52" fmla="*/ 28 w 186"/>
                <a:gd name="T53" fmla="*/ 125 h 243"/>
                <a:gd name="T54" fmla="*/ 16 w 186"/>
                <a:gd name="T55" fmla="*/ 101 h 243"/>
                <a:gd name="T56" fmla="*/ 9 w 186"/>
                <a:gd name="T57" fmla="*/ 80 h 243"/>
                <a:gd name="T58" fmla="*/ 2 w 186"/>
                <a:gd name="T59" fmla="*/ 57 h 243"/>
                <a:gd name="T60" fmla="*/ 0 w 186"/>
                <a:gd name="T61" fmla="*/ 39 h 243"/>
                <a:gd name="T62" fmla="*/ 2 w 186"/>
                <a:gd name="T63" fmla="*/ 24 h 243"/>
                <a:gd name="T64" fmla="*/ 7 w 186"/>
                <a:gd name="T65" fmla="*/ 1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6" h="243">
                  <a:moveTo>
                    <a:pt x="7" y="12"/>
                  </a:moveTo>
                  <a:lnTo>
                    <a:pt x="14" y="2"/>
                  </a:lnTo>
                  <a:lnTo>
                    <a:pt x="26" y="0"/>
                  </a:lnTo>
                  <a:lnTo>
                    <a:pt x="38" y="2"/>
                  </a:lnTo>
                  <a:lnTo>
                    <a:pt x="55" y="10"/>
                  </a:lnTo>
                  <a:lnTo>
                    <a:pt x="71" y="18"/>
                  </a:lnTo>
                  <a:lnTo>
                    <a:pt x="89" y="33"/>
                  </a:lnTo>
                  <a:lnTo>
                    <a:pt x="107" y="51"/>
                  </a:lnTo>
                  <a:lnTo>
                    <a:pt x="127" y="74"/>
                  </a:lnTo>
                  <a:lnTo>
                    <a:pt x="142" y="96"/>
                  </a:lnTo>
                  <a:lnTo>
                    <a:pt x="157" y="119"/>
                  </a:lnTo>
                  <a:lnTo>
                    <a:pt x="168" y="140"/>
                  </a:lnTo>
                  <a:lnTo>
                    <a:pt x="178" y="164"/>
                  </a:lnTo>
                  <a:lnTo>
                    <a:pt x="182" y="183"/>
                  </a:lnTo>
                  <a:lnTo>
                    <a:pt x="186" y="204"/>
                  </a:lnTo>
                  <a:lnTo>
                    <a:pt x="186" y="220"/>
                  </a:lnTo>
                  <a:lnTo>
                    <a:pt x="182" y="236"/>
                  </a:lnTo>
                  <a:lnTo>
                    <a:pt x="172" y="241"/>
                  </a:lnTo>
                  <a:lnTo>
                    <a:pt x="161" y="243"/>
                  </a:lnTo>
                  <a:lnTo>
                    <a:pt x="145" y="241"/>
                  </a:lnTo>
                  <a:lnTo>
                    <a:pt x="131" y="236"/>
                  </a:lnTo>
                  <a:lnTo>
                    <a:pt x="113" y="224"/>
                  </a:lnTo>
                  <a:lnTo>
                    <a:pt x="96" y="212"/>
                  </a:lnTo>
                  <a:lnTo>
                    <a:pt x="78" y="193"/>
                  </a:lnTo>
                  <a:lnTo>
                    <a:pt x="61" y="173"/>
                  </a:lnTo>
                  <a:lnTo>
                    <a:pt x="43" y="148"/>
                  </a:lnTo>
                  <a:lnTo>
                    <a:pt x="28" y="125"/>
                  </a:lnTo>
                  <a:lnTo>
                    <a:pt x="16" y="101"/>
                  </a:lnTo>
                  <a:lnTo>
                    <a:pt x="9" y="80"/>
                  </a:lnTo>
                  <a:lnTo>
                    <a:pt x="2" y="57"/>
                  </a:lnTo>
                  <a:lnTo>
                    <a:pt x="0" y="39"/>
                  </a:lnTo>
                  <a:lnTo>
                    <a:pt x="2" y="24"/>
                  </a:lnTo>
                  <a:lnTo>
                    <a:pt x="7" y="12"/>
                  </a:lnTo>
                  <a:close/>
                </a:path>
              </a:pathLst>
            </a:custGeom>
            <a:solidFill>
              <a:srgbClr val="BA8A6E"/>
            </a:solidFill>
            <a:ln w="1588">
              <a:solidFill>
                <a:srgbClr val="000000"/>
              </a:solidFill>
              <a:prstDash val="solid"/>
              <a:round/>
              <a:headEnd/>
              <a:tailEnd/>
            </a:ln>
          </p:spPr>
          <p:txBody>
            <a:bodyPr/>
            <a:lstStyle/>
            <a:p>
              <a:endParaRPr lang="en-US"/>
            </a:p>
          </p:txBody>
        </p:sp>
        <p:sp>
          <p:nvSpPr>
            <p:cNvPr id="1287450" name="Freeform 282"/>
            <p:cNvSpPr>
              <a:spLocks/>
            </p:cNvSpPr>
            <p:nvPr/>
          </p:nvSpPr>
          <p:spPr bwMode="auto">
            <a:xfrm>
              <a:off x="3043" y="2562"/>
              <a:ext cx="198" cy="135"/>
            </a:xfrm>
            <a:custGeom>
              <a:avLst/>
              <a:gdLst>
                <a:gd name="T0" fmla="*/ 7 w 198"/>
                <a:gd name="T1" fmla="*/ 12 h 270"/>
                <a:gd name="T2" fmla="*/ 14 w 198"/>
                <a:gd name="T3" fmla="*/ 2 h 270"/>
                <a:gd name="T4" fmla="*/ 27 w 198"/>
                <a:gd name="T5" fmla="*/ 0 h 270"/>
                <a:gd name="T6" fmla="*/ 41 w 198"/>
                <a:gd name="T7" fmla="*/ 2 h 270"/>
                <a:gd name="T8" fmla="*/ 59 w 198"/>
                <a:gd name="T9" fmla="*/ 12 h 270"/>
                <a:gd name="T10" fmla="*/ 76 w 198"/>
                <a:gd name="T11" fmla="*/ 24 h 270"/>
                <a:gd name="T12" fmla="*/ 96 w 198"/>
                <a:gd name="T13" fmla="*/ 41 h 270"/>
                <a:gd name="T14" fmla="*/ 115 w 198"/>
                <a:gd name="T15" fmla="*/ 62 h 270"/>
                <a:gd name="T16" fmla="*/ 136 w 198"/>
                <a:gd name="T17" fmla="*/ 88 h 270"/>
                <a:gd name="T18" fmla="*/ 153 w 198"/>
                <a:gd name="T19" fmla="*/ 111 h 270"/>
                <a:gd name="T20" fmla="*/ 169 w 198"/>
                <a:gd name="T21" fmla="*/ 138 h 270"/>
                <a:gd name="T22" fmla="*/ 180 w 198"/>
                <a:gd name="T23" fmla="*/ 164 h 270"/>
                <a:gd name="T24" fmla="*/ 190 w 198"/>
                <a:gd name="T25" fmla="*/ 189 h 270"/>
                <a:gd name="T26" fmla="*/ 195 w 198"/>
                <a:gd name="T27" fmla="*/ 210 h 270"/>
                <a:gd name="T28" fmla="*/ 198 w 198"/>
                <a:gd name="T29" fmla="*/ 232 h 270"/>
                <a:gd name="T30" fmla="*/ 197 w 198"/>
                <a:gd name="T31" fmla="*/ 247 h 270"/>
                <a:gd name="T32" fmla="*/ 193 w 198"/>
                <a:gd name="T33" fmla="*/ 263 h 270"/>
                <a:gd name="T34" fmla="*/ 183 w 198"/>
                <a:gd name="T35" fmla="*/ 269 h 270"/>
                <a:gd name="T36" fmla="*/ 170 w 198"/>
                <a:gd name="T37" fmla="*/ 270 h 270"/>
                <a:gd name="T38" fmla="*/ 155 w 198"/>
                <a:gd name="T39" fmla="*/ 267 h 270"/>
                <a:gd name="T40" fmla="*/ 139 w 198"/>
                <a:gd name="T41" fmla="*/ 261 h 270"/>
                <a:gd name="T42" fmla="*/ 121 w 198"/>
                <a:gd name="T43" fmla="*/ 247 h 270"/>
                <a:gd name="T44" fmla="*/ 103 w 198"/>
                <a:gd name="T45" fmla="*/ 232 h 270"/>
                <a:gd name="T46" fmla="*/ 83 w 198"/>
                <a:gd name="T47" fmla="*/ 210 h 270"/>
                <a:gd name="T48" fmla="*/ 65 w 198"/>
                <a:gd name="T49" fmla="*/ 189 h 270"/>
                <a:gd name="T50" fmla="*/ 45 w 198"/>
                <a:gd name="T51" fmla="*/ 162 h 270"/>
                <a:gd name="T52" fmla="*/ 29 w 198"/>
                <a:gd name="T53" fmla="*/ 134 h 270"/>
                <a:gd name="T54" fmla="*/ 17 w 198"/>
                <a:gd name="T55" fmla="*/ 107 h 270"/>
                <a:gd name="T56" fmla="*/ 8 w 198"/>
                <a:gd name="T57" fmla="*/ 84 h 270"/>
                <a:gd name="T58" fmla="*/ 1 w 198"/>
                <a:gd name="T59" fmla="*/ 60 h 270"/>
                <a:gd name="T60" fmla="*/ 0 w 198"/>
                <a:gd name="T61" fmla="*/ 41 h 270"/>
                <a:gd name="T62" fmla="*/ 1 w 198"/>
                <a:gd name="T63" fmla="*/ 24 h 270"/>
                <a:gd name="T64" fmla="*/ 7 w 198"/>
                <a:gd name="T65" fmla="*/ 1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8" h="270">
                  <a:moveTo>
                    <a:pt x="7" y="12"/>
                  </a:moveTo>
                  <a:lnTo>
                    <a:pt x="14" y="2"/>
                  </a:lnTo>
                  <a:lnTo>
                    <a:pt x="27" y="0"/>
                  </a:lnTo>
                  <a:lnTo>
                    <a:pt x="41" y="2"/>
                  </a:lnTo>
                  <a:lnTo>
                    <a:pt x="59" y="12"/>
                  </a:lnTo>
                  <a:lnTo>
                    <a:pt x="76" y="24"/>
                  </a:lnTo>
                  <a:lnTo>
                    <a:pt x="96" y="41"/>
                  </a:lnTo>
                  <a:lnTo>
                    <a:pt x="115" y="62"/>
                  </a:lnTo>
                  <a:lnTo>
                    <a:pt x="136" y="88"/>
                  </a:lnTo>
                  <a:lnTo>
                    <a:pt x="153" y="111"/>
                  </a:lnTo>
                  <a:lnTo>
                    <a:pt x="169" y="138"/>
                  </a:lnTo>
                  <a:lnTo>
                    <a:pt x="180" y="164"/>
                  </a:lnTo>
                  <a:lnTo>
                    <a:pt x="190" y="189"/>
                  </a:lnTo>
                  <a:lnTo>
                    <a:pt x="195" y="210"/>
                  </a:lnTo>
                  <a:lnTo>
                    <a:pt x="198" y="232"/>
                  </a:lnTo>
                  <a:lnTo>
                    <a:pt x="197" y="247"/>
                  </a:lnTo>
                  <a:lnTo>
                    <a:pt x="193" y="263"/>
                  </a:lnTo>
                  <a:lnTo>
                    <a:pt x="183" y="269"/>
                  </a:lnTo>
                  <a:lnTo>
                    <a:pt x="170" y="270"/>
                  </a:lnTo>
                  <a:lnTo>
                    <a:pt x="155" y="267"/>
                  </a:lnTo>
                  <a:lnTo>
                    <a:pt x="139" y="261"/>
                  </a:lnTo>
                  <a:lnTo>
                    <a:pt x="121" y="247"/>
                  </a:lnTo>
                  <a:lnTo>
                    <a:pt x="103" y="232"/>
                  </a:lnTo>
                  <a:lnTo>
                    <a:pt x="83" y="210"/>
                  </a:lnTo>
                  <a:lnTo>
                    <a:pt x="65" y="189"/>
                  </a:lnTo>
                  <a:lnTo>
                    <a:pt x="45" y="162"/>
                  </a:lnTo>
                  <a:lnTo>
                    <a:pt x="29" y="134"/>
                  </a:lnTo>
                  <a:lnTo>
                    <a:pt x="17" y="107"/>
                  </a:lnTo>
                  <a:lnTo>
                    <a:pt x="8" y="84"/>
                  </a:lnTo>
                  <a:lnTo>
                    <a:pt x="1" y="60"/>
                  </a:lnTo>
                  <a:lnTo>
                    <a:pt x="0" y="41"/>
                  </a:lnTo>
                  <a:lnTo>
                    <a:pt x="1" y="24"/>
                  </a:lnTo>
                  <a:lnTo>
                    <a:pt x="7" y="12"/>
                  </a:lnTo>
                  <a:close/>
                </a:path>
              </a:pathLst>
            </a:custGeom>
            <a:solidFill>
              <a:srgbClr val="BA8A6E"/>
            </a:solidFill>
            <a:ln w="1588">
              <a:solidFill>
                <a:srgbClr val="000000"/>
              </a:solidFill>
              <a:prstDash val="solid"/>
              <a:round/>
              <a:headEnd/>
              <a:tailEnd/>
            </a:ln>
          </p:spPr>
          <p:txBody>
            <a:bodyPr/>
            <a:lstStyle/>
            <a:p>
              <a:endParaRPr lang="en-US"/>
            </a:p>
          </p:txBody>
        </p:sp>
        <p:sp>
          <p:nvSpPr>
            <p:cNvPr id="1287451" name="Freeform 283"/>
            <p:cNvSpPr>
              <a:spLocks/>
            </p:cNvSpPr>
            <p:nvPr/>
          </p:nvSpPr>
          <p:spPr bwMode="auto">
            <a:xfrm>
              <a:off x="3130" y="2687"/>
              <a:ext cx="75" cy="46"/>
            </a:xfrm>
            <a:custGeom>
              <a:avLst/>
              <a:gdLst>
                <a:gd name="T0" fmla="*/ 14 w 75"/>
                <a:gd name="T1" fmla="*/ 39 h 93"/>
                <a:gd name="T2" fmla="*/ 18 w 75"/>
                <a:gd name="T3" fmla="*/ 23 h 93"/>
                <a:gd name="T4" fmla="*/ 23 w 75"/>
                <a:gd name="T5" fmla="*/ 8 h 93"/>
                <a:gd name="T6" fmla="*/ 25 w 75"/>
                <a:gd name="T7" fmla="*/ 2 h 93"/>
                <a:gd name="T8" fmla="*/ 31 w 75"/>
                <a:gd name="T9" fmla="*/ 0 h 93"/>
                <a:gd name="T10" fmla="*/ 38 w 75"/>
                <a:gd name="T11" fmla="*/ 2 h 93"/>
                <a:gd name="T12" fmla="*/ 49 w 75"/>
                <a:gd name="T13" fmla="*/ 12 h 93"/>
                <a:gd name="T14" fmla="*/ 58 w 75"/>
                <a:gd name="T15" fmla="*/ 21 h 93"/>
                <a:gd name="T16" fmla="*/ 66 w 75"/>
                <a:gd name="T17" fmla="*/ 31 h 93"/>
                <a:gd name="T18" fmla="*/ 70 w 75"/>
                <a:gd name="T19" fmla="*/ 41 h 93"/>
                <a:gd name="T20" fmla="*/ 75 w 75"/>
                <a:gd name="T21" fmla="*/ 53 h 93"/>
                <a:gd name="T22" fmla="*/ 73 w 75"/>
                <a:gd name="T23" fmla="*/ 72 h 93"/>
                <a:gd name="T24" fmla="*/ 69 w 75"/>
                <a:gd name="T25" fmla="*/ 90 h 93"/>
                <a:gd name="T26" fmla="*/ 59 w 75"/>
                <a:gd name="T27" fmla="*/ 93 h 93"/>
                <a:gd name="T28" fmla="*/ 49 w 75"/>
                <a:gd name="T29" fmla="*/ 93 h 93"/>
                <a:gd name="T30" fmla="*/ 42 w 75"/>
                <a:gd name="T31" fmla="*/ 90 h 93"/>
                <a:gd name="T32" fmla="*/ 37 w 75"/>
                <a:gd name="T33" fmla="*/ 88 h 93"/>
                <a:gd name="T34" fmla="*/ 28 w 75"/>
                <a:gd name="T35" fmla="*/ 82 h 93"/>
                <a:gd name="T36" fmla="*/ 20 w 75"/>
                <a:gd name="T37" fmla="*/ 78 h 93"/>
                <a:gd name="T38" fmla="*/ 9 w 75"/>
                <a:gd name="T39" fmla="*/ 66 h 93"/>
                <a:gd name="T40" fmla="*/ 3 w 75"/>
                <a:gd name="T41" fmla="*/ 60 h 93"/>
                <a:gd name="T42" fmla="*/ 0 w 75"/>
                <a:gd name="T43" fmla="*/ 55 h 93"/>
                <a:gd name="T44" fmla="*/ 1 w 75"/>
                <a:gd name="T45" fmla="*/ 53 h 93"/>
                <a:gd name="T46" fmla="*/ 6 w 75"/>
                <a:gd name="T47" fmla="*/ 47 h 93"/>
                <a:gd name="T48" fmla="*/ 14 w 75"/>
                <a:gd name="T49" fmla="*/ 3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93">
                  <a:moveTo>
                    <a:pt x="14" y="39"/>
                  </a:moveTo>
                  <a:lnTo>
                    <a:pt x="18" y="23"/>
                  </a:lnTo>
                  <a:lnTo>
                    <a:pt x="23" y="8"/>
                  </a:lnTo>
                  <a:lnTo>
                    <a:pt x="25" y="2"/>
                  </a:lnTo>
                  <a:lnTo>
                    <a:pt x="31" y="0"/>
                  </a:lnTo>
                  <a:lnTo>
                    <a:pt x="38" y="2"/>
                  </a:lnTo>
                  <a:lnTo>
                    <a:pt x="49" y="12"/>
                  </a:lnTo>
                  <a:lnTo>
                    <a:pt x="58" y="21"/>
                  </a:lnTo>
                  <a:lnTo>
                    <a:pt x="66" y="31"/>
                  </a:lnTo>
                  <a:lnTo>
                    <a:pt x="70" y="41"/>
                  </a:lnTo>
                  <a:lnTo>
                    <a:pt x="75" y="53"/>
                  </a:lnTo>
                  <a:lnTo>
                    <a:pt x="73" y="72"/>
                  </a:lnTo>
                  <a:lnTo>
                    <a:pt x="69" y="90"/>
                  </a:lnTo>
                  <a:lnTo>
                    <a:pt x="59" y="93"/>
                  </a:lnTo>
                  <a:lnTo>
                    <a:pt x="49" y="93"/>
                  </a:lnTo>
                  <a:lnTo>
                    <a:pt x="42" y="90"/>
                  </a:lnTo>
                  <a:lnTo>
                    <a:pt x="37" y="88"/>
                  </a:lnTo>
                  <a:lnTo>
                    <a:pt x="28" y="82"/>
                  </a:lnTo>
                  <a:lnTo>
                    <a:pt x="20" y="78"/>
                  </a:lnTo>
                  <a:lnTo>
                    <a:pt x="9" y="66"/>
                  </a:lnTo>
                  <a:lnTo>
                    <a:pt x="3" y="60"/>
                  </a:lnTo>
                  <a:lnTo>
                    <a:pt x="0" y="55"/>
                  </a:lnTo>
                  <a:lnTo>
                    <a:pt x="1" y="53"/>
                  </a:lnTo>
                  <a:lnTo>
                    <a:pt x="6" y="47"/>
                  </a:lnTo>
                  <a:lnTo>
                    <a:pt x="14" y="39"/>
                  </a:lnTo>
                  <a:close/>
                </a:path>
              </a:pathLst>
            </a:custGeom>
            <a:solidFill>
              <a:srgbClr val="C7B5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52" name="Freeform 284"/>
            <p:cNvSpPr>
              <a:spLocks/>
            </p:cNvSpPr>
            <p:nvPr/>
          </p:nvSpPr>
          <p:spPr bwMode="auto">
            <a:xfrm>
              <a:off x="3146" y="2648"/>
              <a:ext cx="71" cy="44"/>
            </a:xfrm>
            <a:custGeom>
              <a:avLst/>
              <a:gdLst>
                <a:gd name="T0" fmla="*/ 14 w 71"/>
                <a:gd name="T1" fmla="*/ 39 h 90"/>
                <a:gd name="T2" fmla="*/ 18 w 71"/>
                <a:gd name="T3" fmla="*/ 22 h 90"/>
                <a:gd name="T4" fmla="*/ 22 w 71"/>
                <a:gd name="T5" fmla="*/ 8 h 90"/>
                <a:gd name="T6" fmla="*/ 25 w 71"/>
                <a:gd name="T7" fmla="*/ 2 h 90"/>
                <a:gd name="T8" fmla="*/ 31 w 71"/>
                <a:gd name="T9" fmla="*/ 0 h 90"/>
                <a:gd name="T10" fmla="*/ 36 w 71"/>
                <a:gd name="T11" fmla="*/ 2 h 90"/>
                <a:gd name="T12" fmla="*/ 47 w 71"/>
                <a:gd name="T13" fmla="*/ 12 h 90"/>
                <a:gd name="T14" fmla="*/ 56 w 71"/>
                <a:gd name="T15" fmla="*/ 22 h 90"/>
                <a:gd name="T16" fmla="*/ 63 w 71"/>
                <a:gd name="T17" fmla="*/ 31 h 90"/>
                <a:gd name="T18" fmla="*/ 67 w 71"/>
                <a:gd name="T19" fmla="*/ 41 h 90"/>
                <a:gd name="T20" fmla="*/ 71 w 71"/>
                <a:gd name="T21" fmla="*/ 53 h 90"/>
                <a:gd name="T22" fmla="*/ 70 w 71"/>
                <a:gd name="T23" fmla="*/ 70 h 90"/>
                <a:gd name="T24" fmla="*/ 66 w 71"/>
                <a:gd name="T25" fmla="*/ 88 h 90"/>
                <a:gd name="T26" fmla="*/ 56 w 71"/>
                <a:gd name="T27" fmla="*/ 90 h 90"/>
                <a:gd name="T28" fmla="*/ 47 w 71"/>
                <a:gd name="T29" fmla="*/ 90 h 90"/>
                <a:gd name="T30" fmla="*/ 40 w 71"/>
                <a:gd name="T31" fmla="*/ 86 h 90"/>
                <a:gd name="T32" fmla="*/ 35 w 71"/>
                <a:gd name="T33" fmla="*/ 84 h 90"/>
                <a:gd name="T34" fmla="*/ 26 w 71"/>
                <a:gd name="T35" fmla="*/ 80 h 90"/>
                <a:gd name="T36" fmla="*/ 18 w 71"/>
                <a:gd name="T37" fmla="*/ 76 h 90"/>
                <a:gd name="T38" fmla="*/ 8 w 71"/>
                <a:gd name="T39" fmla="*/ 66 h 90"/>
                <a:gd name="T40" fmla="*/ 2 w 71"/>
                <a:gd name="T41" fmla="*/ 61 h 90"/>
                <a:gd name="T42" fmla="*/ 0 w 71"/>
                <a:gd name="T43" fmla="*/ 55 h 90"/>
                <a:gd name="T44" fmla="*/ 1 w 71"/>
                <a:gd name="T45" fmla="*/ 53 h 90"/>
                <a:gd name="T46" fmla="*/ 7 w 71"/>
                <a:gd name="T47" fmla="*/ 47 h 90"/>
                <a:gd name="T48" fmla="*/ 14 w 71"/>
                <a:gd name="T49" fmla="*/ 3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14" y="39"/>
                  </a:moveTo>
                  <a:lnTo>
                    <a:pt x="18" y="22"/>
                  </a:lnTo>
                  <a:lnTo>
                    <a:pt x="22" y="8"/>
                  </a:lnTo>
                  <a:lnTo>
                    <a:pt x="25" y="2"/>
                  </a:lnTo>
                  <a:lnTo>
                    <a:pt x="31" y="0"/>
                  </a:lnTo>
                  <a:lnTo>
                    <a:pt x="36" y="2"/>
                  </a:lnTo>
                  <a:lnTo>
                    <a:pt x="47" y="12"/>
                  </a:lnTo>
                  <a:lnTo>
                    <a:pt x="56" y="22"/>
                  </a:lnTo>
                  <a:lnTo>
                    <a:pt x="63" y="31"/>
                  </a:lnTo>
                  <a:lnTo>
                    <a:pt x="67" y="41"/>
                  </a:lnTo>
                  <a:lnTo>
                    <a:pt x="71" y="53"/>
                  </a:lnTo>
                  <a:lnTo>
                    <a:pt x="70" y="70"/>
                  </a:lnTo>
                  <a:lnTo>
                    <a:pt x="66" y="88"/>
                  </a:lnTo>
                  <a:lnTo>
                    <a:pt x="56" y="90"/>
                  </a:lnTo>
                  <a:lnTo>
                    <a:pt x="47" y="90"/>
                  </a:lnTo>
                  <a:lnTo>
                    <a:pt x="40" y="86"/>
                  </a:lnTo>
                  <a:lnTo>
                    <a:pt x="35" y="84"/>
                  </a:lnTo>
                  <a:lnTo>
                    <a:pt x="26" y="80"/>
                  </a:lnTo>
                  <a:lnTo>
                    <a:pt x="18" y="76"/>
                  </a:lnTo>
                  <a:lnTo>
                    <a:pt x="8" y="66"/>
                  </a:lnTo>
                  <a:lnTo>
                    <a:pt x="2" y="61"/>
                  </a:lnTo>
                  <a:lnTo>
                    <a:pt x="0" y="55"/>
                  </a:lnTo>
                  <a:lnTo>
                    <a:pt x="1" y="53"/>
                  </a:lnTo>
                  <a:lnTo>
                    <a:pt x="7" y="47"/>
                  </a:lnTo>
                  <a:lnTo>
                    <a:pt x="14" y="39"/>
                  </a:lnTo>
                  <a:close/>
                </a:path>
              </a:pathLst>
            </a:custGeom>
            <a:solidFill>
              <a:srgbClr val="C7B5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53" name="Freeform 285"/>
            <p:cNvSpPr>
              <a:spLocks/>
            </p:cNvSpPr>
            <p:nvPr/>
          </p:nvSpPr>
          <p:spPr bwMode="auto">
            <a:xfrm>
              <a:off x="2250" y="2270"/>
              <a:ext cx="901" cy="565"/>
            </a:xfrm>
            <a:custGeom>
              <a:avLst/>
              <a:gdLst>
                <a:gd name="T0" fmla="*/ 444 w 901"/>
                <a:gd name="T1" fmla="*/ 15 h 1130"/>
                <a:gd name="T2" fmla="*/ 476 w 901"/>
                <a:gd name="T3" fmla="*/ 35 h 1130"/>
                <a:gd name="T4" fmla="*/ 508 w 901"/>
                <a:gd name="T5" fmla="*/ 60 h 1130"/>
                <a:gd name="T6" fmla="*/ 541 w 901"/>
                <a:gd name="T7" fmla="*/ 87 h 1130"/>
                <a:gd name="T8" fmla="*/ 573 w 901"/>
                <a:gd name="T9" fmla="*/ 111 h 1130"/>
                <a:gd name="T10" fmla="*/ 604 w 901"/>
                <a:gd name="T11" fmla="*/ 134 h 1130"/>
                <a:gd name="T12" fmla="*/ 634 w 901"/>
                <a:gd name="T13" fmla="*/ 161 h 1130"/>
                <a:gd name="T14" fmla="*/ 665 w 901"/>
                <a:gd name="T15" fmla="*/ 190 h 1130"/>
                <a:gd name="T16" fmla="*/ 718 w 901"/>
                <a:gd name="T17" fmla="*/ 222 h 1130"/>
                <a:gd name="T18" fmla="*/ 780 w 901"/>
                <a:gd name="T19" fmla="*/ 276 h 1130"/>
                <a:gd name="T20" fmla="*/ 824 w 901"/>
                <a:gd name="T21" fmla="*/ 358 h 1130"/>
                <a:gd name="T22" fmla="*/ 849 w 901"/>
                <a:gd name="T23" fmla="*/ 457 h 1130"/>
                <a:gd name="T24" fmla="*/ 859 w 901"/>
                <a:gd name="T25" fmla="*/ 537 h 1130"/>
                <a:gd name="T26" fmla="*/ 874 w 901"/>
                <a:gd name="T27" fmla="*/ 583 h 1130"/>
                <a:gd name="T28" fmla="*/ 891 w 901"/>
                <a:gd name="T29" fmla="*/ 630 h 1130"/>
                <a:gd name="T30" fmla="*/ 901 w 901"/>
                <a:gd name="T31" fmla="*/ 677 h 1130"/>
                <a:gd name="T32" fmla="*/ 889 w 901"/>
                <a:gd name="T33" fmla="*/ 758 h 1130"/>
                <a:gd name="T34" fmla="*/ 856 w 901"/>
                <a:gd name="T35" fmla="*/ 861 h 1130"/>
                <a:gd name="T36" fmla="*/ 810 w 901"/>
                <a:gd name="T37" fmla="*/ 949 h 1130"/>
                <a:gd name="T38" fmla="*/ 751 w 901"/>
                <a:gd name="T39" fmla="*/ 1019 h 1130"/>
                <a:gd name="T40" fmla="*/ 682 w 901"/>
                <a:gd name="T41" fmla="*/ 1073 h 1130"/>
                <a:gd name="T42" fmla="*/ 606 w 901"/>
                <a:gd name="T43" fmla="*/ 1110 h 1130"/>
                <a:gd name="T44" fmla="*/ 524 w 901"/>
                <a:gd name="T45" fmla="*/ 1128 h 1130"/>
                <a:gd name="T46" fmla="*/ 439 w 901"/>
                <a:gd name="T47" fmla="*/ 1126 h 1130"/>
                <a:gd name="T48" fmla="*/ 311 w 901"/>
                <a:gd name="T49" fmla="*/ 1085 h 1130"/>
                <a:gd name="T50" fmla="*/ 159 w 901"/>
                <a:gd name="T51" fmla="*/ 974 h 1130"/>
                <a:gd name="T52" fmla="*/ 48 w 901"/>
                <a:gd name="T53" fmla="*/ 811 h 1130"/>
                <a:gd name="T54" fmla="*/ 0 w 901"/>
                <a:gd name="T55" fmla="*/ 607 h 1130"/>
                <a:gd name="T56" fmla="*/ 28 w 901"/>
                <a:gd name="T57" fmla="*/ 379 h 1130"/>
                <a:gd name="T58" fmla="*/ 97 w 901"/>
                <a:gd name="T59" fmla="*/ 185 h 1130"/>
                <a:gd name="T60" fmla="*/ 203 w 901"/>
                <a:gd name="T61" fmla="*/ 52 h 1130"/>
                <a:gd name="T62" fmla="*/ 344 w 901"/>
                <a:gd name="T63" fmla="*/ 0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1" h="1130">
                  <a:moveTo>
                    <a:pt x="428" y="12"/>
                  </a:moveTo>
                  <a:lnTo>
                    <a:pt x="444" y="15"/>
                  </a:lnTo>
                  <a:lnTo>
                    <a:pt x="461" y="25"/>
                  </a:lnTo>
                  <a:lnTo>
                    <a:pt x="476" y="35"/>
                  </a:lnTo>
                  <a:lnTo>
                    <a:pt x="493" y="48"/>
                  </a:lnTo>
                  <a:lnTo>
                    <a:pt x="508" y="60"/>
                  </a:lnTo>
                  <a:lnTo>
                    <a:pt x="525" y="74"/>
                  </a:lnTo>
                  <a:lnTo>
                    <a:pt x="541" y="87"/>
                  </a:lnTo>
                  <a:lnTo>
                    <a:pt x="558" y="101"/>
                  </a:lnTo>
                  <a:lnTo>
                    <a:pt x="573" y="111"/>
                  </a:lnTo>
                  <a:lnTo>
                    <a:pt x="589" y="122"/>
                  </a:lnTo>
                  <a:lnTo>
                    <a:pt x="604" y="134"/>
                  </a:lnTo>
                  <a:lnTo>
                    <a:pt x="620" y="148"/>
                  </a:lnTo>
                  <a:lnTo>
                    <a:pt x="634" y="161"/>
                  </a:lnTo>
                  <a:lnTo>
                    <a:pt x="649" y="177"/>
                  </a:lnTo>
                  <a:lnTo>
                    <a:pt x="665" y="190"/>
                  </a:lnTo>
                  <a:lnTo>
                    <a:pt x="680" y="208"/>
                  </a:lnTo>
                  <a:lnTo>
                    <a:pt x="718" y="222"/>
                  </a:lnTo>
                  <a:lnTo>
                    <a:pt x="752" y="245"/>
                  </a:lnTo>
                  <a:lnTo>
                    <a:pt x="780" y="276"/>
                  </a:lnTo>
                  <a:lnTo>
                    <a:pt x="805" y="315"/>
                  </a:lnTo>
                  <a:lnTo>
                    <a:pt x="824" y="358"/>
                  </a:lnTo>
                  <a:lnTo>
                    <a:pt x="839" y="406"/>
                  </a:lnTo>
                  <a:lnTo>
                    <a:pt x="849" y="457"/>
                  </a:lnTo>
                  <a:lnTo>
                    <a:pt x="856" y="513"/>
                  </a:lnTo>
                  <a:lnTo>
                    <a:pt x="859" y="537"/>
                  </a:lnTo>
                  <a:lnTo>
                    <a:pt x="866" y="560"/>
                  </a:lnTo>
                  <a:lnTo>
                    <a:pt x="874" y="583"/>
                  </a:lnTo>
                  <a:lnTo>
                    <a:pt x="884" y="607"/>
                  </a:lnTo>
                  <a:lnTo>
                    <a:pt x="891" y="630"/>
                  </a:lnTo>
                  <a:lnTo>
                    <a:pt x="898" y="653"/>
                  </a:lnTo>
                  <a:lnTo>
                    <a:pt x="901" y="677"/>
                  </a:lnTo>
                  <a:lnTo>
                    <a:pt x="900" y="702"/>
                  </a:lnTo>
                  <a:lnTo>
                    <a:pt x="889" y="758"/>
                  </a:lnTo>
                  <a:lnTo>
                    <a:pt x="874" y="811"/>
                  </a:lnTo>
                  <a:lnTo>
                    <a:pt x="856" y="861"/>
                  </a:lnTo>
                  <a:lnTo>
                    <a:pt x="835" y="908"/>
                  </a:lnTo>
                  <a:lnTo>
                    <a:pt x="810" y="949"/>
                  </a:lnTo>
                  <a:lnTo>
                    <a:pt x="782" y="986"/>
                  </a:lnTo>
                  <a:lnTo>
                    <a:pt x="751" y="1019"/>
                  </a:lnTo>
                  <a:lnTo>
                    <a:pt x="718" y="1050"/>
                  </a:lnTo>
                  <a:lnTo>
                    <a:pt x="682" y="1073"/>
                  </a:lnTo>
                  <a:lnTo>
                    <a:pt x="645" y="1095"/>
                  </a:lnTo>
                  <a:lnTo>
                    <a:pt x="606" y="1110"/>
                  </a:lnTo>
                  <a:lnTo>
                    <a:pt x="566" y="1122"/>
                  </a:lnTo>
                  <a:lnTo>
                    <a:pt x="524" y="1128"/>
                  </a:lnTo>
                  <a:lnTo>
                    <a:pt x="482" y="1130"/>
                  </a:lnTo>
                  <a:lnTo>
                    <a:pt x="439" y="1126"/>
                  </a:lnTo>
                  <a:lnTo>
                    <a:pt x="397" y="1120"/>
                  </a:lnTo>
                  <a:lnTo>
                    <a:pt x="311" y="1085"/>
                  </a:lnTo>
                  <a:lnTo>
                    <a:pt x="233" y="1038"/>
                  </a:lnTo>
                  <a:lnTo>
                    <a:pt x="159" y="974"/>
                  </a:lnTo>
                  <a:lnTo>
                    <a:pt x="99" y="900"/>
                  </a:lnTo>
                  <a:lnTo>
                    <a:pt x="48" y="811"/>
                  </a:lnTo>
                  <a:lnTo>
                    <a:pt x="16" y="713"/>
                  </a:lnTo>
                  <a:lnTo>
                    <a:pt x="0" y="607"/>
                  </a:lnTo>
                  <a:lnTo>
                    <a:pt x="7" y="494"/>
                  </a:lnTo>
                  <a:lnTo>
                    <a:pt x="28" y="379"/>
                  </a:lnTo>
                  <a:lnTo>
                    <a:pt x="58" y="276"/>
                  </a:lnTo>
                  <a:lnTo>
                    <a:pt x="97" y="185"/>
                  </a:lnTo>
                  <a:lnTo>
                    <a:pt x="147" y="111"/>
                  </a:lnTo>
                  <a:lnTo>
                    <a:pt x="203" y="52"/>
                  </a:lnTo>
                  <a:lnTo>
                    <a:pt x="269" y="15"/>
                  </a:lnTo>
                  <a:lnTo>
                    <a:pt x="344" y="0"/>
                  </a:lnTo>
                  <a:lnTo>
                    <a:pt x="428" y="12"/>
                  </a:lnTo>
                  <a:close/>
                </a:path>
              </a:pathLst>
            </a:custGeom>
            <a:solidFill>
              <a:srgbClr val="C98F6E"/>
            </a:solidFill>
            <a:ln w="1588">
              <a:solidFill>
                <a:srgbClr val="000000"/>
              </a:solidFill>
              <a:prstDash val="solid"/>
              <a:round/>
              <a:headEnd/>
              <a:tailEnd/>
            </a:ln>
          </p:spPr>
          <p:txBody>
            <a:bodyPr/>
            <a:lstStyle/>
            <a:p>
              <a:endParaRPr lang="en-US"/>
            </a:p>
          </p:txBody>
        </p:sp>
        <p:sp>
          <p:nvSpPr>
            <p:cNvPr id="1287454" name="Freeform 286"/>
            <p:cNvSpPr>
              <a:spLocks/>
            </p:cNvSpPr>
            <p:nvPr/>
          </p:nvSpPr>
          <p:spPr bwMode="auto">
            <a:xfrm>
              <a:off x="2302" y="2273"/>
              <a:ext cx="844" cy="367"/>
            </a:xfrm>
            <a:custGeom>
              <a:avLst/>
              <a:gdLst>
                <a:gd name="T0" fmla="*/ 414 w 844"/>
                <a:gd name="T1" fmla="*/ 13 h 733"/>
                <a:gd name="T2" fmla="*/ 445 w 844"/>
                <a:gd name="T3" fmla="*/ 29 h 733"/>
                <a:gd name="T4" fmla="*/ 475 w 844"/>
                <a:gd name="T5" fmla="*/ 50 h 733"/>
                <a:gd name="T6" fmla="*/ 504 w 844"/>
                <a:gd name="T7" fmla="*/ 72 h 733"/>
                <a:gd name="T8" fmla="*/ 535 w 844"/>
                <a:gd name="T9" fmla="*/ 91 h 733"/>
                <a:gd name="T10" fmla="*/ 565 w 844"/>
                <a:gd name="T11" fmla="*/ 112 h 733"/>
                <a:gd name="T12" fmla="*/ 593 w 844"/>
                <a:gd name="T13" fmla="*/ 134 h 733"/>
                <a:gd name="T14" fmla="*/ 621 w 844"/>
                <a:gd name="T15" fmla="*/ 159 h 733"/>
                <a:gd name="T16" fmla="*/ 670 w 844"/>
                <a:gd name="T17" fmla="*/ 184 h 733"/>
                <a:gd name="T18" fmla="*/ 730 w 844"/>
                <a:gd name="T19" fmla="*/ 227 h 733"/>
                <a:gd name="T20" fmla="*/ 770 w 844"/>
                <a:gd name="T21" fmla="*/ 295 h 733"/>
                <a:gd name="T22" fmla="*/ 794 w 844"/>
                <a:gd name="T23" fmla="*/ 379 h 733"/>
                <a:gd name="T24" fmla="*/ 804 w 844"/>
                <a:gd name="T25" fmla="*/ 445 h 733"/>
                <a:gd name="T26" fmla="*/ 818 w 844"/>
                <a:gd name="T27" fmla="*/ 484 h 733"/>
                <a:gd name="T28" fmla="*/ 834 w 844"/>
                <a:gd name="T29" fmla="*/ 523 h 733"/>
                <a:gd name="T30" fmla="*/ 844 w 844"/>
                <a:gd name="T31" fmla="*/ 562 h 733"/>
                <a:gd name="T32" fmla="*/ 829 w 844"/>
                <a:gd name="T33" fmla="*/ 647 h 733"/>
                <a:gd name="T34" fmla="*/ 784 w 844"/>
                <a:gd name="T35" fmla="*/ 719 h 733"/>
                <a:gd name="T36" fmla="*/ 721 w 844"/>
                <a:gd name="T37" fmla="*/ 731 h 733"/>
                <a:gd name="T38" fmla="*/ 654 w 844"/>
                <a:gd name="T39" fmla="*/ 706 h 733"/>
                <a:gd name="T40" fmla="*/ 590 w 844"/>
                <a:gd name="T41" fmla="*/ 696 h 733"/>
                <a:gd name="T42" fmla="*/ 545 w 844"/>
                <a:gd name="T43" fmla="*/ 672 h 733"/>
                <a:gd name="T44" fmla="*/ 504 w 844"/>
                <a:gd name="T45" fmla="*/ 616 h 733"/>
                <a:gd name="T46" fmla="*/ 449 w 844"/>
                <a:gd name="T47" fmla="*/ 560 h 733"/>
                <a:gd name="T48" fmla="*/ 331 w 844"/>
                <a:gd name="T49" fmla="*/ 534 h 733"/>
                <a:gd name="T50" fmla="*/ 178 w 844"/>
                <a:gd name="T51" fmla="*/ 548 h 733"/>
                <a:gd name="T52" fmla="*/ 57 w 844"/>
                <a:gd name="T53" fmla="*/ 552 h 733"/>
                <a:gd name="T54" fmla="*/ 0 w 844"/>
                <a:gd name="T55" fmla="*/ 488 h 733"/>
                <a:gd name="T56" fmla="*/ 23 w 844"/>
                <a:gd name="T57" fmla="*/ 313 h 733"/>
                <a:gd name="T58" fmla="*/ 88 w 844"/>
                <a:gd name="T59" fmla="*/ 153 h 733"/>
                <a:gd name="T60" fmla="*/ 188 w 844"/>
                <a:gd name="T61" fmla="*/ 42 h 733"/>
                <a:gd name="T62" fmla="*/ 320 w 844"/>
                <a:gd name="T63" fmla="*/ 0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4" h="733">
                  <a:moveTo>
                    <a:pt x="399" y="9"/>
                  </a:moveTo>
                  <a:lnTo>
                    <a:pt x="414" y="13"/>
                  </a:lnTo>
                  <a:lnTo>
                    <a:pt x="430" y="21"/>
                  </a:lnTo>
                  <a:lnTo>
                    <a:pt x="445" y="29"/>
                  </a:lnTo>
                  <a:lnTo>
                    <a:pt x="461" y="41"/>
                  </a:lnTo>
                  <a:lnTo>
                    <a:pt x="475" y="50"/>
                  </a:lnTo>
                  <a:lnTo>
                    <a:pt x="490" y="62"/>
                  </a:lnTo>
                  <a:lnTo>
                    <a:pt x="504" y="72"/>
                  </a:lnTo>
                  <a:lnTo>
                    <a:pt x="521" y="83"/>
                  </a:lnTo>
                  <a:lnTo>
                    <a:pt x="535" y="91"/>
                  </a:lnTo>
                  <a:lnTo>
                    <a:pt x="551" y="101"/>
                  </a:lnTo>
                  <a:lnTo>
                    <a:pt x="565" y="112"/>
                  </a:lnTo>
                  <a:lnTo>
                    <a:pt x="580" y="124"/>
                  </a:lnTo>
                  <a:lnTo>
                    <a:pt x="593" y="134"/>
                  </a:lnTo>
                  <a:lnTo>
                    <a:pt x="607" y="146"/>
                  </a:lnTo>
                  <a:lnTo>
                    <a:pt x="621" y="159"/>
                  </a:lnTo>
                  <a:lnTo>
                    <a:pt x="635" y="173"/>
                  </a:lnTo>
                  <a:lnTo>
                    <a:pt x="670" y="184"/>
                  </a:lnTo>
                  <a:lnTo>
                    <a:pt x="703" y="204"/>
                  </a:lnTo>
                  <a:lnTo>
                    <a:pt x="730" y="227"/>
                  </a:lnTo>
                  <a:lnTo>
                    <a:pt x="752" y="260"/>
                  </a:lnTo>
                  <a:lnTo>
                    <a:pt x="770" y="295"/>
                  </a:lnTo>
                  <a:lnTo>
                    <a:pt x="784" y="336"/>
                  </a:lnTo>
                  <a:lnTo>
                    <a:pt x="794" y="379"/>
                  </a:lnTo>
                  <a:lnTo>
                    <a:pt x="801" y="426"/>
                  </a:lnTo>
                  <a:lnTo>
                    <a:pt x="804" y="445"/>
                  </a:lnTo>
                  <a:lnTo>
                    <a:pt x="811" y="464"/>
                  </a:lnTo>
                  <a:lnTo>
                    <a:pt x="818" y="484"/>
                  </a:lnTo>
                  <a:lnTo>
                    <a:pt x="828" y="505"/>
                  </a:lnTo>
                  <a:lnTo>
                    <a:pt x="834" y="523"/>
                  </a:lnTo>
                  <a:lnTo>
                    <a:pt x="841" y="542"/>
                  </a:lnTo>
                  <a:lnTo>
                    <a:pt x="844" y="562"/>
                  </a:lnTo>
                  <a:lnTo>
                    <a:pt x="842" y="583"/>
                  </a:lnTo>
                  <a:lnTo>
                    <a:pt x="829" y="647"/>
                  </a:lnTo>
                  <a:lnTo>
                    <a:pt x="810" y="692"/>
                  </a:lnTo>
                  <a:lnTo>
                    <a:pt x="784" y="719"/>
                  </a:lnTo>
                  <a:lnTo>
                    <a:pt x="755" y="733"/>
                  </a:lnTo>
                  <a:lnTo>
                    <a:pt x="721" y="731"/>
                  </a:lnTo>
                  <a:lnTo>
                    <a:pt x="687" y="723"/>
                  </a:lnTo>
                  <a:lnTo>
                    <a:pt x="654" y="706"/>
                  </a:lnTo>
                  <a:lnTo>
                    <a:pt x="621" y="686"/>
                  </a:lnTo>
                  <a:lnTo>
                    <a:pt x="590" y="696"/>
                  </a:lnTo>
                  <a:lnTo>
                    <a:pt x="568" y="692"/>
                  </a:lnTo>
                  <a:lnTo>
                    <a:pt x="545" y="672"/>
                  </a:lnTo>
                  <a:lnTo>
                    <a:pt x="527" y="647"/>
                  </a:lnTo>
                  <a:lnTo>
                    <a:pt x="504" y="616"/>
                  </a:lnTo>
                  <a:lnTo>
                    <a:pt x="480" y="585"/>
                  </a:lnTo>
                  <a:lnTo>
                    <a:pt x="449" y="560"/>
                  </a:lnTo>
                  <a:lnTo>
                    <a:pt x="414" y="546"/>
                  </a:lnTo>
                  <a:lnTo>
                    <a:pt x="331" y="534"/>
                  </a:lnTo>
                  <a:lnTo>
                    <a:pt x="252" y="538"/>
                  </a:lnTo>
                  <a:lnTo>
                    <a:pt x="178" y="548"/>
                  </a:lnTo>
                  <a:lnTo>
                    <a:pt x="112" y="556"/>
                  </a:lnTo>
                  <a:lnTo>
                    <a:pt x="57" y="552"/>
                  </a:lnTo>
                  <a:lnTo>
                    <a:pt x="20" y="532"/>
                  </a:lnTo>
                  <a:lnTo>
                    <a:pt x="0" y="488"/>
                  </a:lnTo>
                  <a:lnTo>
                    <a:pt x="5" y="410"/>
                  </a:lnTo>
                  <a:lnTo>
                    <a:pt x="23" y="313"/>
                  </a:lnTo>
                  <a:lnTo>
                    <a:pt x="51" y="227"/>
                  </a:lnTo>
                  <a:lnTo>
                    <a:pt x="88" y="153"/>
                  </a:lnTo>
                  <a:lnTo>
                    <a:pt x="134" y="91"/>
                  </a:lnTo>
                  <a:lnTo>
                    <a:pt x="188" y="42"/>
                  </a:lnTo>
                  <a:lnTo>
                    <a:pt x="250" y="11"/>
                  </a:lnTo>
                  <a:lnTo>
                    <a:pt x="320" y="0"/>
                  </a:lnTo>
                  <a:lnTo>
                    <a:pt x="399" y="9"/>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55" name="Freeform 287"/>
            <p:cNvSpPr>
              <a:spLocks/>
            </p:cNvSpPr>
            <p:nvPr/>
          </p:nvSpPr>
          <p:spPr bwMode="auto">
            <a:xfrm>
              <a:off x="2613" y="2285"/>
              <a:ext cx="421" cy="190"/>
            </a:xfrm>
            <a:custGeom>
              <a:avLst/>
              <a:gdLst>
                <a:gd name="T0" fmla="*/ 143 w 421"/>
                <a:gd name="T1" fmla="*/ 16 h 379"/>
                <a:gd name="T2" fmla="*/ 151 w 421"/>
                <a:gd name="T3" fmla="*/ 19 h 379"/>
                <a:gd name="T4" fmla="*/ 161 w 421"/>
                <a:gd name="T5" fmla="*/ 27 h 379"/>
                <a:gd name="T6" fmla="*/ 171 w 421"/>
                <a:gd name="T7" fmla="*/ 35 h 379"/>
                <a:gd name="T8" fmla="*/ 181 w 421"/>
                <a:gd name="T9" fmla="*/ 45 h 379"/>
                <a:gd name="T10" fmla="*/ 189 w 421"/>
                <a:gd name="T11" fmla="*/ 53 h 379"/>
                <a:gd name="T12" fmla="*/ 199 w 421"/>
                <a:gd name="T13" fmla="*/ 62 h 379"/>
                <a:gd name="T14" fmla="*/ 207 w 421"/>
                <a:gd name="T15" fmla="*/ 70 h 379"/>
                <a:gd name="T16" fmla="*/ 217 w 421"/>
                <a:gd name="T17" fmla="*/ 80 h 379"/>
                <a:gd name="T18" fmla="*/ 226 w 421"/>
                <a:gd name="T19" fmla="*/ 86 h 379"/>
                <a:gd name="T20" fmla="*/ 236 w 421"/>
                <a:gd name="T21" fmla="*/ 93 h 379"/>
                <a:gd name="T22" fmla="*/ 244 w 421"/>
                <a:gd name="T23" fmla="*/ 101 h 379"/>
                <a:gd name="T24" fmla="*/ 254 w 421"/>
                <a:gd name="T25" fmla="*/ 111 h 379"/>
                <a:gd name="T26" fmla="*/ 262 w 421"/>
                <a:gd name="T27" fmla="*/ 119 h 379"/>
                <a:gd name="T28" fmla="*/ 271 w 421"/>
                <a:gd name="T29" fmla="*/ 128 h 379"/>
                <a:gd name="T30" fmla="*/ 279 w 421"/>
                <a:gd name="T31" fmla="*/ 138 h 379"/>
                <a:gd name="T32" fmla="*/ 288 w 421"/>
                <a:gd name="T33" fmla="*/ 150 h 379"/>
                <a:gd name="T34" fmla="*/ 305 w 421"/>
                <a:gd name="T35" fmla="*/ 167 h 379"/>
                <a:gd name="T36" fmla="*/ 337 w 421"/>
                <a:gd name="T37" fmla="*/ 212 h 379"/>
                <a:gd name="T38" fmla="*/ 373 w 421"/>
                <a:gd name="T39" fmla="*/ 266 h 379"/>
                <a:gd name="T40" fmla="*/ 406 w 421"/>
                <a:gd name="T41" fmla="*/ 323 h 379"/>
                <a:gd name="T42" fmla="*/ 421 w 421"/>
                <a:gd name="T43" fmla="*/ 364 h 379"/>
                <a:gd name="T44" fmla="*/ 413 w 421"/>
                <a:gd name="T45" fmla="*/ 379 h 379"/>
                <a:gd name="T46" fmla="*/ 368 w 421"/>
                <a:gd name="T47" fmla="*/ 356 h 379"/>
                <a:gd name="T48" fmla="*/ 278 w 421"/>
                <a:gd name="T49" fmla="*/ 282 h 379"/>
                <a:gd name="T50" fmla="*/ 281 w 421"/>
                <a:gd name="T51" fmla="*/ 272 h 379"/>
                <a:gd name="T52" fmla="*/ 281 w 421"/>
                <a:gd name="T53" fmla="*/ 257 h 379"/>
                <a:gd name="T54" fmla="*/ 275 w 421"/>
                <a:gd name="T55" fmla="*/ 235 h 379"/>
                <a:gd name="T56" fmla="*/ 267 w 421"/>
                <a:gd name="T57" fmla="*/ 214 h 379"/>
                <a:gd name="T58" fmla="*/ 254 w 421"/>
                <a:gd name="T59" fmla="*/ 194 h 379"/>
                <a:gd name="T60" fmla="*/ 237 w 421"/>
                <a:gd name="T61" fmla="*/ 187 h 379"/>
                <a:gd name="T62" fmla="*/ 219 w 421"/>
                <a:gd name="T63" fmla="*/ 191 h 379"/>
                <a:gd name="T64" fmla="*/ 200 w 421"/>
                <a:gd name="T65" fmla="*/ 214 h 379"/>
                <a:gd name="T66" fmla="*/ 191 w 421"/>
                <a:gd name="T67" fmla="*/ 198 h 379"/>
                <a:gd name="T68" fmla="*/ 181 w 421"/>
                <a:gd name="T69" fmla="*/ 187 h 379"/>
                <a:gd name="T70" fmla="*/ 175 w 421"/>
                <a:gd name="T71" fmla="*/ 181 h 379"/>
                <a:gd name="T72" fmla="*/ 169 w 421"/>
                <a:gd name="T73" fmla="*/ 177 h 379"/>
                <a:gd name="T74" fmla="*/ 161 w 421"/>
                <a:gd name="T75" fmla="*/ 171 h 379"/>
                <a:gd name="T76" fmla="*/ 154 w 421"/>
                <a:gd name="T77" fmla="*/ 167 h 379"/>
                <a:gd name="T78" fmla="*/ 82 w 421"/>
                <a:gd name="T79" fmla="*/ 171 h 379"/>
                <a:gd name="T80" fmla="*/ 34 w 421"/>
                <a:gd name="T81" fmla="*/ 154 h 379"/>
                <a:gd name="T82" fmla="*/ 6 w 421"/>
                <a:gd name="T83" fmla="*/ 121 h 379"/>
                <a:gd name="T84" fmla="*/ 0 w 421"/>
                <a:gd name="T85" fmla="*/ 82 h 379"/>
                <a:gd name="T86" fmla="*/ 10 w 421"/>
                <a:gd name="T87" fmla="*/ 41 h 379"/>
                <a:gd name="T88" fmla="*/ 38 w 421"/>
                <a:gd name="T89" fmla="*/ 12 h 379"/>
                <a:gd name="T90" fmla="*/ 82 w 421"/>
                <a:gd name="T91" fmla="*/ 0 h 379"/>
                <a:gd name="T92" fmla="*/ 143 w 421"/>
                <a:gd name="T93" fmla="*/ 1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1" h="379">
                  <a:moveTo>
                    <a:pt x="143" y="16"/>
                  </a:moveTo>
                  <a:lnTo>
                    <a:pt x="151" y="19"/>
                  </a:lnTo>
                  <a:lnTo>
                    <a:pt x="161" y="27"/>
                  </a:lnTo>
                  <a:lnTo>
                    <a:pt x="171" y="35"/>
                  </a:lnTo>
                  <a:lnTo>
                    <a:pt x="181" y="45"/>
                  </a:lnTo>
                  <a:lnTo>
                    <a:pt x="189" y="53"/>
                  </a:lnTo>
                  <a:lnTo>
                    <a:pt x="199" y="62"/>
                  </a:lnTo>
                  <a:lnTo>
                    <a:pt x="207" y="70"/>
                  </a:lnTo>
                  <a:lnTo>
                    <a:pt x="217" y="80"/>
                  </a:lnTo>
                  <a:lnTo>
                    <a:pt x="226" y="86"/>
                  </a:lnTo>
                  <a:lnTo>
                    <a:pt x="236" y="93"/>
                  </a:lnTo>
                  <a:lnTo>
                    <a:pt x="244" y="101"/>
                  </a:lnTo>
                  <a:lnTo>
                    <a:pt x="254" y="111"/>
                  </a:lnTo>
                  <a:lnTo>
                    <a:pt x="262" y="119"/>
                  </a:lnTo>
                  <a:lnTo>
                    <a:pt x="271" y="128"/>
                  </a:lnTo>
                  <a:lnTo>
                    <a:pt x="279" y="138"/>
                  </a:lnTo>
                  <a:lnTo>
                    <a:pt x="288" y="150"/>
                  </a:lnTo>
                  <a:lnTo>
                    <a:pt x="305" y="167"/>
                  </a:lnTo>
                  <a:lnTo>
                    <a:pt x="337" y="212"/>
                  </a:lnTo>
                  <a:lnTo>
                    <a:pt x="373" y="266"/>
                  </a:lnTo>
                  <a:lnTo>
                    <a:pt x="406" y="323"/>
                  </a:lnTo>
                  <a:lnTo>
                    <a:pt x="421" y="364"/>
                  </a:lnTo>
                  <a:lnTo>
                    <a:pt x="413" y="379"/>
                  </a:lnTo>
                  <a:lnTo>
                    <a:pt x="368" y="356"/>
                  </a:lnTo>
                  <a:lnTo>
                    <a:pt x="278" y="282"/>
                  </a:lnTo>
                  <a:lnTo>
                    <a:pt x="281" y="272"/>
                  </a:lnTo>
                  <a:lnTo>
                    <a:pt x="281" y="257"/>
                  </a:lnTo>
                  <a:lnTo>
                    <a:pt x="275" y="235"/>
                  </a:lnTo>
                  <a:lnTo>
                    <a:pt x="267" y="214"/>
                  </a:lnTo>
                  <a:lnTo>
                    <a:pt x="254" y="194"/>
                  </a:lnTo>
                  <a:lnTo>
                    <a:pt x="237" y="187"/>
                  </a:lnTo>
                  <a:lnTo>
                    <a:pt x="219" y="191"/>
                  </a:lnTo>
                  <a:lnTo>
                    <a:pt x="200" y="214"/>
                  </a:lnTo>
                  <a:lnTo>
                    <a:pt x="191" y="198"/>
                  </a:lnTo>
                  <a:lnTo>
                    <a:pt x="181" y="187"/>
                  </a:lnTo>
                  <a:lnTo>
                    <a:pt x="175" y="181"/>
                  </a:lnTo>
                  <a:lnTo>
                    <a:pt x="169" y="177"/>
                  </a:lnTo>
                  <a:lnTo>
                    <a:pt x="161" y="171"/>
                  </a:lnTo>
                  <a:lnTo>
                    <a:pt x="154" y="167"/>
                  </a:lnTo>
                  <a:lnTo>
                    <a:pt x="82" y="171"/>
                  </a:lnTo>
                  <a:lnTo>
                    <a:pt x="34" y="154"/>
                  </a:lnTo>
                  <a:lnTo>
                    <a:pt x="6" y="121"/>
                  </a:lnTo>
                  <a:lnTo>
                    <a:pt x="0" y="82"/>
                  </a:lnTo>
                  <a:lnTo>
                    <a:pt x="10" y="41"/>
                  </a:lnTo>
                  <a:lnTo>
                    <a:pt x="38" y="12"/>
                  </a:lnTo>
                  <a:lnTo>
                    <a:pt x="82" y="0"/>
                  </a:lnTo>
                  <a:lnTo>
                    <a:pt x="143" y="16"/>
                  </a:lnTo>
                  <a:close/>
                </a:path>
              </a:pathLst>
            </a:custGeom>
            <a:solidFill>
              <a:srgbClr val="FFCC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56" name="Freeform 288"/>
            <p:cNvSpPr>
              <a:spLocks/>
            </p:cNvSpPr>
            <p:nvPr/>
          </p:nvSpPr>
          <p:spPr bwMode="auto">
            <a:xfrm>
              <a:off x="2854" y="2359"/>
              <a:ext cx="296" cy="255"/>
            </a:xfrm>
            <a:custGeom>
              <a:avLst/>
              <a:gdLst>
                <a:gd name="T0" fmla="*/ 94 w 296"/>
                <a:gd name="T1" fmla="*/ 6 h 509"/>
                <a:gd name="T2" fmla="*/ 130 w 296"/>
                <a:gd name="T3" fmla="*/ 25 h 509"/>
                <a:gd name="T4" fmla="*/ 166 w 296"/>
                <a:gd name="T5" fmla="*/ 60 h 509"/>
                <a:gd name="T6" fmla="*/ 200 w 296"/>
                <a:gd name="T7" fmla="*/ 103 h 509"/>
                <a:gd name="T8" fmla="*/ 231 w 296"/>
                <a:gd name="T9" fmla="*/ 157 h 509"/>
                <a:gd name="T10" fmla="*/ 256 w 296"/>
                <a:gd name="T11" fmla="*/ 214 h 509"/>
                <a:gd name="T12" fmla="*/ 277 w 296"/>
                <a:gd name="T13" fmla="*/ 272 h 509"/>
                <a:gd name="T14" fmla="*/ 290 w 296"/>
                <a:gd name="T15" fmla="*/ 328 h 509"/>
                <a:gd name="T16" fmla="*/ 296 w 296"/>
                <a:gd name="T17" fmla="*/ 383 h 509"/>
                <a:gd name="T18" fmla="*/ 292 w 296"/>
                <a:gd name="T19" fmla="*/ 426 h 509"/>
                <a:gd name="T20" fmla="*/ 285 w 296"/>
                <a:gd name="T21" fmla="*/ 461 h 509"/>
                <a:gd name="T22" fmla="*/ 272 w 296"/>
                <a:gd name="T23" fmla="*/ 484 h 509"/>
                <a:gd name="T24" fmla="*/ 255 w 296"/>
                <a:gd name="T25" fmla="*/ 501 h 509"/>
                <a:gd name="T26" fmla="*/ 232 w 296"/>
                <a:gd name="T27" fmla="*/ 507 h 509"/>
                <a:gd name="T28" fmla="*/ 206 w 296"/>
                <a:gd name="T29" fmla="*/ 509 h 509"/>
                <a:gd name="T30" fmla="*/ 172 w 296"/>
                <a:gd name="T31" fmla="*/ 503 h 509"/>
                <a:gd name="T32" fmla="*/ 135 w 296"/>
                <a:gd name="T33" fmla="*/ 494 h 509"/>
                <a:gd name="T34" fmla="*/ 113 w 296"/>
                <a:gd name="T35" fmla="*/ 461 h 509"/>
                <a:gd name="T36" fmla="*/ 93 w 296"/>
                <a:gd name="T37" fmla="*/ 431 h 509"/>
                <a:gd name="T38" fmla="*/ 73 w 296"/>
                <a:gd name="T39" fmla="*/ 404 h 509"/>
                <a:gd name="T40" fmla="*/ 56 w 296"/>
                <a:gd name="T41" fmla="*/ 377 h 509"/>
                <a:gd name="T42" fmla="*/ 40 w 296"/>
                <a:gd name="T43" fmla="*/ 350 h 509"/>
                <a:gd name="T44" fmla="*/ 24 w 296"/>
                <a:gd name="T45" fmla="*/ 323 h 509"/>
                <a:gd name="T46" fmla="*/ 11 w 296"/>
                <a:gd name="T47" fmla="*/ 295 h 509"/>
                <a:gd name="T48" fmla="*/ 0 w 296"/>
                <a:gd name="T49" fmla="*/ 268 h 509"/>
                <a:gd name="T50" fmla="*/ 3 w 296"/>
                <a:gd name="T51" fmla="*/ 218 h 509"/>
                <a:gd name="T52" fmla="*/ 7 w 296"/>
                <a:gd name="T53" fmla="*/ 169 h 509"/>
                <a:gd name="T54" fmla="*/ 10 w 296"/>
                <a:gd name="T55" fmla="*/ 120 h 509"/>
                <a:gd name="T56" fmla="*/ 17 w 296"/>
                <a:gd name="T57" fmla="*/ 78 h 509"/>
                <a:gd name="T58" fmla="*/ 26 w 296"/>
                <a:gd name="T59" fmla="*/ 39 h 509"/>
                <a:gd name="T60" fmla="*/ 41 w 296"/>
                <a:gd name="T61" fmla="*/ 13 h 509"/>
                <a:gd name="T62" fmla="*/ 64 w 296"/>
                <a:gd name="T63" fmla="*/ 0 h 509"/>
                <a:gd name="T64" fmla="*/ 94 w 296"/>
                <a:gd name="T65" fmla="*/ 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6" h="509">
                  <a:moveTo>
                    <a:pt x="94" y="6"/>
                  </a:moveTo>
                  <a:lnTo>
                    <a:pt x="130" y="25"/>
                  </a:lnTo>
                  <a:lnTo>
                    <a:pt x="166" y="60"/>
                  </a:lnTo>
                  <a:lnTo>
                    <a:pt x="200" y="103"/>
                  </a:lnTo>
                  <a:lnTo>
                    <a:pt x="231" y="157"/>
                  </a:lnTo>
                  <a:lnTo>
                    <a:pt x="256" y="214"/>
                  </a:lnTo>
                  <a:lnTo>
                    <a:pt x="277" y="272"/>
                  </a:lnTo>
                  <a:lnTo>
                    <a:pt x="290" y="328"/>
                  </a:lnTo>
                  <a:lnTo>
                    <a:pt x="296" y="383"/>
                  </a:lnTo>
                  <a:lnTo>
                    <a:pt x="292" y="426"/>
                  </a:lnTo>
                  <a:lnTo>
                    <a:pt x="285" y="461"/>
                  </a:lnTo>
                  <a:lnTo>
                    <a:pt x="272" y="484"/>
                  </a:lnTo>
                  <a:lnTo>
                    <a:pt x="255" y="501"/>
                  </a:lnTo>
                  <a:lnTo>
                    <a:pt x="232" y="507"/>
                  </a:lnTo>
                  <a:lnTo>
                    <a:pt x="206" y="509"/>
                  </a:lnTo>
                  <a:lnTo>
                    <a:pt x="172" y="503"/>
                  </a:lnTo>
                  <a:lnTo>
                    <a:pt x="135" y="494"/>
                  </a:lnTo>
                  <a:lnTo>
                    <a:pt x="113" y="461"/>
                  </a:lnTo>
                  <a:lnTo>
                    <a:pt x="93" y="431"/>
                  </a:lnTo>
                  <a:lnTo>
                    <a:pt x="73" y="404"/>
                  </a:lnTo>
                  <a:lnTo>
                    <a:pt x="56" y="377"/>
                  </a:lnTo>
                  <a:lnTo>
                    <a:pt x="40" y="350"/>
                  </a:lnTo>
                  <a:lnTo>
                    <a:pt x="24" y="323"/>
                  </a:lnTo>
                  <a:lnTo>
                    <a:pt x="11" y="295"/>
                  </a:lnTo>
                  <a:lnTo>
                    <a:pt x="0" y="268"/>
                  </a:lnTo>
                  <a:lnTo>
                    <a:pt x="3" y="218"/>
                  </a:lnTo>
                  <a:lnTo>
                    <a:pt x="7" y="169"/>
                  </a:lnTo>
                  <a:lnTo>
                    <a:pt x="10" y="120"/>
                  </a:lnTo>
                  <a:lnTo>
                    <a:pt x="17" y="78"/>
                  </a:lnTo>
                  <a:lnTo>
                    <a:pt x="26" y="39"/>
                  </a:lnTo>
                  <a:lnTo>
                    <a:pt x="41" y="13"/>
                  </a:lnTo>
                  <a:lnTo>
                    <a:pt x="64" y="0"/>
                  </a:lnTo>
                  <a:lnTo>
                    <a:pt x="94" y="6"/>
                  </a:lnTo>
                  <a:close/>
                </a:path>
              </a:pathLst>
            </a:cu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57" name="Freeform 289"/>
            <p:cNvSpPr>
              <a:spLocks/>
            </p:cNvSpPr>
            <p:nvPr/>
          </p:nvSpPr>
          <p:spPr bwMode="auto">
            <a:xfrm>
              <a:off x="2864" y="2359"/>
              <a:ext cx="269" cy="230"/>
            </a:xfrm>
            <a:custGeom>
              <a:avLst/>
              <a:gdLst>
                <a:gd name="T0" fmla="*/ 87 w 269"/>
                <a:gd name="T1" fmla="*/ 4 h 461"/>
                <a:gd name="T2" fmla="*/ 120 w 269"/>
                <a:gd name="T3" fmla="*/ 21 h 461"/>
                <a:gd name="T4" fmla="*/ 152 w 269"/>
                <a:gd name="T5" fmla="*/ 52 h 461"/>
                <a:gd name="T6" fmla="*/ 182 w 269"/>
                <a:gd name="T7" fmla="*/ 93 h 461"/>
                <a:gd name="T8" fmla="*/ 210 w 269"/>
                <a:gd name="T9" fmla="*/ 142 h 461"/>
                <a:gd name="T10" fmla="*/ 232 w 269"/>
                <a:gd name="T11" fmla="*/ 192 h 461"/>
                <a:gd name="T12" fmla="*/ 252 w 269"/>
                <a:gd name="T13" fmla="*/ 245 h 461"/>
                <a:gd name="T14" fmla="*/ 263 w 269"/>
                <a:gd name="T15" fmla="*/ 295 h 461"/>
                <a:gd name="T16" fmla="*/ 269 w 269"/>
                <a:gd name="T17" fmla="*/ 346 h 461"/>
                <a:gd name="T18" fmla="*/ 266 w 269"/>
                <a:gd name="T19" fmla="*/ 385 h 461"/>
                <a:gd name="T20" fmla="*/ 259 w 269"/>
                <a:gd name="T21" fmla="*/ 416 h 461"/>
                <a:gd name="T22" fmla="*/ 248 w 269"/>
                <a:gd name="T23" fmla="*/ 437 h 461"/>
                <a:gd name="T24" fmla="*/ 232 w 269"/>
                <a:gd name="T25" fmla="*/ 453 h 461"/>
                <a:gd name="T26" fmla="*/ 211 w 269"/>
                <a:gd name="T27" fmla="*/ 459 h 461"/>
                <a:gd name="T28" fmla="*/ 186 w 269"/>
                <a:gd name="T29" fmla="*/ 461 h 461"/>
                <a:gd name="T30" fmla="*/ 156 w 269"/>
                <a:gd name="T31" fmla="*/ 455 h 461"/>
                <a:gd name="T32" fmla="*/ 124 w 269"/>
                <a:gd name="T33" fmla="*/ 445 h 461"/>
                <a:gd name="T34" fmla="*/ 103 w 269"/>
                <a:gd name="T35" fmla="*/ 416 h 461"/>
                <a:gd name="T36" fmla="*/ 84 w 269"/>
                <a:gd name="T37" fmla="*/ 391 h 461"/>
                <a:gd name="T38" fmla="*/ 66 w 269"/>
                <a:gd name="T39" fmla="*/ 365 h 461"/>
                <a:gd name="T40" fmla="*/ 51 w 269"/>
                <a:gd name="T41" fmla="*/ 342 h 461"/>
                <a:gd name="T42" fmla="*/ 34 w 269"/>
                <a:gd name="T43" fmla="*/ 317 h 461"/>
                <a:gd name="T44" fmla="*/ 21 w 269"/>
                <a:gd name="T45" fmla="*/ 293 h 461"/>
                <a:gd name="T46" fmla="*/ 8 w 269"/>
                <a:gd name="T47" fmla="*/ 268 h 461"/>
                <a:gd name="T48" fmla="*/ 0 w 269"/>
                <a:gd name="T49" fmla="*/ 245 h 461"/>
                <a:gd name="T50" fmla="*/ 3 w 269"/>
                <a:gd name="T51" fmla="*/ 198 h 461"/>
                <a:gd name="T52" fmla="*/ 7 w 269"/>
                <a:gd name="T53" fmla="*/ 151 h 461"/>
                <a:gd name="T54" fmla="*/ 10 w 269"/>
                <a:gd name="T55" fmla="*/ 107 h 461"/>
                <a:gd name="T56" fmla="*/ 16 w 269"/>
                <a:gd name="T57" fmla="*/ 68 h 461"/>
                <a:gd name="T58" fmla="*/ 23 w 269"/>
                <a:gd name="T59" fmla="*/ 33 h 461"/>
                <a:gd name="T60" fmla="*/ 37 w 269"/>
                <a:gd name="T61" fmla="*/ 11 h 461"/>
                <a:gd name="T62" fmla="*/ 58 w 269"/>
                <a:gd name="T63" fmla="*/ 0 h 461"/>
                <a:gd name="T64" fmla="*/ 87 w 269"/>
                <a:gd name="T65" fmla="*/ 4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9" h="461">
                  <a:moveTo>
                    <a:pt x="87" y="4"/>
                  </a:moveTo>
                  <a:lnTo>
                    <a:pt x="120" y="21"/>
                  </a:lnTo>
                  <a:lnTo>
                    <a:pt x="152" y="52"/>
                  </a:lnTo>
                  <a:lnTo>
                    <a:pt x="182" y="93"/>
                  </a:lnTo>
                  <a:lnTo>
                    <a:pt x="210" y="142"/>
                  </a:lnTo>
                  <a:lnTo>
                    <a:pt x="232" y="192"/>
                  </a:lnTo>
                  <a:lnTo>
                    <a:pt x="252" y="245"/>
                  </a:lnTo>
                  <a:lnTo>
                    <a:pt x="263" y="295"/>
                  </a:lnTo>
                  <a:lnTo>
                    <a:pt x="269" y="346"/>
                  </a:lnTo>
                  <a:lnTo>
                    <a:pt x="266" y="385"/>
                  </a:lnTo>
                  <a:lnTo>
                    <a:pt x="259" y="416"/>
                  </a:lnTo>
                  <a:lnTo>
                    <a:pt x="248" y="437"/>
                  </a:lnTo>
                  <a:lnTo>
                    <a:pt x="232" y="453"/>
                  </a:lnTo>
                  <a:lnTo>
                    <a:pt x="211" y="459"/>
                  </a:lnTo>
                  <a:lnTo>
                    <a:pt x="186" y="461"/>
                  </a:lnTo>
                  <a:lnTo>
                    <a:pt x="156" y="455"/>
                  </a:lnTo>
                  <a:lnTo>
                    <a:pt x="124" y="445"/>
                  </a:lnTo>
                  <a:lnTo>
                    <a:pt x="103" y="416"/>
                  </a:lnTo>
                  <a:lnTo>
                    <a:pt x="84" y="391"/>
                  </a:lnTo>
                  <a:lnTo>
                    <a:pt x="66" y="365"/>
                  </a:lnTo>
                  <a:lnTo>
                    <a:pt x="51" y="342"/>
                  </a:lnTo>
                  <a:lnTo>
                    <a:pt x="34" y="317"/>
                  </a:lnTo>
                  <a:lnTo>
                    <a:pt x="21" y="293"/>
                  </a:lnTo>
                  <a:lnTo>
                    <a:pt x="8" y="268"/>
                  </a:lnTo>
                  <a:lnTo>
                    <a:pt x="0" y="245"/>
                  </a:lnTo>
                  <a:lnTo>
                    <a:pt x="3" y="198"/>
                  </a:lnTo>
                  <a:lnTo>
                    <a:pt x="7" y="151"/>
                  </a:lnTo>
                  <a:lnTo>
                    <a:pt x="10" y="107"/>
                  </a:lnTo>
                  <a:lnTo>
                    <a:pt x="16" y="68"/>
                  </a:lnTo>
                  <a:lnTo>
                    <a:pt x="23" y="33"/>
                  </a:lnTo>
                  <a:lnTo>
                    <a:pt x="37" y="11"/>
                  </a:lnTo>
                  <a:lnTo>
                    <a:pt x="58" y="0"/>
                  </a:lnTo>
                  <a:lnTo>
                    <a:pt x="87" y="4"/>
                  </a:lnTo>
                  <a:close/>
                </a:path>
              </a:pathLst>
            </a:custGeom>
            <a:solidFill>
              <a:srgbClr val="FF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58" name="Freeform 290"/>
            <p:cNvSpPr>
              <a:spLocks/>
            </p:cNvSpPr>
            <p:nvPr/>
          </p:nvSpPr>
          <p:spPr bwMode="auto">
            <a:xfrm>
              <a:off x="2874" y="2359"/>
              <a:ext cx="239" cy="207"/>
            </a:xfrm>
            <a:custGeom>
              <a:avLst/>
              <a:gdLst>
                <a:gd name="T0" fmla="*/ 77 w 239"/>
                <a:gd name="T1" fmla="*/ 4 h 414"/>
                <a:gd name="T2" fmla="*/ 105 w 239"/>
                <a:gd name="T3" fmla="*/ 19 h 414"/>
                <a:gd name="T4" fmla="*/ 135 w 239"/>
                <a:gd name="T5" fmla="*/ 46 h 414"/>
                <a:gd name="T6" fmla="*/ 162 w 239"/>
                <a:gd name="T7" fmla="*/ 83 h 414"/>
                <a:gd name="T8" fmla="*/ 187 w 239"/>
                <a:gd name="T9" fmla="*/ 126 h 414"/>
                <a:gd name="T10" fmla="*/ 207 w 239"/>
                <a:gd name="T11" fmla="*/ 171 h 414"/>
                <a:gd name="T12" fmla="*/ 224 w 239"/>
                <a:gd name="T13" fmla="*/ 220 h 414"/>
                <a:gd name="T14" fmla="*/ 235 w 239"/>
                <a:gd name="T15" fmla="*/ 266 h 414"/>
                <a:gd name="T16" fmla="*/ 239 w 239"/>
                <a:gd name="T17" fmla="*/ 311 h 414"/>
                <a:gd name="T18" fmla="*/ 236 w 239"/>
                <a:gd name="T19" fmla="*/ 344 h 414"/>
                <a:gd name="T20" fmla="*/ 231 w 239"/>
                <a:gd name="T21" fmla="*/ 373 h 414"/>
                <a:gd name="T22" fmla="*/ 219 w 239"/>
                <a:gd name="T23" fmla="*/ 393 h 414"/>
                <a:gd name="T24" fmla="*/ 207 w 239"/>
                <a:gd name="T25" fmla="*/ 406 h 414"/>
                <a:gd name="T26" fmla="*/ 188 w 239"/>
                <a:gd name="T27" fmla="*/ 412 h 414"/>
                <a:gd name="T28" fmla="*/ 166 w 239"/>
                <a:gd name="T29" fmla="*/ 414 h 414"/>
                <a:gd name="T30" fmla="*/ 139 w 239"/>
                <a:gd name="T31" fmla="*/ 408 h 414"/>
                <a:gd name="T32" fmla="*/ 110 w 239"/>
                <a:gd name="T33" fmla="*/ 400 h 414"/>
                <a:gd name="T34" fmla="*/ 91 w 239"/>
                <a:gd name="T35" fmla="*/ 373 h 414"/>
                <a:gd name="T36" fmla="*/ 76 w 239"/>
                <a:gd name="T37" fmla="*/ 350 h 414"/>
                <a:gd name="T38" fmla="*/ 59 w 239"/>
                <a:gd name="T39" fmla="*/ 328 h 414"/>
                <a:gd name="T40" fmla="*/ 46 w 239"/>
                <a:gd name="T41" fmla="*/ 307 h 414"/>
                <a:gd name="T42" fmla="*/ 32 w 239"/>
                <a:gd name="T43" fmla="*/ 284 h 414"/>
                <a:gd name="T44" fmla="*/ 21 w 239"/>
                <a:gd name="T45" fmla="*/ 262 h 414"/>
                <a:gd name="T46" fmla="*/ 8 w 239"/>
                <a:gd name="T47" fmla="*/ 239 h 414"/>
                <a:gd name="T48" fmla="*/ 0 w 239"/>
                <a:gd name="T49" fmla="*/ 218 h 414"/>
                <a:gd name="T50" fmla="*/ 3 w 239"/>
                <a:gd name="T51" fmla="*/ 177 h 414"/>
                <a:gd name="T52" fmla="*/ 6 w 239"/>
                <a:gd name="T53" fmla="*/ 136 h 414"/>
                <a:gd name="T54" fmla="*/ 7 w 239"/>
                <a:gd name="T55" fmla="*/ 97 h 414"/>
                <a:gd name="T56" fmla="*/ 13 w 239"/>
                <a:gd name="T57" fmla="*/ 62 h 414"/>
                <a:gd name="T58" fmla="*/ 20 w 239"/>
                <a:gd name="T59" fmla="*/ 31 h 414"/>
                <a:gd name="T60" fmla="*/ 32 w 239"/>
                <a:gd name="T61" fmla="*/ 10 h 414"/>
                <a:gd name="T62" fmla="*/ 51 w 239"/>
                <a:gd name="T63" fmla="*/ 0 h 414"/>
                <a:gd name="T64" fmla="*/ 77 w 239"/>
                <a:gd name="T65" fmla="*/ 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414">
                  <a:moveTo>
                    <a:pt x="77" y="4"/>
                  </a:moveTo>
                  <a:lnTo>
                    <a:pt x="105" y="19"/>
                  </a:lnTo>
                  <a:lnTo>
                    <a:pt x="135" y="46"/>
                  </a:lnTo>
                  <a:lnTo>
                    <a:pt x="162" y="83"/>
                  </a:lnTo>
                  <a:lnTo>
                    <a:pt x="187" y="126"/>
                  </a:lnTo>
                  <a:lnTo>
                    <a:pt x="207" y="171"/>
                  </a:lnTo>
                  <a:lnTo>
                    <a:pt x="224" y="220"/>
                  </a:lnTo>
                  <a:lnTo>
                    <a:pt x="235" y="266"/>
                  </a:lnTo>
                  <a:lnTo>
                    <a:pt x="239" y="311"/>
                  </a:lnTo>
                  <a:lnTo>
                    <a:pt x="236" y="344"/>
                  </a:lnTo>
                  <a:lnTo>
                    <a:pt x="231" y="373"/>
                  </a:lnTo>
                  <a:lnTo>
                    <a:pt x="219" y="393"/>
                  </a:lnTo>
                  <a:lnTo>
                    <a:pt x="207" y="406"/>
                  </a:lnTo>
                  <a:lnTo>
                    <a:pt x="188" y="412"/>
                  </a:lnTo>
                  <a:lnTo>
                    <a:pt x="166" y="414"/>
                  </a:lnTo>
                  <a:lnTo>
                    <a:pt x="139" y="408"/>
                  </a:lnTo>
                  <a:lnTo>
                    <a:pt x="110" y="400"/>
                  </a:lnTo>
                  <a:lnTo>
                    <a:pt x="91" y="373"/>
                  </a:lnTo>
                  <a:lnTo>
                    <a:pt x="76" y="350"/>
                  </a:lnTo>
                  <a:lnTo>
                    <a:pt x="59" y="328"/>
                  </a:lnTo>
                  <a:lnTo>
                    <a:pt x="46" y="307"/>
                  </a:lnTo>
                  <a:lnTo>
                    <a:pt x="32" y="284"/>
                  </a:lnTo>
                  <a:lnTo>
                    <a:pt x="21" y="262"/>
                  </a:lnTo>
                  <a:lnTo>
                    <a:pt x="8" y="239"/>
                  </a:lnTo>
                  <a:lnTo>
                    <a:pt x="0" y="218"/>
                  </a:lnTo>
                  <a:lnTo>
                    <a:pt x="3" y="177"/>
                  </a:lnTo>
                  <a:lnTo>
                    <a:pt x="6" y="136"/>
                  </a:lnTo>
                  <a:lnTo>
                    <a:pt x="7" y="97"/>
                  </a:lnTo>
                  <a:lnTo>
                    <a:pt x="13" y="62"/>
                  </a:lnTo>
                  <a:lnTo>
                    <a:pt x="20" y="31"/>
                  </a:lnTo>
                  <a:lnTo>
                    <a:pt x="32" y="10"/>
                  </a:lnTo>
                  <a:lnTo>
                    <a:pt x="51" y="0"/>
                  </a:lnTo>
                  <a:lnTo>
                    <a:pt x="77" y="4"/>
                  </a:lnTo>
                  <a:close/>
                </a:path>
              </a:pathLst>
            </a:custGeom>
            <a:solidFill>
              <a:srgbClr val="FF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59" name="Freeform 291"/>
            <p:cNvSpPr>
              <a:spLocks/>
            </p:cNvSpPr>
            <p:nvPr/>
          </p:nvSpPr>
          <p:spPr bwMode="auto">
            <a:xfrm>
              <a:off x="2884" y="2359"/>
              <a:ext cx="212" cy="183"/>
            </a:xfrm>
            <a:custGeom>
              <a:avLst/>
              <a:gdLst>
                <a:gd name="T0" fmla="*/ 69 w 212"/>
                <a:gd name="T1" fmla="*/ 4 h 365"/>
                <a:gd name="T2" fmla="*/ 94 w 212"/>
                <a:gd name="T3" fmla="*/ 17 h 365"/>
                <a:gd name="T4" fmla="*/ 119 w 212"/>
                <a:gd name="T5" fmla="*/ 41 h 365"/>
                <a:gd name="T6" fmla="*/ 143 w 212"/>
                <a:gd name="T7" fmla="*/ 72 h 365"/>
                <a:gd name="T8" fmla="*/ 166 w 212"/>
                <a:gd name="T9" fmla="*/ 111 h 365"/>
                <a:gd name="T10" fmla="*/ 184 w 212"/>
                <a:gd name="T11" fmla="*/ 150 h 365"/>
                <a:gd name="T12" fmla="*/ 200 w 212"/>
                <a:gd name="T13" fmla="*/ 192 h 365"/>
                <a:gd name="T14" fmla="*/ 208 w 212"/>
                <a:gd name="T15" fmla="*/ 233 h 365"/>
                <a:gd name="T16" fmla="*/ 212 w 212"/>
                <a:gd name="T17" fmla="*/ 274 h 365"/>
                <a:gd name="T18" fmla="*/ 209 w 212"/>
                <a:gd name="T19" fmla="*/ 303 h 365"/>
                <a:gd name="T20" fmla="*/ 204 w 212"/>
                <a:gd name="T21" fmla="*/ 328 h 365"/>
                <a:gd name="T22" fmla="*/ 195 w 212"/>
                <a:gd name="T23" fmla="*/ 346 h 365"/>
                <a:gd name="T24" fmla="*/ 184 w 212"/>
                <a:gd name="T25" fmla="*/ 360 h 365"/>
                <a:gd name="T26" fmla="*/ 167 w 212"/>
                <a:gd name="T27" fmla="*/ 365 h 365"/>
                <a:gd name="T28" fmla="*/ 148 w 212"/>
                <a:gd name="T29" fmla="*/ 365 h 365"/>
                <a:gd name="T30" fmla="*/ 124 w 212"/>
                <a:gd name="T31" fmla="*/ 360 h 365"/>
                <a:gd name="T32" fmla="*/ 98 w 212"/>
                <a:gd name="T33" fmla="*/ 354 h 365"/>
                <a:gd name="T34" fmla="*/ 81 w 212"/>
                <a:gd name="T35" fmla="*/ 330 h 365"/>
                <a:gd name="T36" fmla="*/ 66 w 212"/>
                <a:gd name="T37" fmla="*/ 309 h 365"/>
                <a:gd name="T38" fmla="*/ 52 w 212"/>
                <a:gd name="T39" fmla="*/ 290 h 365"/>
                <a:gd name="T40" fmla="*/ 39 w 212"/>
                <a:gd name="T41" fmla="*/ 272 h 365"/>
                <a:gd name="T42" fmla="*/ 26 w 212"/>
                <a:gd name="T43" fmla="*/ 253 h 365"/>
                <a:gd name="T44" fmla="*/ 17 w 212"/>
                <a:gd name="T45" fmla="*/ 233 h 365"/>
                <a:gd name="T46" fmla="*/ 7 w 212"/>
                <a:gd name="T47" fmla="*/ 214 h 365"/>
                <a:gd name="T48" fmla="*/ 0 w 212"/>
                <a:gd name="T49" fmla="*/ 194 h 365"/>
                <a:gd name="T50" fmla="*/ 3 w 212"/>
                <a:gd name="T51" fmla="*/ 157 h 365"/>
                <a:gd name="T52" fmla="*/ 5 w 212"/>
                <a:gd name="T53" fmla="*/ 120 h 365"/>
                <a:gd name="T54" fmla="*/ 7 w 212"/>
                <a:gd name="T55" fmla="*/ 85 h 365"/>
                <a:gd name="T56" fmla="*/ 12 w 212"/>
                <a:gd name="T57" fmla="*/ 54 h 365"/>
                <a:gd name="T58" fmla="*/ 18 w 212"/>
                <a:gd name="T59" fmla="*/ 27 h 365"/>
                <a:gd name="T60" fmla="*/ 29 w 212"/>
                <a:gd name="T61" fmla="*/ 10 h 365"/>
                <a:gd name="T62" fmla="*/ 45 w 212"/>
                <a:gd name="T63" fmla="*/ 0 h 365"/>
                <a:gd name="T64" fmla="*/ 69 w 212"/>
                <a:gd name="T65" fmla="*/ 4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2" h="365">
                  <a:moveTo>
                    <a:pt x="69" y="4"/>
                  </a:moveTo>
                  <a:lnTo>
                    <a:pt x="94" y="17"/>
                  </a:lnTo>
                  <a:lnTo>
                    <a:pt x="119" y="41"/>
                  </a:lnTo>
                  <a:lnTo>
                    <a:pt x="143" y="72"/>
                  </a:lnTo>
                  <a:lnTo>
                    <a:pt x="166" y="111"/>
                  </a:lnTo>
                  <a:lnTo>
                    <a:pt x="184" y="150"/>
                  </a:lnTo>
                  <a:lnTo>
                    <a:pt x="200" y="192"/>
                  </a:lnTo>
                  <a:lnTo>
                    <a:pt x="208" y="233"/>
                  </a:lnTo>
                  <a:lnTo>
                    <a:pt x="212" y="274"/>
                  </a:lnTo>
                  <a:lnTo>
                    <a:pt x="209" y="303"/>
                  </a:lnTo>
                  <a:lnTo>
                    <a:pt x="204" y="328"/>
                  </a:lnTo>
                  <a:lnTo>
                    <a:pt x="195" y="346"/>
                  </a:lnTo>
                  <a:lnTo>
                    <a:pt x="184" y="360"/>
                  </a:lnTo>
                  <a:lnTo>
                    <a:pt x="167" y="365"/>
                  </a:lnTo>
                  <a:lnTo>
                    <a:pt x="148" y="365"/>
                  </a:lnTo>
                  <a:lnTo>
                    <a:pt x="124" y="360"/>
                  </a:lnTo>
                  <a:lnTo>
                    <a:pt x="98" y="354"/>
                  </a:lnTo>
                  <a:lnTo>
                    <a:pt x="81" y="330"/>
                  </a:lnTo>
                  <a:lnTo>
                    <a:pt x="66" y="309"/>
                  </a:lnTo>
                  <a:lnTo>
                    <a:pt x="52" y="290"/>
                  </a:lnTo>
                  <a:lnTo>
                    <a:pt x="39" y="272"/>
                  </a:lnTo>
                  <a:lnTo>
                    <a:pt x="26" y="253"/>
                  </a:lnTo>
                  <a:lnTo>
                    <a:pt x="17" y="233"/>
                  </a:lnTo>
                  <a:lnTo>
                    <a:pt x="7" y="214"/>
                  </a:lnTo>
                  <a:lnTo>
                    <a:pt x="0" y="194"/>
                  </a:lnTo>
                  <a:lnTo>
                    <a:pt x="3" y="157"/>
                  </a:lnTo>
                  <a:lnTo>
                    <a:pt x="5" y="120"/>
                  </a:lnTo>
                  <a:lnTo>
                    <a:pt x="7" y="85"/>
                  </a:lnTo>
                  <a:lnTo>
                    <a:pt x="12" y="54"/>
                  </a:lnTo>
                  <a:lnTo>
                    <a:pt x="18" y="27"/>
                  </a:lnTo>
                  <a:lnTo>
                    <a:pt x="29" y="10"/>
                  </a:lnTo>
                  <a:lnTo>
                    <a:pt x="45" y="0"/>
                  </a:lnTo>
                  <a:lnTo>
                    <a:pt x="69" y="4"/>
                  </a:lnTo>
                  <a:close/>
                </a:path>
              </a:pathLst>
            </a:custGeom>
            <a:solidFill>
              <a:srgbClr val="FF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60" name="Freeform 292"/>
            <p:cNvSpPr>
              <a:spLocks/>
            </p:cNvSpPr>
            <p:nvPr/>
          </p:nvSpPr>
          <p:spPr bwMode="auto">
            <a:xfrm>
              <a:off x="2892" y="2359"/>
              <a:ext cx="186" cy="157"/>
            </a:xfrm>
            <a:custGeom>
              <a:avLst/>
              <a:gdLst>
                <a:gd name="T0" fmla="*/ 61 w 186"/>
                <a:gd name="T1" fmla="*/ 4 h 315"/>
                <a:gd name="T2" fmla="*/ 83 w 186"/>
                <a:gd name="T3" fmla="*/ 13 h 315"/>
                <a:gd name="T4" fmla="*/ 106 w 186"/>
                <a:gd name="T5" fmla="*/ 37 h 315"/>
                <a:gd name="T6" fmla="*/ 125 w 186"/>
                <a:gd name="T7" fmla="*/ 64 h 315"/>
                <a:gd name="T8" fmla="*/ 147 w 186"/>
                <a:gd name="T9" fmla="*/ 97 h 315"/>
                <a:gd name="T10" fmla="*/ 162 w 186"/>
                <a:gd name="T11" fmla="*/ 132 h 315"/>
                <a:gd name="T12" fmla="*/ 175 w 186"/>
                <a:gd name="T13" fmla="*/ 169 h 315"/>
                <a:gd name="T14" fmla="*/ 182 w 186"/>
                <a:gd name="T15" fmla="*/ 204 h 315"/>
                <a:gd name="T16" fmla="*/ 186 w 186"/>
                <a:gd name="T17" fmla="*/ 239 h 315"/>
                <a:gd name="T18" fmla="*/ 183 w 186"/>
                <a:gd name="T19" fmla="*/ 264 h 315"/>
                <a:gd name="T20" fmla="*/ 179 w 186"/>
                <a:gd name="T21" fmla="*/ 288 h 315"/>
                <a:gd name="T22" fmla="*/ 170 w 186"/>
                <a:gd name="T23" fmla="*/ 301 h 315"/>
                <a:gd name="T24" fmla="*/ 161 w 186"/>
                <a:gd name="T25" fmla="*/ 313 h 315"/>
                <a:gd name="T26" fmla="*/ 145 w 186"/>
                <a:gd name="T27" fmla="*/ 315 h 315"/>
                <a:gd name="T28" fmla="*/ 130 w 186"/>
                <a:gd name="T29" fmla="*/ 315 h 315"/>
                <a:gd name="T30" fmla="*/ 109 w 186"/>
                <a:gd name="T31" fmla="*/ 311 h 315"/>
                <a:gd name="T32" fmla="*/ 86 w 186"/>
                <a:gd name="T33" fmla="*/ 305 h 315"/>
                <a:gd name="T34" fmla="*/ 72 w 186"/>
                <a:gd name="T35" fmla="*/ 286 h 315"/>
                <a:gd name="T36" fmla="*/ 59 w 186"/>
                <a:gd name="T37" fmla="*/ 268 h 315"/>
                <a:gd name="T38" fmla="*/ 47 w 186"/>
                <a:gd name="T39" fmla="*/ 251 h 315"/>
                <a:gd name="T40" fmla="*/ 37 w 186"/>
                <a:gd name="T41" fmla="*/ 235 h 315"/>
                <a:gd name="T42" fmla="*/ 24 w 186"/>
                <a:gd name="T43" fmla="*/ 218 h 315"/>
                <a:gd name="T44" fmla="*/ 16 w 186"/>
                <a:gd name="T45" fmla="*/ 202 h 315"/>
                <a:gd name="T46" fmla="*/ 7 w 186"/>
                <a:gd name="T47" fmla="*/ 185 h 315"/>
                <a:gd name="T48" fmla="*/ 0 w 186"/>
                <a:gd name="T49" fmla="*/ 167 h 315"/>
                <a:gd name="T50" fmla="*/ 3 w 186"/>
                <a:gd name="T51" fmla="*/ 134 h 315"/>
                <a:gd name="T52" fmla="*/ 6 w 186"/>
                <a:gd name="T53" fmla="*/ 103 h 315"/>
                <a:gd name="T54" fmla="*/ 7 w 186"/>
                <a:gd name="T55" fmla="*/ 72 h 315"/>
                <a:gd name="T56" fmla="*/ 11 w 186"/>
                <a:gd name="T57" fmla="*/ 46 h 315"/>
                <a:gd name="T58" fmla="*/ 17 w 186"/>
                <a:gd name="T59" fmla="*/ 23 h 315"/>
                <a:gd name="T60" fmla="*/ 27 w 186"/>
                <a:gd name="T61" fmla="*/ 8 h 315"/>
                <a:gd name="T62" fmla="*/ 40 w 186"/>
                <a:gd name="T63" fmla="*/ 0 h 315"/>
                <a:gd name="T64" fmla="*/ 61 w 186"/>
                <a:gd name="T65" fmla="*/ 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6" h="315">
                  <a:moveTo>
                    <a:pt x="61" y="4"/>
                  </a:moveTo>
                  <a:lnTo>
                    <a:pt x="83" y="13"/>
                  </a:lnTo>
                  <a:lnTo>
                    <a:pt x="106" y="37"/>
                  </a:lnTo>
                  <a:lnTo>
                    <a:pt x="125" y="64"/>
                  </a:lnTo>
                  <a:lnTo>
                    <a:pt x="147" y="97"/>
                  </a:lnTo>
                  <a:lnTo>
                    <a:pt x="162" y="132"/>
                  </a:lnTo>
                  <a:lnTo>
                    <a:pt x="175" y="169"/>
                  </a:lnTo>
                  <a:lnTo>
                    <a:pt x="182" y="204"/>
                  </a:lnTo>
                  <a:lnTo>
                    <a:pt x="186" y="239"/>
                  </a:lnTo>
                  <a:lnTo>
                    <a:pt x="183" y="264"/>
                  </a:lnTo>
                  <a:lnTo>
                    <a:pt x="179" y="288"/>
                  </a:lnTo>
                  <a:lnTo>
                    <a:pt x="170" y="301"/>
                  </a:lnTo>
                  <a:lnTo>
                    <a:pt x="161" y="313"/>
                  </a:lnTo>
                  <a:lnTo>
                    <a:pt x="145" y="315"/>
                  </a:lnTo>
                  <a:lnTo>
                    <a:pt x="130" y="315"/>
                  </a:lnTo>
                  <a:lnTo>
                    <a:pt x="109" y="311"/>
                  </a:lnTo>
                  <a:lnTo>
                    <a:pt x="86" y="305"/>
                  </a:lnTo>
                  <a:lnTo>
                    <a:pt x="72" y="286"/>
                  </a:lnTo>
                  <a:lnTo>
                    <a:pt x="59" y="268"/>
                  </a:lnTo>
                  <a:lnTo>
                    <a:pt x="47" y="251"/>
                  </a:lnTo>
                  <a:lnTo>
                    <a:pt x="37" y="235"/>
                  </a:lnTo>
                  <a:lnTo>
                    <a:pt x="24" y="218"/>
                  </a:lnTo>
                  <a:lnTo>
                    <a:pt x="16" y="202"/>
                  </a:lnTo>
                  <a:lnTo>
                    <a:pt x="7" y="185"/>
                  </a:lnTo>
                  <a:lnTo>
                    <a:pt x="0" y="167"/>
                  </a:lnTo>
                  <a:lnTo>
                    <a:pt x="3" y="134"/>
                  </a:lnTo>
                  <a:lnTo>
                    <a:pt x="6" y="103"/>
                  </a:lnTo>
                  <a:lnTo>
                    <a:pt x="7" y="72"/>
                  </a:lnTo>
                  <a:lnTo>
                    <a:pt x="11" y="46"/>
                  </a:lnTo>
                  <a:lnTo>
                    <a:pt x="17" y="23"/>
                  </a:lnTo>
                  <a:lnTo>
                    <a:pt x="27" y="8"/>
                  </a:lnTo>
                  <a:lnTo>
                    <a:pt x="40" y="0"/>
                  </a:lnTo>
                  <a:lnTo>
                    <a:pt x="61" y="4"/>
                  </a:lnTo>
                  <a:close/>
                </a:path>
              </a:pathLst>
            </a:custGeom>
            <a:solidFill>
              <a:srgbClr val="F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61" name="Freeform 293"/>
            <p:cNvSpPr>
              <a:spLocks/>
            </p:cNvSpPr>
            <p:nvPr/>
          </p:nvSpPr>
          <p:spPr bwMode="auto">
            <a:xfrm>
              <a:off x="3036" y="2482"/>
              <a:ext cx="321" cy="282"/>
            </a:xfrm>
            <a:custGeom>
              <a:avLst/>
              <a:gdLst>
                <a:gd name="T0" fmla="*/ 250 w 321"/>
                <a:gd name="T1" fmla="*/ 560 h 564"/>
                <a:gd name="T2" fmla="*/ 264 w 321"/>
                <a:gd name="T3" fmla="*/ 542 h 564"/>
                <a:gd name="T4" fmla="*/ 280 w 321"/>
                <a:gd name="T5" fmla="*/ 527 h 564"/>
                <a:gd name="T6" fmla="*/ 294 w 321"/>
                <a:gd name="T7" fmla="*/ 509 h 564"/>
                <a:gd name="T8" fmla="*/ 307 w 321"/>
                <a:gd name="T9" fmla="*/ 492 h 564"/>
                <a:gd name="T10" fmla="*/ 315 w 321"/>
                <a:gd name="T11" fmla="*/ 468 h 564"/>
                <a:gd name="T12" fmla="*/ 321 w 321"/>
                <a:gd name="T13" fmla="*/ 445 h 564"/>
                <a:gd name="T14" fmla="*/ 321 w 321"/>
                <a:gd name="T15" fmla="*/ 418 h 564"/>
                <a:gd name="T16" fmla="*/ 319 w 321"/>
                <a:gd name="T17" fmla="*/ 389 h 564"/>
                <a:gd name="T18" fmla="*/ 309 w 321"/>
                <a:gd name="T19" fmla="*/ 375 h 564"/>
                <a:gd name="T20" fmla="*/ 301 w 321"/>
                <a:gd name="T21" fmla="*/ 363 h 564"/>
                <a:gd name="T22" fmla="*/ 293 w 321"/>
                <a:gd name="T23" fmla="*/ 352 h 564"/>
                <a:gd name="T24" fmla="*/ 284 w 321"/>
                <a:gd name="T25" fmla="*/ 340 h 564"/>
                <a:gd name="T26" fmla="*/ 276 w 321"/>
                <a:gd name="T27" fmla="*/ 326 h 564"/>
                <a:gd name="T28" fmla="*/ 267 w 321"/>
                <a:gd name="T29" fmla="*/ 315 h 564"/>
                <a:gd name="T30" fmla="*/ 259 w 321"/>
                <a:gd name="T31" fmla="*/ 303 h 564"/>
                <a:gd name="T32" fmla="*/ 250 w 321"/>
                <a:gd name="T33" fmla="*/ 291 h 564"/>
                <a:gd name="T34" fmla="*/ 249 w 321"/>
                <a:gd name="T35" fmla="*/ 278 h 564"/>
                <a:gd name="T36" fmla="*/ 249 w 321"/>
                <a:gd name="T37" fmla="*/ 264 h 564"/>
                <a:gd name="T38" fmla="*/ 246 w 321"/>
                <a:gd name="T39" fmla="*/ 251 h 564"/>
                <a:gd name="T40" fmla="*/ 245 w 321"/>
                <a:gd name="T41" fmla="*/ 237 h 564"/>
                <a:gd name="T42" fmla="*/ 239 w 321"/>
                <a:gd name="T43" fmla="*/ 221 h 564"/>
                <a:gd name="T44" fmla="*/ 235 w 321"/>
                <a:gd name="T45" fmla="*/ 206 h 564"/>
                <a:gd name="T46" fmla="*/ 228 w 321"/>
                <a:gd name="T47" fmla="*/ 190 h 564"/>
                <a:gd name="T48" fmla="*/ 221 w 321"/>
                <a:gd name="T49" fmla="*/ 177 h 564"/>
                <a:gd name="T50" fmla="*/ 202 w 321"/>
                <a:gd name="T51" fmla="*/ 157 h 564"/>
                <a:gd name="T52" fmla="*/ 184 w 321"/>
                <a:gd name="T53" fmla="*/ 138 h 564"/>
                <a:gd name="T54" fmla="*/ 167 w 321"/>
                <a:gd name="T55" fmla="*/ 118 h 564"/>
                <a:gd name="T56" fmla="*/ 150 w 321"/>
                <a:gd name="T57" fmla="*/ 101 h 564"/>
                <a:gd name="T58" fmla="*/ 132 w 321"/>
                <a:gd name="T59" fmla="*/ 81 h 564"/>
                <a:gd name="T60" fmla="*/ 114 w 321"/>
                <a:gd name="T61" fmla="*/ 62 h 564"/>
                <a:gd name="T62" fmla="*/ 97 w 321"/>
                <a:gd name="T63" fmla="*/ 43 h 564"/>
                <a:gd name="T64" fmla="*/ 80 w 321"/>
                <a:gd name="T65" fmla="*/ 25 h 564"/>
                <a:gd name="T66" fmla="*/ 55 w 321"/>
                <a:gd name="T67" fmla="*/ 11 h 564"/>
                <a:gd name="T68" fmla="*/ 36 w 321"/>
                <a:gd name="T69" fmla="*/ 4 h 564"/>
                <a:gd name="T70" fmla="*/ 22 w 321"/>
                <a:gd name="T71" fmla="*/ 0 h 564"/>
                <a:gd name="T72" fmla="*/ 12 w 321"/>
                <a:gd name="T73" fmla="*/ 4 h 564"/>
                <a:gd name="T74" fmla="*/ 4 w 321"/>
                <a:gd name="T75" fmla="*/ 8 h 564"/>
                <a:gd name="T76" fmla="*/ 1 w 321"/>
                <a:gd name="T77" fmla="*/ 17 h 564"/>
                <a:gd name="T78" fmla="*/ 0 w 321"/>
                <a:gd name="T79" fmla="*/ 29 h 564"/>
                <a:gd name="T80" fmla="*/ 0 w 321"/>
                <a:gd name="T81" fmla="*/ 43 h 564"/>
                <a:gd name="T82" fmla="*/ 8 w 321"/>
                <a:gd name="T83" fmla="*/ 66 h 564"/>
                <a:gd name="T84" fmla="*/ 19 w 321"/>
                <a:gd name="T85" fmla="*/ 89 h 564"/>
                <a:gd name="T86" fmla="*/ 32 w 321"/>
                <a:gd name="T87" fmla="*/ 113 h 564"/>
                <a:gd name="T88" fmla="*/ 48 w 321"/>
                <a:gd name="T89" fmla="*/ 136 h 564"/>
                <a:gd name="T90" fmla="*/ 60 w 321"/>
                <a:gd name="T91" fmla="*/ 159 h 564"/>
                <a:gd name="T92" fmla="*/ 77 w 321"/>
                <a:gd name="T93" fmla="*/ 183 h 564"/>
                <a:gd name="T94" fmla="*/ 94 w 321"/>
                <a:gd name="T95" fmla="*/ 206 h 564"/>
                <a:gd name="T96" fmla="*/ 112 w 321"/>
                <a:gd name="T97" fmla="*/ 229 h 564"/>
                <a:gd name="T98" fmla="*/ 119 w 321"/>
                <a:gd name="T99" fmla="*/ 270 h 564"/>
                <a:gd name="T100" fmla="*/ 126 w 321"/>
                <a:gd name="T101" fmla="*/ 326 h 564"/>
                <a:gd name="T102" fmla="*/ 132 w 321"/>
                <a:gd name="T103" fmla="*/ 387 h 564"/>
                <a:gd name="T104" fmla="*/ 143 w 321"/>
                <a:gd name="T105" fmla="*/ 449 h 564"/>
                <a:gd name="T106" fmla="*/ 156 w 321"/>
                <a:gd name="T107" fmla="*/ 501 h 564"/>
                <a:gd name="T108" fmla="*/ 179 w 321"/>
                <a:gd name="T109" fmla="*/ 542 h 564"/>
                <a:gd name="T110" fmla="*/ 208 w 321"/>
                <a:gd name="T111" fmla="*/ 564 h 564"/>
                <a:gd name="T112" fmla="*/ 250 w 321"/>
                <a:gd name="T113" fmla="*/ 56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1" h="564">
                  <a:moveTo>
                    <a:pt x="250" y="560"/>
                  </a:moveTo>
                  <a:lnTo>
                    <a:pt x="264" y="542"/>
                  </a:lnTo>
                  <a:lnTo>
                    <a:pt x="280" y="527"/>
                  </a:lnTo>
                  <a:lnTo>
                    <a:pt x="294" y="509"/>
                  </a:lnTo>
                  <a:lnTo>
                    <a:pt x="307" y="492"/>
                  </a:lnTo>
                  <a:lnTo>
                    <a:pt x="315" y="468"/>
                  </a:lnTo>
                  <a:lnTo>
                    <a:pt x="321" y="445"/>
                  </a:lnTo>
                  <a:lnTo>
                    <a:pt x="321" y="418"/>
                  </a:lnTo>
                  <a:lnTo>
                    <a:pt x="319" y="389"/>
                  </a:lnTo>
                  <a:lnTo>
                    <a:pt x="309" y="375"/>
                  </a:lnTo>
                  <a:lnTo>
                    <a:pt x="301" y="363"/>
                  </a:lnTo>
                  <a:lnTo>
                    <a:pt x="293" y="352"/>
                  </a:lnTo>
                  <a:lnTo>
                    <a:pt x="284" y="340"/>
                  </a:lnTo>
                  <a:lnTo>
                    <a:pt x="276" y="326"/>
                  </a:lnTo>
                  <a:lnTo>
                    <a:pt x="267" y="315"/>
                  </a:lnTo>
                  <a:lnTo>
                    <a:pt x="259" y="303"/>
                  </a:lnTo>
                  <a:lnTo>
                    <a:pt x="250" y="291"/>
                  </a:lnTo>
                  <a:lnTo>
                    <a:pt x="249" y="278"/>
                  </a:lnTo>
                  <a:lnTo>
                    <a:pt x="249" y="264"/>
                  </a:lnTo>
                  <a:lnTo>
                    <a:pt x="246" y="251"/>
                  </a:lnTo>
                  <a:lnTo>
                    <a:pt x="245" y="237"/>
                  </a:lnTo>
                  <a:lnTo>
                    <a:pt x="239" y="221"/>
                  </a:lnTo>
                  <a:lnTo>
                    <a:pt x="235" y="206"/>
                  </a:lnTo>
                  <a:lnTo>
                    <a:pt x="228" y="190"/>
                  </a:lnTo>
                  <a:lnTo>
                    <a:pt x="221" y="177"/>
                  </a:lnTo>
                  <a:lnTo>
                    <a:pt x="202" y="157"/>
                  </a:lnTo>
                  <a:lnTo>
                    <a:pt x="184" y="138"/>
                  </a:lnTo>
                  <a:lnTo>
                    <a:pt x="167" y="118"/>
                  </a:lnTo>
                  <a:lnTo>
                    <a:pt x="150" y="101"/>
                  </a:lnTo>
                  <a:lnTo>
                    <a:pt x="132" y="81"/>
                  </a:lnTo>
                  <a:lnTo>
                    <a:pt x="114" y="62"/>
                  </a:lnTo>
                  <a:lnTo>
                    <a:pt x="97" y="43"/>
                  </a:lnTo>
                  <a:lnTo>
                    <a:pt x="80" y="25"/>
                  </a:lnTo>
                  <a:lnTo>
                    <a:pt x="55" y="11"/>
                  </a:lnTo>
                  <a:lnTo>
                    <a:pt x="36" y="4"/>
                  </a:lnTo>
                  <a:lnTo>
                    <a:pt x="22" y="0"/>
                  </a:lnTo>
                  <a:lnTo>
                    <a:pt x="12" y="4"/>
                  </a:lnTo>
                  <a:lnTo>
                    <a:pt x="4" y="8"/>
                  </a:lnTo>
                  <a:lnTo>
                    <a:pt x="1" y="17"/>
                  </a:lnTo>
                  <a:lnTo>
                    <a:pt x="0" y="29"/>
                  </a:lnTo>
                  <a:lnTo>
                    <a:pt x="0" y="43"/>
                  </a:lnTo>
                  <a:lnTo>
                    <a:pt x="8" y="66"/>
                  </a:lnTo>
                  <a:lnTo>
                    <a:pt x="19" y="89"/>
                  </a:lnTo>
                  <a:lnTo>
                    <a:pt x="32" y="113"/>
                  </a:lnTo>
                  <a:lnTo>
                    <a:pt x="48" y="136"/>
                  </a:lnTo>
                  <a:lnTo>
                    <a:pt x="60" y="159"/>
                  </a:lnTo>
                  <a:lnTo>
                    <a:pt x="77" y="183"/>
                  </a:lnTo>
                  <a:lnTo>
                    <a:pt x="94" y="206"/>
                  </a:lnTo>
                  <a:lnTo>
                    <a:pt x="112" y="229"/>
                  </a:lnTo>
                  <a:lnTo>
                    <a:pt x="119" y="270"/>
                  </a:lnTo>
                  <a:lnTo>
                    <a:pt x="126" y="326"/>
                  </a:lnTo>
                  <a:lnTo>
                    <a:pt x="132" y="387"/>
                  </a:lnTo>
                  <a:lnTo>
                    <a:pt x="143" y="449"/>
                  </a:lnTo>
                  <a:lnTo>
                    <a:pt x="156" y="501"/>
                  </a:lnTo>
                  <a:lnTo>
                    <a:pt x="179" y="542"/>
                  </a:lnTo>
                  <a:lnTo>
                    <a:pt x="208" y="564"/>
                  </a:lnTo>
                  <a:lnTo>
                    <a:pt x="250" y="560"/>
                  </a:lnTo>
                  <a:close/>
                </a:path>
              </a:pathLst>
            </a:custGeom>
            <a:solidFill>
              <a:srgbClr val="DEABA1"/>
            </a:solidFill>
            <a:ln w="1588">
              <a:solidFill>
                <a:srgbClr val="000000"/>
              </a:solidFill>
              <a:prstDash val="solid"/>
              <a:round/>
              <a:headEnd/>
              <a:tailEnd/>
            </a:ln>
          </p:spPr>
          <p:txBody>
            <a:bodyPr/>
            <a:lstStyle/>
            <a:p>
              <a:endParaRPr lang="en-US"/>
            </a:p>
          </p:txBody>
        </p:sp>
        <p:sp>
          <p:nvSpPr>
            <p:cNvPr id="1287462" name="Freeform 294"/>
            <p:cNvSpPr>
              <a:spLocks/>
            </p:cNvSpPr>
            <p:nvPr/>
          </p:nvSpPr>
          <p:spPr bwMode="auto">
            <a:xfrm>
              <a:off x="3065" y="2498"/>
              <a:ext cx="278" cy="247"/>
            </a:xfrm>
            <a:custGeom>
              <a:avLst/>
              <a:gdLst>
                <a:gd name="T0" fmla="*/ 227 w 278"/>
                <a:gd name="T1" fmla="*/ 494 h 494"/>
                <a:gd name="T2" fmla="*/ 238 w 278"/>
                <a:gd name="T3" fmla="*/ 478 h 494"/>
                <a:gd name="T4" fmla="*/ 251 w 278"/>
                <a:gd name="T5" fmla="*/ 465 h 494"/>
                <a:gd name="T6" fmla="*/ 261 w 278"/>
                <a:gd name="T7" fmla="*/ 447 h 494"/>
                <a:gd name="T8" fmla="*/ 269 w 278"/>
                <a:gd name="T9" fmla="*/ 430 h 494"/>
                <a:gd name="T10" fmla="*/ 273 w 278"/>
                <a:gd name="T11" fmla="*/ 408 h 494"/>
                <a:gd name="T12" fmla="*/ 278 w 278"/>
                <a:gd name="T13" fmla="*/ 387 h 494"/>
                <a:gd name="T14" fmla="*/ 278 w 278"/>
                <a:gd name="T15" fmla="*/ 362 h 494"/>
                <a:gd name="T16" fmla="*/ 275 w 278"/>
                <a:gd name="T17" fmla="*/ 336 h 494"/>
                <a:gd name="T18" fmla="*/ 266 w 278"/>
                <a:gd name="T19" fmla="*/ 325 h 494"/>
                <a:gd name="T20" fmla="*/ 259 w 278"/>
                <a:gd name="T21" fmla="*/ 313 h 494"/>
                <a:gd name="T22" fmla="*/ 252 w 278"/>
                <a:gd name="T23" fmla="*/ 301 h 494"/>
                <a:gd name="T24" fmla="*/ 245 w 278"/>
                <a:gd name="T25" fmla="*/ 292 h 494"/>
                <a:gd name="T26" fmla="*/ 231 w 278"/>
                <a:gd name="T27" fmla="*/ 270 h 494"/>
                <a:gd name="T28" fmla="*/ 217 w 278"/>
                <a:gd name="T29" fmla="*/ 251 h 494"/>
                <a:gd name="T30" fmla="*/ 216 w 278"/>
                <a:gd name="T31" fmla="*/ 239 h 494"/>
                <a:gd name="T32" fmla="*/ 216 w 278"/>
                <a:gd name="T33" fmla="*/ 227 h 494"/>
                <a:gd name="T34" fmla="*/ 213 w 278"/>
                <a:gd name="T35" fmla="*/ 216 h 494"/>
                <a:gd name="T36" fmla="*/ 211 w 278"/>
                <a:gd name="T37" fmla="*/ 204 h 494"/>
                <a:gd name="T38" fmla="*/ 207 w 278"/>
                <a:gd name="T39" fmla="*/ 190 h 494"/>
                <a:gd name="T40" fmla="*/ 203 w 278"/>
                <a:gd name="T41" fmla="*/ 179 h 494"/>
                <a:gd name="T42" fmla="*/ 196 w 278"/>
                <a:gd name="T43" fmla="*/ 165 h 494"/>
                <a:gd name="T44" fmla="*/ 190 w 278"/>
                <a:gd name="T45" fmla="*/ 153 h 494"/>
                <a:gd name="T46" fmla="*/ 175 w 278"/>
                <a:gd name="T47" fmla="*/ 136 h 494"/>
                <a:gd name="T48" fmla="*/ 159 w 278"/>
                <a:gd name="T49" fmla="*/ 118 h 494"/>
                <a:gd name="T50" fmla="*/ 144 w 278"/>
                <a:gd name="T51" fmla="*/ 103 h 494"/>
                <a:gd name="T52" fmla="*/ 130 w 278"/>
                <a:gd name="T53" fmla="*/ 87 h 494"/>
                <a:gd name="T54" fmla="*/ 114 w 278"/>
                <a:gd name="T55" fmla="*/ 70 h 494"/>
                <a:gd name="T56" fmla="*/ 99 w 278"/>
                <a:gd name="T57" fmla="*/ 54 h 494"/>
                <a:gd name="T58" fmla="*/ 83 w 278"/>
                <a:gd name="T59" fmla="*/ 39 h 494"/>
                <a:gd name="T60" fmla="*/ 69 w 278"/>
                <a:gd name="T61" fmla="*/ 23 h 494"/>
                <a:gd name="T62" fmla="*/ 48 w 278"/>
                <a:gd name="T63" fmla="*/ 10 h 494"/>
                <a:gd name="T64" fmla="*/ 31 w 278"/>
                <a:gd name="T65" fmla="*/ 4 h 494"/>
                <a:gd name="T66" fmla="*/ 19 w 278"/>
                <a:gd name="T67" fmla="*/ 0 h 494"/>
                <a:gd name="T68" fmla="*/ 12 w 278"/>
                <a:gd name="T69" fmla="*/ 4 h 494"/>
                <a:gd name="T70" fmla="*/ 5 w 278"/>
                <a:gd name="T71" fmla="*/ 8 h 494"/>
                <a:gd name="T72" fmla="*/ 2 w 278"/>
                <a:gd name="T73" fmla="*/ 15 h 494"/>
                <a:gd name="T74" fmla="*/ 0 w 278"/>
                <a:gd name="T75" fmla="*/ 25 h 494"/>
                <a:gd name="T76" fmla="*/ 0 w 278"/>
                <a:gd name="T77" fmla="*/ 39 h 494"/>
                <a:gd name="T78" fmla="*/ 7 w 278"/>
                <a:gd name="T79" fmla="*/ 56 h 494"/>
                <a:gd name="T80" fmla="*/ 17 w 278"/>
                <a:gd name="T81" fmla="*/ 78 h 494"/>
                <a:gd name="T82" fmla="*/ 28 w 278"/>
                <a:gd name="T83" fmla="*/ 97 h 494"/>
                <a:gd name="T84" fmla="*/ 41 w 278"/>
                <a:gd name="T85" fmla="*/ 118 h 494"/>
                <a:gd name="T86" fmla="*/ 54 w 278"/>
                <a:gd name="T87" fmla="*/ 136 h 494"/>
                <a:gd name="T88" fmla="*/ 66 w 278"/>
                <a:gd name="T89" fmla="*/ 157 h 494"/>
                <a:gd name="T90" fmla="*/ 81 w 278"/>
                <a:gd name="T91" fmla="*/ 177 h 494"/>
                <a:gd name="T92" fmla="*/ 97 w 278"/>
                <a:gd name="T93" fmla="*/ 198 h 494"/>
                <a:gd name="T94" fmla="*/ 103 w 278"/>
                <a:gd name="T95" fmla="*/ 223 h 494"/>
                <a:gd name="T96" fmla="*/ 107 w 278"/>
                <a:gd name="T97" fmla="*/ 258 h 494"/>
                <a:gd name="T98" fmla="*/ 110 w 278"/>
                <a:gd name="T99" fmla="*/ 297 h 494"/>
                <a:gd name="T100" fmla="*/ 117 w 278"/>
                <a:gd name="T101" fmla="*/ 342 h 494"/>
                <a:gd name="T102" fmla="*/ 128 w 278"/>
                <a:gd name="T103" fmla="*/ 385 h 494"/>
                <a:gd name="T104" fmla="*/ 148 w 278"/>
                <a:gd name="T105" fmla="*/ 426 h 494"/>
                <a:gd name="T106" fmla="*/ 180 w 278"/>
                <a:gd name="T107" fmla="*/ 463 h 494"/>
                <a:gd name="T108" fmla="*/ 227 w 278"/>
                <a:gd name="T109" fmla="*/ 494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8" h="494">
                  <a:moveTo>
                    <a:pt x="227" y="494"/>
                  </a:moveTo>
                  <a:lnTo>
                    <a:pt x="238" y="478"/>
                  </a:lnTo>
                  <a:lnTo>
                    <a:pt x="251" y="465"/>
                  </a:lnTo>
                  <a:lnTo>
                    <a:pt x="261" y="447"/>
                  </a:lnTo>
                  <a:lnTo>
                    <a:pt x="269" y="430"/>
                  </a:lnTo>
                  <a:lnTo>
                    <a:pt x="273" y="408"/>
                  </a:lnTo>
                  <a:lnTo>
                    <a:pt x="278" y="387"/>
                  </a:lnTo>
                  <a:lnTo>
                    <a:pt x="278" y="362"/>
                  </a:lnTo>
                  <a:lnTo>
                    <a:pt x="275" y="336"/>
                  </a:lnTo>
                  <a:lnTo>
                    <a:pt x="266" y="325"/>
                  </a:lnTo>
                  <a:lnTo>
                    <a:pt x="259" y="313"/>
                  </a:lnTo>
                  <a:lnTo>
                    <a:pt x="252" y="301"/>
                  </a:lnTo>
                  <a:lnTo>
                    <a:pt x="245" y="292"/>
                  </a:lnTo>
                  <a:lnTo>
                    <a:pt x="231" y="270"/>
                  </a:lnTo>
                  <a:lnTo>
                    <a:pt x="217" y="251"/>
                  </a:lnTo>
                  <a:lnTo>
                    <a:pt x="216" y="239"/>
                  </a:lnTo>
                  <a:lnTo>
                    <a:pt x="216" y="227"/>
                  </a:lnTo>
                  <a:lnTo>
                    <a:pt x="213" y="216"/>
                  </a:lnTo>
                  <a:lnTo>
                    <a:pt x="211" y="204"/>
                  </a:lnTo>
                  <a:lnTo>
                    <a:pt x="207" y="190"/>
                  </a:lnTo>
                  <a:lnTo>
                    <a:pt x="203" y="179"/>
                  </a:lnTo>
                  <a:lnTo>
                    <a:pt x="196" y="165"/>
                  </a:lnTo>
                  <a:lnTo>
                    <a:pt x="190" y="153"/>
                  </a:lnTo>
                  <a:lnTo>
                    <a:pt x="175" y="136"/>
                  </a:lnTo>
                  <a:lnTo>
                    <a:pt x="159" y="118"/>
                  </a:lnTo>
                  <a:lnTo>
                    <a:pt x="144" y="103"/>
                  </a:lnTo>
                  <a:lnTo>
                    <a:pt x="130" y="87"/>
                  </a:lnTo>
                  <a:lnTo>
                    <a:pt x="114" y="70"/>
                  </a:lnTo>
                  <a:lnTo>
                    <a:pt x="99" y="54"/>
                  </a:lnTo>
                  <a:lnTo>
                    <a:pt x="83" y="39"/>
                  </a:lnTo>
                  <a:lnTo>
                    <a:pt x="69" y="23"/>
                  </a:lnTo>
                  <a:lnTo>
                    <a:pt x="48" y="10"/>
                  </a:lnTo>
                  <a:lnTo>
                    <a:pt x="31" y="4"/>
                  </a:lnTo>
                  <a:lnTo>
                    <a:pt x="19" y="0"/>
                  </a:lnTo>
                  <a:lnTo>
                    <a:pt x="12" y="4"/>
                  </a:lnTo>
                  <a:lnTo>
                    <a:pt x="5" y="8"/>
                  </a:lnTo>
                  <a:lnTo>
                    <a:pt x="2" y="15"/>
                  </a:lnTo>
                  <a:lnTo>
                    <a:pt x="0" y="25"/>
                  </a:lnTo>
                  <a:lnTo>
                    <a:pt x="0" y="39"/>
                  </a:lnTo>
                  <a:lnTo>
                    <a:pt x="7" y="56"/>
                  </a:lnTo>
                  <a:lnTo>
                    <a:pt x="17" y="78"/>
                  </a:lnTo>
                  <a:lnTo>
                    <a:pt x="28" y="97"/>
                  </a:lnTo>
                  <a:lnTo>
                    <a:pt x="41" y="118"/>
                  </a:lnTo>
                  <a:lnTo>
                    <a:pt x="54" y="136"/>
                  </a:lnTo>
                  <a:lnTo>
                    <a:pt x="66" y="157"/>
                  </a:lnTo>
                  <a:lnTo>
                    <a:pt x="81" y="177"/>
                  </a:lnTo>
                  <a:lnTo>
                    <a:pt x="97" y="198"/>
                  </a:lnTo>
                  <a:lnTo>
                    <a:pt x="103" y="223"/>
                  </a:lnTo>
                  <a:lnTo>
                    <a:pt x="107" y="258"/>
                  </a:lnTo>
                  <a:lnTo>
                    <a:pt x="110" y="297"/>
                  </a:lnTo>
                  <a:lnTo>
                    <a:pt x="117" y="342"/>
                  </a:lnTo>
                  <a:lnTo>
                    <a:pt x="128" y="385"/>
                  </a:lnTo>
                  <a:lnTo>
                    <a:pt x="148" y="426"/>
                  </a:lnTo>
                  <a:lnTo>
                    <a:pt x="180" y="463"/>
                  </a:lnTo>
                  <a:lnTo>
                    <a:pt x="227" y="494"/>
                  </a:lnTo>
                  <a:close/>
                </a:path>
              </a:pathLst>
            </a:custGeom>
            <a:solidFill>
              <a:srgbClr val="FFCC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63" name="Freeform 295"/>
            <p:cNvSpPr>
              <a:spLocks/>
            </p:cNvSpPr>
            <p:nvPr/>
          </p:nvSpPr>
          <p:spPr bwMode="auto">
            <a:xfrm>
              <a:off x="3046" y="2489"/>
              <a:ext cx="211" cy="98"/>
            </a:xfrm>
            <a:custGeom>
              <a:avLst/>
              <a:gdLst>
                <a:gd name="T0" fmla="*/ 201 w 211"/>
                <a:gd name="T1" fmla="*/ 185 h 197"/>
                <a:gd name="T2" fmla="*/ 192 w 211"/>
                <a:gd name="T3" fmla="*/ 189 h 197"/>
                <a:gd name="T4" fmla="*/ 184 w 211"/>
                <a:gd name="T5" fmla="*/ 193 h 197"/>
                <a:gd name="T6" fmla="*/ 176 w 211"/>
                <a:gd name="T7" fmla="*/ 195 h 197"/>
                <a:gd name="T8" fmla="*/ 169 w 211"/>
                <a:gd name="T9" fmla="*/ 197 h 197"/>
                <a:gd name="T10" fmla="*/ 160 w 211"/>
                <a:gd name="T11" fmla="*/ 195 h 197"/>
                <a:gd name="T12" fmla="*/ 153 w 211"/>
                <a:gd name="T13" fmla="*/ 195 h 197"/>
                <a:gd name="T14" fmla="*/ 145 w 211"/>
                <a:gd name="T15" fmla="*/ 193 h 197"/>
                <a:gd name="T16" fmla="*/ 138 w 211"/>
                <a:gd name="T17" fmla="*/ 193 h 197"/>
                <a:gd name="T18" fmla="*/ 116 w 211"/>
                <a:gd name="T19" fmla="*/ 175 h 197"/>
                <a:gd name="T20" fmla="*/ 98 w 211"/>
                <a:gd name="T21" fmla="*/ 158 h 197"/>
                <a:gd name="T22" fmla="*/ 81 w 211"/>
                <a:gd name="T23" fmla="*/ 138 h 197"/>
                <a:gd name="T24" fmla="*/ 64 w 211"/>
                <a:gd name="T25" fmla="*/ 119 h 197"/>
                <a:gd name="T26" fmla="*/ 47 w 211"/>
                <a:gd name="T27" fmla="*/ 98 h 197"/>
                <a:gd name="T28" fmla="*/ 33 w 211"/>
                <a:gd name="T29" fmla="*/ 76 h 197"/>
                <a:gd name="T30" fmla="*/ 18 w 211"/>
                <a:gd name="T31" fmla="*/ 55 h 197"/>
                <a:gd name="T32" fmla="*/ 5 w 211"/>
                <a:gd name="T33" fmla="*/ 35 h 197"/>
                <a:gd name="T34" fmla="*/ 0 w 211"/>
                <a:gd name="T35" fmla="*/ 22 h 197"/>
                <a:gd name="T36" fmla="*/ 0 w 211"/>
                <a:gd name="T37" fmla="*/ 14 h 197"/>
                <a:gd name="T38" fmla="*/ 2 w 211"/>
                <a:gd name="T39" fmla="*/ 6 h 197"/>
                <a:gd name="T40" fmla="*/ 9 w 211"/>
                <a:gd name="T41" fmla="*/ 4 h 197"/>
                <a:gd name="T42" fmla="*/ 16 w 211"/>
                <a:gd name="T43" fmla="*/ 0 h 197"/>
                <a:gd name="T44" fmla="*/ 29 w 211"/>
                <a:gd name="T45" fmla="*/ 0 h 197"/>
                <a:gd name="T46" fmla="*/ 43 w 211"/>
                <a:gd name="T47" fmla="*/ 2 h 197"/>
                <a:gd name="T48" fmla="*/ 60 w 211"/>
                <a:gd name="T49" fmla="*/ 8 h 197"/>
                <a:gd name="T50" fmla="*/ 77 w 211"/>
                <a:gd name="T51" fmla="*/ 26 h 197"/>
                <a:gd name="T52" fmla="*/ 94 w 211"/>
                <a:gd name="T53" fmla="*/ 43 h 197"/>
                <a:gd name="T54" fmla="*/ 111 w 211"/>
                <a:gd name="T55" fmla="*/ 61 h 197"/>
                <a:gd name="T56" fmla="*/ 128 w 211"/>
                <a:gd name="T57" fmla="*/ 78 h 197"/>
                <a:gd name="T58" fmla="*/ 143 w 211"/>
                <a:gd name="T59" fmla="*/ 96 h 197"/>
                <a:gd name="T60" fmla="*/ 160 w 211"/>
                <a:gd name="T61" fmla="*/ 113 h 197"/>
                <a:gd name="T62" fmla="*/ 177 w 211"/>
                <a:gd name="T63" fmla="*/ 131 h 197"/>
                <a:gd name="T64" fmla="*/ 195 w 211"/>
                <a:gd name="T65" fmla="*/ 150 h 197"/>
                <a:gd name="T66" fmla="*/ 204 w 211"/>
                <a:gd name="T67" fmla="*/ 160 h 197"/>
                <a:gd name="T68" fmla="*/ 211 w 211"/>
                <a:gd name="T69" fmla="*/ 171 h 197"/>
                <a:gd name="T70" fmla="*/ 211 w 211"/>
                <a:gd name="T71" fmla="*/ 175 h 197"/>
                <a:gd name="T72" fmla="*/ 211 w 211"/>
                <a:gd name="T73" fmla="*/ 181 h 197"/>
                <a:gd name="T74" fmla="*/ 207 w 211"/>
                <a:gd name="T75" fmla="*/ 183 h 197"/>
                <a:gd name="T76" fmla="*/ 201 w 211"/>
                <a:gd name="T77" fmla="*/ 18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1" h="197">
                  <a:moveTo>
                    <a:pt x="201" y="185"/>
                  </a:moveTo>
                  <a:lnTo>
                    <a:pt x="192" y="189"/>
                  </a:lnTo>
                  <a:lnTo>
                    <a:pt x="184" y="193"/>
                  </a:lnTo>
                  <a:lnTo>
                    <a:pt x="176" y="195"/>
                  </a:lnTo>
                  <a:lnTo>
                    <a:pt x="169" y="197"/>
                  </a:lnTo>
                  <a:lnTo>
                    <a:pt x="160" y="195"/>
                  </a:lnTo>
                  <a:lnTo>
                    <a:pt x="153" y="195"/>
                  </a:lnTo>
                  <a:lnTo>
                    <a:pt x="145" y="193"/>
                  </a:lnTo>
                  <a:lnTo>
                    <a:pt x="138" y="193"/>
                  </a:lnTo>
                  <a:lnTo>
                    <a:pt x="116" y="175"/>
                  </a:lnTo>
                  <a:lnTo>
                    <a:pt x="98" y="158"/>
                  </a:lnTo>
                  <a:lnTo>
                    <a:pt x="81" y="138"/>
                  </a:lnTo>
                  <a:lnTo>
                    <a:pt x="64" y="119"/>
                  </a:lnTo>
                  <a:lnTo>
                    <a:pt x="47" y="98"/>
                  </a:lnTo>
                  <a:lnTo>
                    <a:pt x="33" y="76"/>
                  </a:lnTo>
                  <a:lnTo>
                    <a:pt x="18" y="55"/>
                  </a:lnTo>
                  <a:lnTo>
                    <a:pt x="5" y="35"/>
                  </a:lnTo>
                  <a:lnTo>
                    <a:pt x="0" y="22"/>
                  </a:lnTo>
                  <a:lnTo>
                    <a:pt x="0" y="14"/>
                  </a:lnTo>
                  <a:lnTo>
                    <a:pt x="2" y="6"/>
                  </a:lnTo>
                  <a:lnTo>
                    <a:pt x="9" y="4"/>
                  </a:lnTo>
                  <a:lnTo>
                    <a:pt x="16" y="0"/>
                  </a:lnTo>
                  <a:lnTo>
                    <a:pt x="29" y="0"/>
                  </a:lnTo>
                  <a:lnTo>
                    <a:pt x="43" y="2"/>
                  </a:lnTo>
                  <a:lnTo>
                    <a:pt x="60" y="8"/>
                  </a:lnTo>
                  <a:lnTo>
                    <a:pt x="77" y="26"/>
                  </a:lnTo>
                  <a:lnTo>
                    <a:pt x="94" y="43"/>
                  </a:lnTo>
                  <a:lnTo>
                    <a:pt x="111" y="61"/>
                  </a:lnTo>
                  <a:lnTo>
                    <a:pt x="128" y="78"/>
                  </a:lnTo>
                  <a:lnTo>
                    <a:pt x="143" y="96"/>
                  </a:lnTo>
                  <a:lnTo>
                    <a:pt x="160" y="113"/>
                  </a:lnTo>
                  <a:lnTo>
                    <a:pt x="177" y="131"/>
                  </a:lnTo>
                  <a:lnTo>
                    <a:pt x="195" y="150"/>
                  </a:lnTo>
                  <a:lnTo>
                    <a:pt x="204" y="160"/>
                  </a:lnTo>
                  <a:lnTo>
                    <a:pt x="211" y="171"/>
                  </a:lnTo>
                  <a:lnTo>
                    <a:pt x="211" y="175"/>
                  </a:lnTo>
                  <a:lnTo>
                    <a:pt x="211" y="181"/>
                  </a:lnTo>
                  <a:lnTo>
                    <a:pt x="207" y="183"/>
                  </a:lnTo>
                  <a:lnTo>
                    <a:pt x="201" y="185"/>
                  </a:lnTo>
                  <a:close/>
                </a:path>
              </a:pathLst>
            </a:custGeom>
            <a:solidFill>
              <a:srgbClr val="FFDE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64" name="Freeform 296"/>
            <p:cNvSpPr>
              <a:spLocks/>
            </p:cNvSpPr>
            <p:nvPr/>
          </p:nvSpPr>
          <p:spPr bwMode="auto">
            <a:xfrm>
              <a:off x="2692" y="2283"/>
              <a:ext cx="104" cy="54"/>
            </a:xfrm>
            <a:custGeom>
              <a:avLst/>
              <a:gdLst>
                <a:gd name="T0" fmla="*/ 28 w 104"/>
                <a:gd name="T1" fmla="*/ 0 h 107"/>
                <a:gd name="T2" fmla="*/ 40 w 104"/>
                <a:gd name="T3" fmla="*/ 0 h 107"/>
                <a:gd name="T4" fmla="*/ 52 w 104"/>
                <a:gd name="T5" fmla="*/ 4 h 107"/>
                <a:gd name="T6" fmla="*/ 64 w 104"/>
                <a:gd name="T7" fmla="*/ 8 h 107"/>
                <a:gd name="T8" fmla="*/ 76 w 104"/>
                <a:gd name="T9" fmla="*/ 18 h 107"/>
                <a:gd name="T10" fmla="*/ 86 w 104"/>
                <a:gd name="T11" fmla="*/ 25 h 107"/>
                <a:gd name="T12" fmla="*/ 96 w 104"/>
                <a:gd name="T13" fmla="*/ 37 h 107"/>
                <a:gd name="T14" fmla="*/ 102 w 104"/>
                <a:gd name="T15" fmla="*/ 49 h 107"/>
                <a:gd name="T16" fmla="*/ 104 w 104"/>
                <a:gd name="T17" fmla="*/ 60 h 107"/>
                <a:gd name="T18" fmla="*/ 102 w 104"/>
                <a:gd name="T19" fmla="*/ 70 h 107"/>
                <a:gd name="T20" fmla="*/ 102 w 104"/>
                <a:gd name="T21" fmla="*/ 80 h 107"/>
                <a:gd name="T22" fmla="*/ 102 w 104"/>
                <a:gd name="T23" fmla="*/ 88 h 107"/>
                <a:gd name="T24" fmla="*/ 102 w 104"/>
                <a:gd name="T25" fmla="*/ 95 h 107"/>
                <a:gd name="T26" fmla="*/ 99 w 104"/>
                <a:gd name="T27" fmla="*/ 99 h 107"/>
                <a:gd name="T28" fmla="*/ 95 w 104"/>
                <a:gd name="T29" fmla="*/ 103 h 107"/>
                <a:gd name="T30" fmla="*/ 89 w 104"/>
                <a:gd name="T31" fmla="*/ 105 h 107"/>
                <a:gd name="T32" fmla="*/ 81 w 104"/>
                <a:gd name="T33" fmla="*/ 107 h 107"/>
                <a:gd name="T34" fmla="*/ 68 w 104"/>
                <a:gd name="T35" fmla="*/ 103 h 107"/>
                <a:gd name="T36" fmla="*/ 55 w 104"/>
                <a:gd name="T37" fmla="*/ 99 h 107"/>
                <a:gd name="T38" fmla="*/ 43 w 104"/>
                <a:gd name="T39" fmla="*/ 90 h 107"/>
                <a:gd name="T40" fmla="*/ 30 w 104"/>
                <a:gd name="T41" fmla="*/ 80 h 107"/>
                <a:gd name="T42" fmla="*/ 17 w 104"/>
                <a:gd name="T43" fmla="*/ 66 h 107"/>
                <a:gd name="T44" fmla="*/ 9 w 104"/>
                <a:gd name="T45" fmla="*/ 55 h 107"/>
                <a:gd name="T46" fmla="*/ 3 w 104"/>
                <a:gd name="T47" fmla="*/ 41 h 107"/>
                <a:gd name="T48" fmla="*/ 2 w 104"/>
                <a:gd name="T49" fmla="*/ 29 h 107"/>
                <a:gd name="T50" fmla="*/ 0 w 104"/>
                <a:gd name="T51" fmla="*/ 18 h 107"/>
                <a:gd name="T52" fmla="*/ 0 w 104"/>
                <a:gd name="T53" fmla="*/ 10 h 107"/>
                <a:gd name="T54" fmla="*/ 0 w 104"/>
                <a:gd name="T55" fmla="*/ 4 h 107"/>
                <a:gd name="T56" fmla="*/ 3 w 104"/>
                <a:gd name="T57" fmla="*/ 2 h 107"/>
                <a:gd name="T58" fmla="*/ 5 w 104"/>
                <a:gd name="T59" fmla="*/ 0 h 107"/>
                <a:gd name="T60" fmla="*/ 10 w 104"/>
                <a:gd name="T61" fmla="*/ 0 h 107"/>
                <a:gd name="T62" fmla="*/ 17 w 104"/>
                <a:gd name="T63" fmla="*/ 0 h 107"/>
                <a:gd name="T64" fmla="*/ 28 w 104"/>
                <a:gd name="T6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07">
                  <a:moveTo>
                    <a:pt x="28" y="0"/>
                  </a:moveTo>
                  <a:lnTo>
                    <a:pt x="40" y="0"/>
                  </a:lnTo>
                  <a:lnTo>
                    <a:pt x="52" y="4"/>
                  </a:lnTo>
                  <a:lnTo>
                    <a:pt x="64" y="8"/>
                  </a:lnTo>
                  <a:lnTo>
                    <a:pt x="76" y="18"/>
                  </a:lnTo>
                  <a:lnTo>
                    <a:pt x="86" y="25"/>
                  </a:lnTo>
                  <a:lnTo>
                    <a:pt x="96" y="37"/>
                  </a:lnTo>
                  <a:lnTo>
                    <a:pt x="102" y="49"/>
                  </a:lnTo>
                  <a:lnTo>
                    <a:pt x="104" y="60"/>
                  </a:lnTo>
                  <a:lnTo>
                    <a:pt x="102" y="70"/>
                  </a:lnTo>
                  <a:lnTo>
                    <a:pt x="102" y="80"/>
                  </a:lnTo>
                  <a:lnTo>
                    <a:pt x="102" y="88"/>
                  </a:lnTo>
                  <a:lnTo>
                    <a:pt x="102" y="95"/>
                  </a:lnTo>
                  <a:lnTo>
                    <a:pt x="99" y="99"/>
                  </a:lnTo>
                  <a:lnTo>
                    <a:pt x="95" y="103"/>
                  </a:lnTo>
                  <a:lnTo>
                    <a:pt x="89" y="105"/>
                  </a:lnTo>
                  <a:lnTo>
                    <a:pt x="81" y="107"/>
                  </a:lnTo>
                  <a:lnTo>
                    <a:pt x="68" y="103"/>
                  </a:lnTo>
                  <a:lnTo>
                    <a:pt x="55" y="99"/>
                  </a:lnTo>
                  <a:lnTo>
                    <a:pt x="43" y="90"/>
                  </a:lnTo>
                  <a:lnTo>
                    <a:pt x="30" y="80"/>
                  </a:lnTo>
                  <a:lnTo>
                    <a:pt x="17" y="66"/>
                  </a:lnTo>
                  <a:lnTo>
                    <a:pt x="9" y="55"/>
                  </a:lnTo>
                  <a:lnTo>
                    <a:pt x="3" y="41"/>
                  </a:lnTo>
                  <a:lnTo>
                    <a:pt x="2" y="29"/>
                  </a:lnTo>
                  <a:lnTo>
                    <a:pt x="0" y="18"/>
                  </a:lnTo>
                  <a:lnTo>
                    <a:pt x="0" y="10"/>
                  </a:lnTo>
                  <a:lnTo>
                    <a:pt x="0" y="4"/>
                  </a:lnTo>
                  <a:lnTo>
                    <a:pt x="3" y="2"/>
                  </a:lnTo>
                  <a:lnTo>
                    <a:pt x="5" y="0"/>
                  </a:lnTo>
                  <a:lnTo>
                    <a:pt x="10" y="0"/>
                  </a:lnTo>
                  <a:lnTo>
                    <a:pt x="17" y="0"/>
                  </a:lnTo>
                  <a:lnTo>
                    <a:pt x="28" y="0"/>
                  </a:lnTo>
                  <a:close/>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65" name="Freeform 297"/>
            <p:cNvSpPr>
              <a:spLocks/>
            </p:cNvSpPr>
            <p:nvPr/>
          </p:nvSpPr>
          <p:spPr bwMode="auto">
            <a:xfrm>
              <a:off x="3046" y="2483"/>
              <a:ext cx="98" cy="41"/>
            </a:xfrm>
            <a:custGeom>
              <a:avLst/>
              <a:gdLst>
                <a:gd name="T0" fmla="*/ 98 w 98"/>
                <a:gd name="T1" fmla="*/ 70 h 81"/>
                <a:gd name="T2" fmla="*/ 88 w 98"/>
                <a:gd name="T3" fmla="*/ 66 h 81"/>
                <a:gd name="T4" fmla="*/ 80 w 98"/>
                <a:gd name="T5" fmla="*/ 64 h 81"/>
                <a:gd name="T6" fmla="*/ 71 w 98"/>
                <a:gd name="T7" fmla="*/ 64 h 81"/>
                <a:gd name="T8" fmla="*/ 66 w 98"/>
                <a:gd name="T9" fmla="*/ 66 h 81"/>
                <a:gd name="T10" fmla="*/ 54 w 98"/>
                <a:gd name="T11" fmla="*/ 70 h 81"/>
                <a:gd name="T12" fmla="*/ 50 w 98"/>
                <a:gd name="T13" fmla="*/ 81 h 81"/>
                <a:gd name="T14" fmla="*/ 42 w 98"/>
                <a:gd name="T15" fmla="*/ 72 h 81"/>
                <a:gd name="T16" fmla="*/ 35 w 98"/>
                <a:gd name="T17" fmla="*/ 64 h 81"/>
                <a:gd name="T18" fmla="*/ 28 w 98"/>
                <a:gd name="T19" fmla="*/ 56 h 81"/>
                <a:gd name="T20" fmla="*/ 22 w 98"/>
                <a:gd name="T21" fmla="*/ 50 h 81"/>
                <a:gd name="T22" fmla="*/ 9 w 98"/>
                <a:gd name="T23" fmla="*/ 37 h 81"/>
                <a:gd name="T24" fmla="*/ 0 w 98"/>
                <a:gd name="T25" fmla="*/ 25 h 81"/>
                <a:gd name="T26" fmla="*/ 2 w 98"/>
                <a:gd name="T27" fmla="*/ 9 h 81"/>
                <a:gd name="T28" fmla="*/ 11 w 98"/>
                <a:gd name="T29" fmla="*/ 2 h 81"/>
                <a:gd name="T30" fmla="*/ 16 w 98"/>
                <a:gd name="T31" fmla="*/ 0 h 81"/>
                <a:gd name="T32" fmla="*/ 26 w 98"/>
                <a:gd name="T33" fmla="*/ 2 h 81"/>
                <a:gd name="T34" fmla="*/ 36 w 98"/>
                <a:gd name="T35" fmla="*/ 6 h 81"/>
                <a:gd name="T36" fmla="*/ 50 w 98"/>
                <a:gd name="T37" fmla="*/ 13 h 81"/>
                <a:gd name="T38" fmla="*/ 62 w 98"/>
                <a:gd name="T39" fmla="*/ 27 h 81"/>
                <a:gd name="T40" fmla="*/ 74 w 98"/>
                <a:gd name="T41" fmla="*/ 41 h 81"/>
                <a:gd name="T42" fmla="*/ 85 w 98"/>
                <a:gd name="T43" fmla="*/ 54 h 81"/>
                <a:gd name="T44" fmla="*/ 98 w 98"/>
                <a:gd name="T45" fmla="*/ 7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81">
                  <a:moveTo>
                    <a:pt x="98" y="70"/>
                  </a:moveTo>
                  <a:lnTo>
                    <a:pt x="88" y="66"/>
                  </a:lnTo>
                  <a:lnTo>
                    <a:pt x="80" y="64"/>
                  </a:lnTo>
                  <a:lnTo>
                    <a:pt x="71" y="64"/>
                  </a:lnTo>
                  <a:lnTo>
                    <a:pt x="66" y="66"/>
                  </a:lnTo>
                  <a:lnTo>
                    <a:pt x="54" y="70"/>
                  </a:lnTo>
                  <a:lnTo>
                    <a:pt x="50" y="81"/>
                  </a:lnTo>
                  <a:lnTo>
                    <a:pt x="42" y="72"/>
                  </a:lnTo>
                  <a:lnTo>
                    <a:pt x="35" y="64"/>
                  </a:lnTo>
                  <a:lnTo>
                    <a:pt x="28" y="56"/>
                  </a:lnTo>
                  <a:lnTo>
                    <a:pt x="22" y="50"/>
                  </a:lnTo>
                  <a:lnTo>
                    <a:pt x="9" y="37"/>
                  </a:lnTo>
                  <a:lnTo>
                    <a:pt x="0" y="25"/>
                  </a:lnTo>
                  <a:lnTo>
                    <a:pt x="2" y="9"/>
                  </a:lnTo>
                  <a:lnTo>
                    <a:pt x="11" y="2"/>
                  </a:lnTo>
                  <a:lnTo>
                    <a:pt x="16" y="0"/>
                  </a:lnTo>
                  <a:lnTo>
                    <a:pt x="26" y="2"/>
                  </a:lnTo>
                  <a:lnTo>
                    <a:pt x="36" y="6"/>
                  </a:lnTo>
                  <a:lnTo>
                    <a:pt x="50" y="13"/>
                  </a:lnTo>
                  <a:lnTo>
                    <a:pt x="62" y="27"/>
                  </a:lnTo>
                  <a:lnTo>
                    <a:pt x="74" y="41"/>
                  </a:lnTo>
                  <a:lnTo>
                    <a:pt x="85" y="54"/>
                  </a:lnTo>
                  <a:lnTo>
                    <a:pt x="98" y="70"/>
                  </a:lnTo>
                  <a:close/>
                </a:path>
              </a:pathLst>
            </a:custGeom>
            <a:solidFill>
              <a:srgbClr val="FFFF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66" name="Freeform 298"/>
            <p:cNvSpPr>
              <a:spLocks/>
            </p:cNvSpPr>
            <p:nvPr/>
          </p:nvSpPr>
          <p:spPr bwMode="auto">
            <a:xfrm>
              <a:off x="3193" y="2597"/>
              <a:ext cx="92" cy="73"/>
            </a:xfrm>
            <a:custGeom>
              <a:avLst/>
              <a:gdLst>
                <a:gd name="T0" fmla="*/ 83 w 92"/>
                <a:gd name="T1" fmla="*/ 0 h 146"/>
                <a:gd name="T2" fmla="*/ 78 w 92"/>
                <a:gd name="T3" fmla="*/ 12 h 146"/>
                <a:gd name="T4" fmla="*/ 71 w 92"/>
                <a:gd name="T5" fmla="*/ 24 h 146"/>
                <a:gd name="T6" fmla="*/ 61 w 92"/>
                <a:gd name="T7" fmla="*/ 33 h 146"/>
                <a:gd name="T8" fmla="*/ 52 w 92"/>
                <a:gd name="T9" fmla="*/ 41 h 146"/>
                <a:gd name="T10" fmla="*/ 40 w 92"/>
                <a:gd name="T11" fmla="*/ 43 h 146"/>
                <a:gd name="T12" fmla="*/ 29 w 92"/>
                <a:gd name="T13" fmla="*/ 43 h 146"/>
                <a:gd name="T14" fmla="*/ 14 w 92"/>
                <a:gd name="T15" fmla="*/ 39 h 146"/>
                <a:gd name="T16" fmla="*/ 0 w 92"/>
                <a:gd name="T17" fmla="*/ 35 h 146"/>
                <a:gd name="T18" fmla="*/ 0 w 92"/>
                <a:gd name="T19" fmla="*/ 47 h 146"/>
                <a:gd name="T20" fmla="*/ 2 w 92"/>
                <a:gd name="T21" fmla="*/ 60 h 146"/>
                <a:gd name="T22" fmla="*/ 5 w 92"/>
                <a:gd name="T23" fmla="*/ 72 h 146"/>
                <a:gd name="T24" fmla="*/ 9 w 92"/>
                <a:gd name="T25" fmla="*/ 86 h 146"/>
                <a:gd name="T26" fmla="*/ 10 w 92"/>
                <a:gd name="T27" fmla="*/ 97 h 146"/>
                <a:gd name="T28" fmla="*/ 13 w 92"/>
                <a:gd name="T29" fmla="*/ 111 h 146"/>
                <a:gd name="T30" fmla="*/ 14 w 92"/>
                <a:gd name="T31" fmla="*/ 125 h 146"/>
                <a:gd name="T32" fmla="*/ 17 w 92"/>
                <a:gd name="T33" fmla="*/ 138 h 146"/>
                <a:gd name="T34" fmla="*/ 26 w 92"/>
                <a:gd name="T35" fmla="*/ 140 h 146"/>
                <a:gd name="T36" fmla="*/ 36 w 92"/>
                <a:gd name="T37" fmla="*/ 144 h 146"/>
                <a:gd name="T38" fmla="*/ 45 w 92"/>
                <a:gd name="T39" fmla="*/ 144 h 146"/>
                <a:gd name="T40" fmla="*/ 55 w 92"/>
                <a:gd name="T41" fmla="*/ 146 h 146"/>
                <a:gd name="T42" fmla="*/ 64 w 92"/>
                <a:gd name="T43" fmla="*/ 142 h 146"/>
                <a:gd name="T44" fmla="*/ 72 w 92"/>
                <a:gd name="T45" fmla="*/ 136 h 146"/>
                <a:gd name="T46" fmla="*/ 81 w 92"/>
                <a:gd name="T47" fmla="*/ 129 h 146"/>
                <a:gd name="T48" fmla="*/ 89 w 92"/>
                <a:gd name="T49" fmla="*/ 117 h 146"/>
                <a:gd name="T50" fmla="*/ 90 w 92"/>
                <a:gd name="T51" fmla="*/ 99 h 146"/>
                <a:gd name="T52" fmla="*/ 92 w 92"/>
                <a:gd name="T53" fmla="*/ 86 h 146"/>
                <a:gd name="T54" fmla="*/ 92 w 92"/>
                <a:gd name="T55" fmla="*/ 70 h 146"/>
                <a:gd name="T56" fmla="*/ 92 w 92"/>
                <a:gd name="T57" fmla="*/ 57 h 146"/>
                <a:gd name="T58" fmla="*/ 90 w 92"/>
                <a:gd name="T59" fmla="*/ 41 h 146"/>
                <a:gd name="T60" fmla="*/ 89 w 92"/>
                <a:gd name="T61" fmla="*/ 27 h 146"/>
                <a:gd name="T62" fmla="*/ 86 w 92"/>
                <a:gd name="T63" fmla="*/ 14 h 146"/>
                <a:gd name="T64" fmla="*/ 83 w 92"/>
                <a:gd name="T6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146">
                  <a:moveTo>
                    <a:pt x="83" y="0"/>
                  </a:moveTo>
                  <a:lnTo>
                    <a:pt x="78" y="12"/>
                  </a:lnTo>
                  <a:lnTo>
                    <a:pt x="71" y="24"/>
                  </a:lnTo>
                  <a:lnTo>
                    <a:pt x="61" y="33"/>
                  </a:lnTo>
                  <a:lnTo>
                    <a:pt x="52" y="41"/>
                  </a:lnTo>
                  <a:lnTo>
                    <a:pt x="40" y="43"/>
                  </a:lnTo>
                  <a:lnTo>
                    <a:pt x="29" y="43"/>
                  </a:lnTo>
                  <a:lnTo>
                    <a:pt x="14" y="39"/>
                  </a:lnTo>
                  <a:lnTo>
                    <a:pt x="0" y="35"/>
                  </a:lnTo>
                  <a:lnTo>
                    <a:pt x="0" y="47"/>
                  </a:lnTo>
                  <a:lnTo>
                    <a:pt x="2" y="60"/>
                  </a:lnTo>
                  <a:lnTo>
                    <a:pt x="5" y="72"/>
                  </a:lnTo>
                  <a:lnTo>
                    <a:pt x="9" y="86"/>
                  </a:lnTo>
                  <a:lnTo>
                    <a:pt x="10" y="97"/>
                  </a:lnTo>
                  <a:lnTo>
                    <a:pt x="13" y="111"/>
                  </a:lnTo>
                  <a:lnTo>
                    <a:pt x="14" y="125"/>
                  </a:lnTo>
                  <a:lnTo>
                    <a:pt x="17" y="138"/>
                  </a:lnTo>
                  <a:lnTo>
                    <a:pt x="26" y="140"/>
                  </a:lnTo>
                  <a:lnTo>
                    <a:pt x="36" y="144"/>
                  </a:lnTo>
                  <a:lnTo>
                    <a:pt x="45" y="144"/>
                  </a:lnTo>
                  <a:lnTo>
                    <a:pt x="55" y="146"/>
                  </a:lnTo>
                  <a:lnTo>
                    <a:pt x="64" y="142"/>
                  </a:lnTo>
                  <a:lnTo>
                    <a:pt x="72" y="136"/>
                  </a:lnTo>
                  <a:lnTo>
                    <a:pt x="81" y="129"/>
                  </a:lnTo>
                  <a:lnTo>
                    <a:pt x="89" y="117"/>
                  </a:lnTo>
                  <a:lnTo>
                    <a:pt x="90" y="99"/>
                  </a:lnTo>
                  <a:lnTo>
                    <a:pt x="92" y="86"/>
                  </a:lnTo>
                  <a:lnTo>
                    <a:pt x="92" y="70"/>
                  </a:lnTo>
                  <a:lnTo>
                    <a:pt x="92" y="57"/>
                  </a:lnTo>
                  <a:lnTo>
                    <a:pt x="90" y="41"/>
                  </a:lnTo>
                  <a:lnTo>
                    <a:pt x="89" y="27"/>
                  </a:lnTo>
                  <a:lnTo>
                    <a:pt x="86" y="14"/>
                  </a:lnTo>
                  <a:lnTo>
                    <a:pt x="83" y="0"/>
                  </a:lnTo>
                  <a:close/>
                </a:path>
              </a:pathLst>
            </a:custGeom>
            <a:solidFill>
              <a:srgbClr val="EDBA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67" name="Freeform 299"/>
            <p:cNvSpPr>
              <a:spLocks/>
            </p:cNvSpPr>
            <p:nvPr/>
          </p:nvSpPr>
          <p:spPr bwMode="auto">
            <a:xfrm>
              <a:off x="2804" y="2318"/>
              <a:ext cx="128" cy="75"/>
            </a:xfrm>
            <a:custGeom>
              <a:avLst/>
              <a:gdLst>
                <a:gd name="T0" fmla="*/ 73 w 128"/>
                <a:gd name="T1" fmla="*/ 16 h 150"/>
                <a:gd name="T2" fmla="*/ 84 w 128"/>
                <a:gd name="T3" fmla="*/ 25 h 150"/>
                <a:gd name="T4" fmla="*/ 95 w 128"/>
                <a:gd name="T5" fmla="*/ 39 h 150"/>
                <a:gd name="T6" fmla="*/ 105 w 128"/>
                <a:gd name="T7" fmla="*/ 53 h 150"/>
                <a:gd name="T8" fmla="*/ 115 w 128"/>
                <a:gd name="T9" fmla="*/ 68 h 150"/>
                <a:gd name="T10" fmla="*/ 121 w 128"/>
                <a:gd name="T11" fmla="*/ 84 h 150"/>
                <a:gd name="T12" fmla="*/ 125 w 128"/>
                <a:gd name="T13" fmla="*/ 99 h 150"/>
                <a:gd name="T14" fmla="*/ 128 w 128"/>
                <a:gd name="T15" fmla="*/ 115 h 150"/>
                <a:gd name="T16" fmla="*/ 128 w 128"/>
                <a:gd name="T17" fmla="*/ 130 h 150"/>
                <a:gd name="T18" fmla="*/ 123 w 128"/>
                <a:gd name="T19" fmla="*/ 142 h 150"/>
                <a:gd name="T20" fmla="*/ 119 w 128"/>
                <a:gd name="T21" fmla="*/ 148 h 150"/>
                <a:gd name="T22" fmla="*/ 112 w 128"/>
                <a:gd name="T23" fmla="*/ 150 h 150"/>
                <a:gd name="T24" fmla="*/ 105 w 128"/>
                <a:gd name="T25" fmla="*/ 150 h 150"/>
                <a:gd name="T26" fmla="*/ 95 w 128"/>
                <a:gd name="T27" fmla="*/ 144 h 150"/>
                <a:gd name="T28" fmla="*/ 85 w 128"/>
                <a:gd name="T29" fmla="*/ 138 h 150"/>
                <a:gd name="T30" fmla="*/ 73 w 128"/>
                <a:gd name="T31" fmla="*/ 128 h 150"/>
                <a:gd name="T32" fmla="*/ 61 w 128"/>
                <a:gd name="T33" fmla="*/ 121 h 150"/>
                <a:gd name="T34" fmla="*/ 49 w 128"/>
                <a:gd name="T35" fmla="*/ 111 h 150"/>
                <a:gd name="T36" fmla="*/ 36 w 128"/>
                <a:gd name="T37" fmla="*/ 101 h 150"/>
                <a:gd name="T38" fmla="*/ 25 w 128"/>
                <a:gd name="T39" fmla="*/ 92 h 150"/>
                <a:gd name="T40" fmla="*/ 16 w 128"/>
                <a:gd name="T41" fmla="*/ 84 h 150"/>
                <a:gd name="T42" fmla="*/ 8 w 128"/>
                <a:gd name="T43" fmla="*/ 72 h 150"/>
                <a:gd name="T44" fmla="*/ 2 w 128"/>
                <a:gd name="T45" fmla="*/ 62 h 150"/>
                <a:gd name="T46" fmla="*/ 0 w 128"/>
                <a:gd name="T47" fmla="*/ 49 h 150"/>
                <a:gd name="T48" fmla="*/ 2 w 128"/>
                <a:gd name="T49" fmla="*/ 37 h 150"/>
                <a:gd name="T50" fmla="*/ 4 w 128"/>
                <a:gd name="T51" fmla="*/ 23 h 150"/>
                <a:gd name="T52" fmla="*/ 9 w 128"/>
                <a:gd name="T53" fmla="*/ 14 h 150"/>
                <a:gd name="T54" fmla="*/ 15 w 128"/>
                <a:gd name="T55" fmla="*/ 6 h 150"/>
                <a:gd name="T56" fmla="*/ 25 w 128"/>
                <a:gd name="T57" fmla="*/ 2 h 150"/>
                <a:gd name="T58" fmla="*/ 35 w 128"/>
                <a:gd name="T59" fmla="*/ 0 h 150"/>
                <a:gd name="T60" fmla="*/ 47 w 128"/>
                <a:gd name="T61" fmla="*/ 2 h 150"/>
                <a:gd name="T62" fmla="*/ 60 w 128"/>
                <a:gd name="T63" fmla="*/ 8 h 150"/>
                <a:gd name="T64" fmla="*/ 73 w 128"/>
                <a:gd name="T65" fmla="*/ 1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50">
                  <a:moveTo>
                    <a:pt x="73" y="16"/>
                  </a:moveTo>
                  <a:lnTo>
                    <a:pt x="84" y="25"/>
                  </a:lnTo>
                  <a:lnTo>
                    <a:pt x="95" y="39"/>
                  </a:lnTo>
                  <a:lnTo>
                    <a:pt x="105" y="53"/>
                  </a:lnTo>
                  <a:lnTo>
                    <a:pt x="115" y="68"/>
                  </a:lnTo>
                  <a:lnTo>
                    <a:pt x="121" y="84"/>
                  </a:lnTo>
                  <a:lnTo>
                    <a:pt x="125" y="99"/>
                  </a:lnTo>
                  <a:lnTo>
                    <a:pt x="128" y="115"/>
                  </a:lnTo>
                  <a:lnTo>
                    <a:pt x="128" y="130"/>
                  </a:lnTo>
                  <a:lnTo>
                    <a:pt x="123" y="142"/>
                  </a:lnTo>
                  <a:lnTo>
                    <a:pt x="119" y="148"/>
                  </a:lnTo>
                  <a:lnTo>
                    <a:pt x="112" y="150"/>
                  </a:lnTo>
                  <a:lnTo>
                    <a:pt x="105" y="150"/>
                  </a:lnTo>
                  <a:lnTo>
                    <a:pt x="95" y="144"/>
                  </a:lnTo>
                  <a:lnTo>
                    <a:pt x="85" y="138"/>
                  </a:lnTo>
                  <a:lnTo>
                    <a:pt x="73" y="128"/>
                  </a:lnTo>
                  <a:lnTo>
                    <a:pt x="61" y="121"/>
                  </a:lnTo>
                  <a:lnTo>
                    <a:pt x="49" y="111"/>
                  </a:lnTo>
                  <a:lnTo>
                    <a:pt x="36" y="101"/>
                  </a:lnTo>
                  <a:lnTo>
                    <a:pt x="25" y="92"/>
                  </a:lnTo>
                  <a:lnTo>
                    <a:pt x="16" y="84"/>
                  </a:lnTo>
                  <a:lnTo>
                    <a:pt x="8" y="72"/>
                  </a:lnTo>
                  <a:lnTo>
                    <a:pt x="2" y="62"/>
                  </a:lnTo>
                  <a:lnTo>
                    <a:pt x="0" y="49"/>
                  </a:lnTo>
                  <a:lnTo>
                    <a:pt x="2" y="37"/>
                  </a:lnTo>
                  <a:lnTo>
                    <a:pt x="4" y="23"/>
                  </a:lnTo>
                  <a:lnTo>
                    <a:pt x="9" y="14"/>
                  </a:lnTo>
                  <a:lnTo>
                    <a:pt x="15" y="6"/>
                  </a:lnTo>
                  <a:lnTo>
                    <a:pt x="25" y="2"/>
                  </a:lnTo>
                  <a:lnTo>
                    <a:pt x="35" y="0"/>
                  </a:lnTo>
                  <a:lnTo>
                    <a:pt x="47" y="2"/>
                  </a:lnTo>
                  <a:lnTo>
                    <a:pt x="60" y="8"/>
                  </a:lnTo>
                  <a:lnTo>
                    <a:pt x="73" y="16"/>
                  </a:lnTo>
                  <a:close/>
                </a:path>
              </a:pathLst>
            </a:custGeom>
            <a:solidFill>
              <a:srgbClr val="BFBFFF"/>
            </a:solidFill>
            <a:ln w="1588">
              <a:solidFill>
                <a:srgbClr val="000000"/>
              </a:solidFill>
              <a:prstDash val="solid"/>
              <a:round/>
              <a:headEnd/>
              <a:tailEnd/>
            </a:ln>
          </p:spPr>
          <p:txBody>
            <a:bodyPr/>
            <a:lstStyle/>
            <a:p>
              <a:endParaRPr lang="en-US"/>
            </a:p>
          </p:txBody>
        </p:sp>
        <p:sp>
          <p:nvSpPr>
            <p:cNvPr id="1287468" name="Freeform 300"/>
            <p:cNvSpPr>
              <a:spLocks/>
            </p:cNvSpPr>
            <p:nvPr/>
          </p:nvSpPr>
          <p:spPr bwMode="auto">
            <a:xfrm>
              <a:off x="2812" y="2321"/>
              <a:ext cx="104" cy="61"/>
            </a:xfrm>
            <a:custGeom>
              <a:avLst/>
              <a:gdLst>
                <a:gd name="T0" fmla="*/ 59 w 104"/>
                <a:gd name="T1" fmla="*/ 14 h 122"/>
                <a:gd name="T2" fmla="*/ 69 w 104"/>
                <a:gd name="T3" fmla="*/ 19 h 122"/>
                <a:gd name="T4" fmla="*/ 79 w 104"/>
                <a:gd name="T5" fmla="*/ 31 h 122"/>
                <a:gd name="T6" fmla="*/ 86 w 104"/>
                <a:gd name="T7" fmla="*/ 43 h 122"/>
                <a:gd name="T8" fmla="*/ 94 w 104"/>
                <a:gd name="T9" fmla="*/ 56 h 122"/>
                <a:gd name="T10" fmla="*/ 97 w 104"/>
                <a:gd name="T11" fmla="*/ 68 h 122"/>
                <a:gd name="T12" fmla="*/ 101 w 104"/>
                <a:gd name="T13" fmla="*/ 82 h 122"/>
                <a:gd name="T14" fmla="*/ 103 w 104"/>
                <a:gd name="T15" fmla="*/ 93 h 122"/>
                <a:gd name="T16" fmla="*/ 104 w 104"/>
                <a:gd name="T17" fmla="*/ 107 h 122"/>
                <a:gd name="T18" fmla="*/ 98 w 104"/>
                <a:gd name="T19" fmla="*/ 121 h 122"/>
                <a:gd name="T20" fmla="*/ 90 w 104"/>
                <a:gd name="T21" fmla="*/ 122 h 122"/>
                <a:gd name="T22" fmla="*/ 83 w 104"/>
                <a:gd name="T23" fmla="*/ 119 h 122"/>
                <a:gd name="T24" fmla="*/ 76 w 104"/>
                <a:gd name="T25" fmla="*/ 115 h 122"/>
                <a:gd name="T26" fmla="*/ 68 w 104"/>
                <a:gd name="T27" fmla="*/ 109 h 122"/>
                <a:gd name="T28" fmla="*/ 59 w 104"/>
                <a:gd name="T29" fmla="*/ 103 h 122"/>
                <a:gd name="T30" fmla="*/ 48 w 104"/>
                <a:gd name="T31" fmla="*/ 93 h 122"/>
                <a:gd name="T32" fmla="*/ 37 w 104"/>
                <a:gd name="T33" fmla="*/ 86 h 122"/>
                <a:gd name="T34" fmla="*/ 27 w 104"/>
                <a:gd name="T35" fmla="*/ 78 h 122"/>
                <a:gd name="T36" fmla="*/ 18 w 104"/>
                <a:gd name="T37" fmla="*/ 70 h 122"/>
                <a:gd name="T38" fmla="*/ 10 w 104"/>
                <a:gd name="T39" fmla="*/ 60 h 122"/>
                <a:gd name="T40" fmla="*/ 4 w 104"/>
                <a:gd name="T41" fmla="*/ 51 h 122"/>
                <a:gd name="T42" fmla="*/ 0 w 104"/>
                <a:gd name="T43" fmla="*/ 41 h 122"/>
                <a:gd name="T44" fmla="*/ 1 w 104"/>
                <a:gd name="T45" fmla="*/ 31 h 122"/>
                <a:gd name="T46" fmla="*/ 3 w 104"/>
                <a:gd name="T47" fmla="*/ 19 h 122"/>
                <a:gd name="T48" fmla="*/ 7 w 104"/>
                <a:gd name="T49" fmla="*/ 12 h 122"/>
                <a:gd name="T50" fmla="*/ 13 w 104"/>
                <a:gd name="T51" fmla="*/ 4 h 122"/>
                <a:gd name="T52" fmla="*/ 21 w 104"/>
                <a:gd name="T53" fmla="*/ 2 h 122"/>
                <a:gd name="T54" fmla="*/ 28 w 104"/>
                <a:gd name="T55" fmla="*/ 0 h 122"/>
                <a:gd name="T56" fmla="*/ 38 w 104"/>
                <a:gd name="T57" fmla="*/ 2 h 122"/>
                <a:gd name="T58" fmla="*/ 48 w 104"/>
                <a:gd name="T59" fmla="*/ 6 h 122"/>
                <a:gd name="T60" fmla="*/ 59 w 104"/>
                <a:gd name="T61" fmla="*/ 1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122">
                  <a:moveTo>
                    <a:pt x="59" y="14"/>
                  </a:moveTo>
                  <a:lnTo>
                    <a:pt x="69" y="19"/>
                  </a:lnTo>
                  <a:lnTo>
                    <a:pt x="79" y="31"/>
                  </a:lnTo>
                  <a:lnTo>
                    <a:pt x="86" y="43"/>
                  </a:lnTo>
                  <a:lnTo>
                    <a:pt x="94" y="56"/>
                  </a:lnTo>
                  <a:lnTo>
                    <a:pt x="97" y="68"/>
                  </a:lnTo>
                  <a:lnTo>
                    <a:pt x="101" y="82"/>
                  </a:lnTo>
                  <a:lnTo>
                    <a:pt x="103" y="93"/>
                  </a:lnTo>
                  <a:lnTo>
                    <a:pt x="104" y="107"/>
                  </a:lnTo>
                  <a:lnTo>
                    <a:pt x="98" y="121"/>
                  </a:lnTo>
                  <a:lnTo>
                    <a:pt x="90" y="122"/>
                  </a:lnTo>
                  <a:lnTo>
                    <a:pt x="83" y="119"/>
                  </a:lnTo>
                  <a:lnTo>
                    <a:pt x="76" y="115"/>
                  </a:lnTo>
                  <a:lnTo>
                    <a:pt x="68" y="109"/>
                  </a:lnTo>
                  <a:lnTo>
                    <a:pt x="59" y="103"/>
                  </a:lnTo>
                  <a:lnTo>
                    <a:pt x="48" y="93"/>
                  </a:lnTo>
                  <a:lnTo>
                    <a:pt x="37" y="86"/>
                  </a:lnTo>
                  <a:lnTo>
                    <a:pt x="27" y="78"/>
                  </a:lnTo>
                  <a:lnTo>
                    <a:pt x="18" y="70"/>
                  </a:lnTo>
                  <a:lnTo>
                    <a:pt x="10" y="60"/>
                  </a:lnTo>
                  <a:lnTo>
                    <a:pt x="4" y="51"/>
                  </a:lnTo>
                  <a:lnTo>
                    <a:pt x="0" y="41"/>
                  </a:lnTo>
                  <a:lnTo>
                    <a:pt x="1" y="31"/>
                  </a:lnTo>
                  <a:lnTo>
                    <a:pt x="3" y="19"/>
                  </a:lnTo>
                  <a:lnTo>
                    <a:pt x="7" y="12"/>
                  </a:lnTo>
                  <a:lnTo>
                    <a:pt x="13" y="4"/>
                  </a:lnTo>
                  <a:lnTo>
                    <a:pt x="21" y="2"/>
                  </a:lnTo>
                  <a:lnTo>
                    <a:pt x="28" y="0"/>
                  </a:lnTo>
                  <a:lnTo>
                    <a:pt x="38" y="2"/>
                  </a:lnTo>
                  <a:lnTo>
                    <a:pt x="48" y="6"/>
                  </a:lnTo>
                  <a:lnTo>
                    <a:pt x="59" y="14"/>
                  </a:lnTo>
                  <a:close/>
                </a:path>
              </a:pathLst>
            </a:custGeom>
            <a:solidFill>
              <a:srgbClr val="DED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69" name="Freeform 301"/>
            <p:cNvSpPr>
              <a:spLocks/>
            </p:cNvSpPr>
            <p:nvPr/>
          </p:nvSpPr>
          <p:spPr bwMode="auto">
            <a:xfrm>
              <a:off x="2829" y="2321"/>
              <a:ext cx="72" cy="36"/>
            </a:xfrm>
            <a:custGeom>
              <a:avLst/>
              <a:gdLst>
                <a:gd name="T0" fmla="*/ 36 w 72"/>
                <a:gd name="T1" fmla="*/ 6 h 72"/>
                <a:gd name="T2" fmla="*/ 49 w 72"/>
                <a:gd name="T3" fmla="*/ 14 h 72"/>
                <a:gd name="T4" fmla="*/ 60 w 72"/>
                <a:gd name="T5" fmla="*/ 25 h 72"/>
                <a:gd name="T6" fmla="*/ 67 w 72"/>
                <a:gd name="T7" fmla="*/ 39 h 72"/>
                <a:gd name="T8" fmla="*/ 72 w 72"/>
                <a:gd name="T9" fmla="*/ 52 h 72"/>
                <a:gd name="T10" fmla="*/ 66 w 72"/>
                <a:gd name="T11" fmla="*/ 62 h 72"/>
                <a:gd name="T12" fmla="*/ 58 w 72"/>
                <a:gd name="T13" fmla="*/ 70 h 72"/>
                <a:gd name="T14" fmla="*/ 45 w 72"/>
                <a:gd name="T15" fmla="*/ 72 h 72"/>
                <a:gd name="T16" fmla="*/ 32 w 72"/>
                <a:gd name="T17" fmla="*/ 70 h 72"/>
                <a:gd name="T18" fmla="*/ 18 w 72"/>
                <a:gd name="T19" fmla="*/ 58 h 72"/>
                <a:gd name="T20" fmla="*/ 8 w 72"/>
                <a:gd name="T21" fmla="*/ 47 h 72"/>
                <a:gd name="T22" fmla="*/ 1 w 72"/>
                <a:gd name="T23" fmla="*/ 33 h 72"/>
                <a:gd name="T24" fmla="*/ 0 w 72"/>
                <a:gd name="T25" fmla="*/ 21 h 72"/>
                <a:gd name="T26" fmla="*/ 3 w 72"/>
                <a:gd name="T27" fmla="*/ 10 h 72"/>
                <a:gd name="T28" fmla="*/ 10 w 72"/>
                <a:gd name="T29" fmla="*/ 4 h 72"/>
                <a:gd name="T30" fmla="*/ 21 w 72"/>
                <a:gd name="T31" fmla="*/ 0 h 72"/>
                <a:gd name="T32" fmla="*/ 36 w 72"/>
                <a:gd name="T33"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36" y="6"/>
                  </a:moveTo>
                  <a:lnTo>
                    <a:pt x="49" y="14"/>
                  </a:lnTo>
                  <a:lnTo>
                    <a:pt x="60" y="25"/>
                  </a:lnTo>
                  <a:lnTo>
                    <a:pt x="67" y="39"/>
                  </a:lnTo>
                  <a:lnTo>
                    <a:pt x="72" y="52"/>
                  </a:lnTo>
                  <a:lnTo>
                    <a:pt x="66" y="62"/>
                  </a:lnTo>
                  <a:lnTo>
                    <a:pt x="58" y="70"/>
                  </a:lnTo>
                  <a:lnTo>
                    <a:pt x="45" y="72"/>
                  </a:lnTo>
                  <a:lnTo>
                    <a:pt x="32" y="70"/>
                  </a:lnTo>
                  <a:lnTo>
                    <a:pt x="18" y="58"/>
                  </a:lnTo>
                  <a:lnTo>
                    <a:pt x="8" y="47"/>
                  </a:lnTo>
                  <a:lnTo>
                    <a:pt x="1" y="33"/>
                  </a:lnTo>
                  <a:lnTo>
                    <a:pt x="0" y="21"/>
                  </a:lnTo>
                  <a:lnTo>
                    <a:pt x="3" y="10"/>
                  </a:lnTo>
                  <a:lnTo>
                    <a:pt x="10" y="4"/>
                  </a:lnTo>
                  <a:lnTo>
                    <a:pt x="21" y="0"/>
                  </a:lnTo>
                  <a:lnTo>
                    <a:pt x="36" y="6"/>
                  </a:lnTo>
                  <a:close/>
                </a:path>
              </a:pathLst>
            </a:custGeom>
            <a:solidFill>
              <a:srgbClr val="1F1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70" name="Freeform 302"/>
            <p:cNvSpPr>
              <a:spLocks/>
            </p:cNvSpPr>
            <p:nvPr/>
          </p:nvSpPr>
          <p:spPr bwMode="auto">
            <a:xfrm>
              <a:off x="2207" y="2180"/>
              <a:ext cx="668" cy="630"/>
            </a:xfrm>
            <a:custGeom>
              <a:avLst/>
              <a:gdLst>
                <a:gd name="T0" fmla="*/ 653 w 668"/>
                <a:gd name="T1" fmla="*/ 1138 h 1260"/>
                <a:gd name="T2" fmla="*/ 597 w 668"/>
                <a:gd name="T3" fmla="*/ 1211 h 1260"/>
                <a:gd name="T4" fmla="*/ 506 w 668"/>
                <a:gd name="T5" fmla="*/ 1252 h 1260"/>
                <a:gd name="T6" fmla="*/ 381 w 668"/>
                <a:gd name="T7" fmla="*/ 1258 h 1260"/>
                <a:gd name="T8" fmla="*/ 274 w 668"/>
                <a:gd name="T9" fmla="*/ 1221 h 1260"/>
                <a:gd name="T10" fmla="*/ 212 w 668"/>
                <a:gd name="T11" fmla="*/ 1163 h 1260"/>
                <a:gd name="T12" fmla="*/ 153 w 668"/>
                <a:gd name="T13" fmla="*/ 1104 h 1260"/>
                <a:gd name="T14" fmla="*/ 94 w 668"/>
                <a:gd name="T15" fmla="*/ 1046 h 1260"/>
                <a:gd name="T16" fmla="*/ 28 w 668"/>
                <a:gd name="T17" fmla="*/ 939 h 1260"/>
                <a:gd name="T18" fmla="*/ 0 w 668"/>
                <a:gd name="T19" fmla="*/ 780 h 1260"/>
                <a:gd name="T20" fmla="*/ 18 w 668"/>
                <a:gd name="T21" fmla="*/ 611 h 1260"/>
                <a:gd name="T22" fmla="*/ 69 w 668"/>
                <a:gd name="T23" fmla="*/ 438 h 1260"/>
                <a:gd name="T24" fmla="*/ 109 w 668"/>
                <a:gd name="T25" fmla="*/ 329 h 1260"/>
                <a:gd name="T26" fmla="*/ 126 w 668"/>
                <a:gd name="T27" fmla="*/ 299 h 1260"/>
                <a:gd name="T28" fmla="*/ 145 w 668"/>
                <a:gd name="T29" fmla="*/ 282 h 1260"/>
                <a:gd name="T30" fmla="*/ 162 w 668"/>
                <a:gd name="T31" fmla="*/ 280 h 1260"/>
                <a:gd name="T32" fmla="*/ 184 w 668"/>
                <a:gd name="T33" fmla="*/ 261 h 1260"/>
                <a:gd name="T34" fmla="*/ 211 w 668"/>
                <a:gd name="T35" fmla="*/ 210 h 1260"/>
                <a:gd name="T36" fmla="*/ 238 w 668"/>
                <a:gd name="T37" fmla="*/ 159 h 1260"/>
                <a:gd name="T38" fmla="*/ 266 w 668"/>
                <a:gd name="T39" fmla="*/ 109 h 1260"/>
                <a:gd name="T40" fmla="*/ 307 w 668"/>
                <a:gd name="T41" fmla="*/ 54 h 1260"/>
                <a:gd name="T42" fmla="*/ 357 w 668"/>
                <a:gd name="T43" fmla="*/ 16 h 1260"/>
                <a:gd name="T44" fmla="*/ 402 w 668"/>
                <a:gd name="T45" fmla="*/ 0 h 1260"/>
                <a:gd name="T46" fmla="*/ 440 w 668"/>
                <a:gd name="T47" fmla="*/ 25 h 1260"/>
                <a:gd name="T48" fmla="*/ 480 w 668"/>
                <a:gd name="T49" fmla="*/ 101 h 1260"/>
                <a:gd name="T50" fmla="*/ 506 w 668"/>
                <a:gd name="T51" fmla="*/ 189 h 1260"/>
                <a:gd name="T52" fmla="*/ 509 w 668"/>
                <a:gd name="T53" fmla="*/ 272 h 1260"/>
                <a:gd name="T54" fmla="*/ 497 w 668"/>
                <a:gd name="T55" fmla="*/ 354 h 1260"/>
                <a:gd name="T56" fmla="*/ 484 w 668"/>
                <a:gd name="T57" fmla="*/ 434 h 1260"/>
                <a:gd name="T58" fmla="*/ 492 w 668"/>
                <a:gd name="T59" fmla="*/ 506 h 1260"/>
                <a:gd name="T60" fmla="*/ 516 w 668"/>
                <a:gd name="T61" fmla="*/ 568 h 1260"/>
                <a:gd name="T62" fmla="*/ 557 w 668"/>
                <a:gd name="T63" fmla="*/ 620 h 1260"/>
                <a:gd name="T64" fmla="*/ 589 w 668"/>
                <a:gd name="T65" fmla="*/ 683 h 1260"/>
                <a:gd name="T66" fmla="*/ 601 w 668"/>
                <a:gd name="T67" fmla="*/ 756 h 1260"/>
                <a:gd name="T68" fmla="*/ 613 w 668"/>
                <a:gd name="T69" fmla="*/ 832 h 1260"/>
                <a:gd name="T70" fmla="*/ 626 w 668"/>
                <a:gd name="T71" fmla="*/ 908 h 1260"/>
                <a:gd name="T72" fmla="*/ 637 w 668"/>
                <a:gd name="T73" fmla="*/ 964 h 1260"/>
                <a:gd name="T74" fmla="*/ 646 w 668"/>
                <a:gd name="T75" fmla="*/ 999 h 1260"/>
                <a:gd name="T76" fmla="*/ 654 w 668"/>
                <a:gd name="T77" fmla="*/ 1034 h 1260"/>
                <a:gd name="T78" fmla="*/ 663 w 668"/>
                <a:gd name="T79" fmla="*/ 1069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8" h="1260">
                  <a:moveTo>
                    <a:pt x="668" y="1089"/>
                  </a:moveTo>
                  <a:lnTo>
                    <a:pt x="653" y="1138"/>
                  </a:lnTo>
                  <a:lnTo>
                    <a:pt x="629" y="1178"/>
                  </a:lnTo>
                  <a:lnTo>
                    <a:pt x="597" y="1211"/>
                  </a:lnTo>
                  <a:lnTo>
                    <a:pt x="557" y="1237"/>
                  </a:lnTo>
                  <a:lnTo>
                    <a:pt x="506" y="1252"/>
                  </a:lnTo>
                  <a:lnTo>
                    <a:pt x="449" y="1260"/>
                  </a:lnTo>
                  <a:lnTo>
                    <a:pt x="381" y="1258"/>
                  </a:lnTo>
                  <a:lnTo>
                    <a:pt x="305" y="1250"/>
                  </a:lnTo>
                  <a:lnTo>
                    <a:pt x="274" y="1221"/>
                  </a:lnTo>
                  <a:lnTo>
                    <a:pt x="243" y="1192"/>
                  </a:lnTo>
                  <a:lnTo>
                    <a:pt x="212" y="1163"/>
                  </a:lnTo>
                  <a:lnTo>
                    <a:pt x="183" y="1134"/>
                  </a:lnTo>
                  <a:lnTo>
                    <a:pt x="153" y="1104"/>
                  </a:lnTo>
                  <a:lnTo>
                    <a:pt x="124" y="1075"/>
                  </a:lnTo>
                  <a:lnTo>
                    <a:pt x="94" y="1046"/>
                  </a:lnTo>
                  <a:lnTo>
                    <a:pt x="64" y="1017"/>
                  </a:lnTo>
                  <a:lnTo>
                    <a:pt x="28" y="939"/>
                  </a:lnTo>
                  <a:lnTo>
                    <a:pt x="8" y="861"/>
                  </a:lnTo>
                  <a:lnTo>
                    <a:pt x="0" y="780"/>
                  </a:lnTo>
                  <a:lnTo>
                    <a:pt x="5" y="698"/>
                  </a:lnTo>
                  <a:lnTo>
                    <a:pt x="18" y="611"/>
                  </a:lnTo>
                  <a:lnTo>
                    <a:pt x="41" y="525"/>
                  </a:lnTo>
                  <a:lnTo>
                    <a:pt x="69" y="438"/>
                  </a:lnTo>
                  <a:lnTo>
                    <a:pt x="101" y="352"/>
                  </a:lnTo>
                  <a:lnTo>
                    <a:pt x="109" y="329"/>
                  </a:lnTo>
                  <a:lnTo>
                    <a:pt x="118" y="313"/>
                  </a:lnTo>
                  <a:lnTo>
                    <a:pt x="126" y="299"/>
                  </a:lnTo>
                  <a:lnTo>
                    <a:pt x="136" y="290"/>
                  </a:lnTo>
                  <a:lnTo>
                    <a:pt x="145" y="282"/>
                  </a:lnTo>
                  <a:lnTo>
                    <a:pt x="153" y="280"/>
                  </a:lnTo>
                  <a:lnTo>
                    <a:pt x="162" y="280"/>
                  </a:lnTo>
                  <a:lnTo>
                    <a:pt x="171" y="288"/>
                  </a:lnTo>
                  <a:lnTo>
                    <a:pt x="184" y="261"/>
                  </a:lnTo>
                  <a:lnTo>
                    <a:pt x="198" y="235"/>
                  </a:lnTo>
                  <a:lnTo>
                    <a:pt x="211" y="210"/>
                  </a:lnTo>
                  <a:lnTo>
                    <a:pt x="225" y="185"/>
                  </a:lnTo>
                  <a:lnTo>
                    <a:pt x="238" y="159"/>
                  </a:lnTo>
                  <a:lnTo>
                    <a:pt x="252" y="134"/>
                  </a:lnTo>
                  <a:lnTo>
                    <a:pt x="266" y="109"/>
                  </a:lnTo>
                  <a:lnTo>
                    <a:pt x="280" y="84"/>
                  </a:lnTo>
                  <a:lnTo>
                    <a:pt x="307" y="54"/>
                  </a:lnTo>
                  <a:lnTo>
                    <a:pt x="333" y="33"/>
                  </a:lnTo>
                  <a:lnTo>
                    <a:pt x="357" y="16"/>
                  </a:lnTo>
                  <a:lnTo>
                    <a:pt x="383" y="6"/>
                  </a:lnTo>
                  <a:lnTo>
                    <a:pt x="402" y="0"/>
                  </a:lnTo>
                  <a:lnTo>
                    <a:pt x="423" y="8"/>
                  </a:lnTo>
                  <a:lnTo>
                    <a:pt x="440" y="25"/>
                  </a:lnTo>
                  <a:lnTo>
                    <a:pt x="456" y="56"/>
                  </a:lnTo>
                  <a:lnTo>
                    <a:pt x="480" y="101"/>
                  </a:lnTo>
                  <a:lnTo>
                    <a:pt x="498" y="146"/>
                  </a:lnTo>
                  <a:lnTo>
                    <a:pt x="506" y="189"/>
                  </a:lnTo>
                  <a:lnTo>
                    <a:pt x="512" y="231"/>
                  </a:lnTo>
                  <a:lnTo>
                    <a:pt x="509" y="272"/>
                  </a:lnTo>
                  <a:lnTo>
                    <a:pt x="505" y="313"/>
                  </a:lnTo>
                  <a:lnTo>
                    <a:pt x="497" y="354"/>
                  </a:lnTo>
                  <a:lnTo>
                    <a:pt x="487" y="395"/>
                  </a:lnTo>
                  <a:lnTo>
                    <a:pt x="484" y="434"/>
                  </a:lnTo>
                  <a:lnTo>
                    <a:pt x="487" y="471"/>
                  </a:lnTo>
                  <a:lnTo>
                    <a:pt x="492" y="506"/>
                  </a:lnTo>
                  <a:lnTo>
                    <a:pt x="504" y="541"/>
                  </a:lnTo>
                  <a:lnTo>
                    <a:pt x="516" y="568"/>
                  </a:lnTo>
                  <a:lnTo>
                    <a:pt x="535" y="597"/>
                  </a:lnTo>
                  <a:lnTo>
                    <a:pt x="557" y="620"/>
                  </a:lnTo>
                  <a:lnTo>
                    <a:pt x="584" y="646"/>
                  </a:lnTo>
                  <a:lnTo>
                    <a:pt x="589" y="683"/>
                  </a:lnTo>
                  <a:lnTo>
                    <a:pt x="595" y="719"/>
                  </a:lnTo>
                  <a:lnTo>
                    <a:pt x="601" y="756"/>
                  </a:lnTo>
                  <a:lnTo>
                    <a:pt x="608" y="795"/>
                  </a:lnTo>
                  <a:lnTo>
                    <a:pt x="613" y="832"/>
                  </a:lnTo>
                  <a:lnTo>
                    <a:pt x="620" y="871"/>
                  </a:lnTo>
                  <a:lnTo>
                    <a:pt x="626" y="908"/>
                  </a:lnTo>
                  <a:lnTo>
                    <a:pt x="633" y="947"/>
                  </a:lnTo>
                  <a:lnTo>
                    <a:pt x="637" y="964"/>
                  </a:lnTo>
                  <a:lnTo>
                    <a:pt x="642" y="982"/>
                  </a:lnTo>
                  <a:lnTo>
                    <a:pt x="646" y="999"/>
                  </a:lnTo>
                  <a:lnTo>
                    <a:pt x="650" y="1017"/>
                  </a:lnTo>
                  <a:lnTo>
                    <a:pt x="654" y="1034"/>
                  </a:lnTo>
                  <a:lnTo>
                    <a:pt x="658" y="1052"/>
                  </a:lnTo>
                  <a:lnTo>
                    <a:pt x="663" y="1069"/>
                  </a:lnTo>
                  <a:lnTo>
                    <a:pt x="668" y="1089"/>
                  </a:lnTo>
                  <a:close/>
                </a:path>
              </a:pathLst>
            </a:custGeom>
            <a:solidFill>
              <a:srgbClr val="1F1F1F"/>
            </a:solidFill>
            <a:ln w="1588">
              <a:solidFill>
                <a:srgbClr val="000000"/>
              </a:solidFill>
              <a:prstDash val="solid"/>
              <a:round/>
              <a:headEnd/>
              <a:tailEnd/>
            </a:ln>
          </p:spPr>
          <p:txBody>
            <a:bodyPr/>
            <a:lstStyle/>
            <a:p>
              <a:endParaRPr lang="en-US"/>
            </a:p>
          </p:txBody>
        </p:sp>
        <p:sp>
          <p:nvSpPr>
            <p:cNvPr id="1287471" name="Freeform 303"/>
            <p:cNvSpPr>
              <a:spLocks/>
            </p:cNvSpPr>
            <p:nvPr/>
          </p:nvSpPr>
          <p:spPr bwMode="auto">
            <a:xfrm>
              <a:off x="2212" y="2183"/>
              <a:ext cx="556" cy="571"/>
            </a:xfrm>
            <a:custGeom>
              <a:avLst/>
              <a:gdLst>
                <a:gd name="T0" fmla="*/ 273 w 556"/>
                <a:gd name="T1" fmla="*/ 1085 h 1141"/>
                <a:gd name="T2" fmla="*/ 287 w 556"/>
                <a:gd name="T3" fmla="*/ 997 h 1141"/>
                <a:gd name="T4" fmla="*/ 268 w 556"/>
                <a:gd name="T5" fmla="*/ 955 h 1141"/>
                <a:gd name="T6" fmla="*/ 193 w 556"/>
                <a:gd name="T7" fmla="*/ 980 h 1141"/>
                <a:gd name="T8" fmla="*/ 121 w 556"/>
                <a:gd name="T9" fmla="*/ 1015 h 1141"/>
                <a:gd name="T10" fmla="*/ 102 w 556"/>
                <a:gd name="T11" fmla="*/ 997 h 1141"/>
                <a:gd name="T12" fmla="*/ 82 w 556"/>
                <a:gd name="T13" fmla="*/ 980 h 1141"/>
                <a:gd name="T14" fmla="*/ 62 w 556"/>
                <a:gd name="T15" fmla="*/ 960 h 1141"/>
                <a:gd name="T16" fmla="*/ 20 w 556"/>
                <a:gd name="T17" fmla="*/ 879 h 1141"/>
                <a:gd name="T18" fmla="*/ 0 w 556"/>
                <a:gd name="T19" fmla="*/ 727 h 1141"/>
                <a:gd name="T20" fmla="*/ 26 w 556"/>
                <a:gd name="T21" fmla="*/ 568 h 1141"/>
                <a:gd name="T22" fmla="*/ 79 w 556"/>
                <a:gd name="T23" fmla="*/ 406 h 1141"/>
                <a:gd name="T24" fmla="*/ 117 w 556"/>
                <a:gd name="T25" fmla="*/ 309 h 1141"/>
                <a:gd name="T26" fmla="*/ 126 w 556"/>
                <a:gd name="T27" fmla="*/ 313 h 1141"/>
                <a:gd name="T28" fmla="*/ 131 w 556"/>
                <a:gd name="T29" fmla="*/ 344 h 1141"/>
                <a:gd name="T30" fmla="*/ 138 w 556"/>
                <a:gd name="T31" fmla="*/ 377 h 1141"/>
                <a:gd name="T32" fmla="*/ 158 w 556"/>
                <a:gd name="T33" fmla="*/ 358 h 1141"/>
                <a:gd name="T34" fmla="*/ 192 w 556"/>
                <a:gd name="T35" fmla="*/ 282 h 1141"/>
                <a:gd name="T36" fmla="*/ 230 w 556"/>
                <a:gd name="T37" fmla="*/ 194 h 1141"/>
                <a:gd name="T38" fmla="*/ 264 w 556"/>
                <a:gd name="T39" fmla="*/ 118 h 1141"/>
                <a:gd name="T40" fmla="*/ 304 w 556"/>
                <a:gd name="T41" fmla="*/ 64 h 1141"/>
                <a:gd name="T42" fmla="*/ 347 w 556"/>
                <a:gd name="T43" fmla="*/ 19 h 1141"/>
                <a:gd name="T44" fmla="*/ 380 w 556"/>
                <a:gd name="T45" fmla="*/ 0 h 1141"/>
                <a:gd name="T46" fmla="*/ 407 w 556"/>
                <a:gd name="T47" fmla="*/ 17 h 1141"/>
                <a:gd name="T48" fmla="*/ 439 w 556"/>
                <a:gd name="T49" fmla="*/ 91 h 1141"/>
                <a:gd name="T50" fmla="*/ 438 w 556"/>
                <a:gd name="T51" fmla="*/ 204 h 1141"/>
                <a:gd name="T52" fmla="*/ 403 w 556"/>
                <a:gd name="T53" fmla="*/ 325 h 1141"/>
                <a:gd name="T54" fmla="*/ 363 w 556"/>
                <a:gd name="T55" fmla="*/ 432 h 1141"/>
                <a:gd name="T56" fmla="*/ 352 w 556"/>
                <a:gd name="T57" fmla="*/ 509 h 1141"/>
                <a:gd name="T58" fmla="*/ 390 w 556"/>
                <a:gd name="T59" fmla="*/ 558 h 1141"/>
                <a:gd name="T60" fmla="*/ 454 w 556"/>
                <a:gd name="T61" fmla="*/ 591 h 1141"/>
                <a:gd name="T62" fmla="*/ 520 w 556"/>
                <a:gd name="T63" fmla="*/ 622 h 1141"/>
                <a:gd name="T64" fmla="*/ 551 w 556"/>
                <a:gd name="T65" fmla="*/ 717 h 1141"/>
                <a:gd name="T66" fmla="*/ 555 w 556"/>
                <a:gd name="T67" fmla="*/ 853 h 1141"/>
                <a:gd name="T68" fmla="*/ 515 w 556"/>
                <a:gd name="T69" fmla="*/ 974 h 1141"/>
                <a:gd name="T70" fmla="*/ 379 w 556"/>
                <a:gd name="T71" fmla="*/ 108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1141">
                  <a:moveTo>
                    <a:pt x="259" y="1141"/>
                  </a:moveTo>
                  <a:lnTo>
                    <a:pt x="273" y="1085"/>
                  </a:lnTo>
                  <a:lnTo>
                    <a:pt x="285" y="1036"/>
                  </a:lnTo>
                  <a:lnTo>
                    <a:pt x="287" y="997"/>
                  </a:lnTo>
                  <a:lnTo>
                    <a:pt x="285" y="970"/>
                  </a:lnTo>
                  <a:lnTo>
                    <a:pt x="268" y="955"/>
                  </a:lnTo>
                  <a:lnTo>
                    <a:pt x="240" y="958"/>
                  </a:lnTo>
                  <a:lnTo>
                    <a:pt x="193" y="980"/>
                  </a:lnTo>
                  <a:lnTo>
                    <a:pt x="131" y="1025"/>
                  </a:lnTo>
                  <a:lnTo>
                    <a:pt x="121" y="1015"/>
                  </a:lnTo>
                  <a:lnTo>
                    <a:pt x="112" y="1007"/>
                  </a:lnTo>
                  <a:lnTo>
                    <a:pt x="102" y="997"/>
                  </a:lnTo>
                  <a:lnTo>
                    <a:pt x="92" y="990"/>
                  </a:lnTo>
                  <a:lnTo>
                    <a:pt x="82" y="980"/>
                  </a:lnTo>
                  <a:lnTo>
                    <a:pt x="72" y="970"/>
                  </a:lnTo>
                  <a:lnTo>
                    <a:pt x="62" y="960"/>
                  </a:lnTo>
                  <a:lnTo>
                    <a:pt x="54" y="953"/>
                  </a:lnTo>
                  <a:lnTo>
                    <a:pt x="20" y="879"/>
                  </a:lnTo>
                  <a:lnTo>
                    <a:pt x="5" y="805"/>
                  </a:lnTo>
                  <a:lnTo>
                    <a:pt x="0" y="727"/>
                  </a:lnTo>
                  <a:lnTo>
                    <a:pt x="10" y="649"/>
                  </a:lnTo>
                  <a:lnTo>
                    <a:pt x="26" y="568"/>
                  </a:lnTo>
                  <a:lnTo>
                    <a:pt x="51" y="488"/>
                  </a:lnTo>
                  <a:lnTo>
                    <a:pt x="79" y="406"/>
                  </a:lnTo>
                  <a:lnTo>
                    <a:pt x="112" y="325"/>
                  </a:lnTo>
                  <a:lnTo>
                    <a:pt x="117" y="309"/>
                  </a:lnTo>
                  <a:lnTo>
                    <a:pt x="123" y="307"/>
                  </a:lnTo>
                  <a:lnTo>
                    <a:pt x="126" y="313"/>
                  </a:lnTo>
                  <a:lnTo>
                    <a:pt x="130" y="328"/>
                  </a:lnTo>
                  <a:lnTo>
                    <a:pt x="131" y="344"/>
                  </a:lnTo>
                  <a:lnTo>
                    <a:pt x="134" y="362"/>
                  </a:lnTo>
                  <a:lnTo>
                    <a:pt x="138" y="377"/>
                  </a:lnTo>
                  <a:lnTo>
                    <a:pt x="147" y="389"/>
                  </a:lnTo>
                  <a:lnTo>
                    <a:pt x="158" y="358"/>
                  </a:lnTo>
                  <a:lnTo>
                    <a:pt x="175" y="323"/>
                  </a:lnTo>
                  <a:lnTo>
                    <a:pt x="192" y="282"/>
                  </a:lnTo>
                  <a:lnTo>
                    <a:pt x="211" y="239"/>
                  </a:lnTo>
                  <a:lnTo>
                    <a:pt x="230" y="194"/>
                  </a:lnTo>
                  <a:lnTo>
                    <a:pt x="248" y="153"/>
                  </a:lnTo>
                  <a:lnTo>
                    <a:pt x="264" y="118"/>
                  </a:lnTo>
                  <a:lnTo>
                    <a:pt x="280" y="91"/>
                  </a:lnTo>
                  <a:lnTo>
                    <a:pt x="304" y="64"/>
                  </a:lnTo>
                  <a:lnTo>
                    <a:pt x="327" y="41"/>
                  </a:lnTo>
                  <a:lnTo>
                    <a:pt x="347" y="19"/>
                  </a:lnTo>
                  <a:lnTo>
                    <a:pt x="365" y="8"/>
                  </a:lnTo>
                  <a:lnTo>
                    <a:pt x="380" y="0"/>
                  </a:lnTo>
                  <a:lnTo>
                    <a:pt x="394" y="4"/>
                  </a:lnTo>
                  <a:lnTo>
                    <a:pt x="407" y="17"/>
                  </a:lnTo>
                  <a:lnTo>
                    <a:pt x="421" y="47"/>
                  </a:lnTo>
                  <a:lnTo>
                    <a:pt x="439" y="91"/>
                  </a:lnTo>
                  <a:lnTo>
                    <a:pt x="445" y="148"/>
                  </a:lnTo>
                  <a:lnTo>
                    <a:pt x="438" y="204"/>
                  </a:lnTo>
                  <a:lnTo>
                    <a:pt x="424" y="266"/>
                  </a:lnTo>
                  <a:lnTo>
                    <a:pt x="403" y="325"/>
                  </a:lnTo>
                  <a:lnTo>
                    <a:pt x="382" y="383"/>
                  </a:lnTo>
                  <a:lnTo>
                    <a:pt x="363" y="432"/>
                  </a:lnTo>
                  <a:lnTo>
                    <a:pt x="349" y="476"/>
                  </a:lnTo>
                  <a:lnTo>
                    <a:pt x="352" y="509"/>
                  </a:lnTo>
                  <a:lnTo>
                    <a:pt x="368" y="538"/>
                  </a:lnTo>
                  <a:lnTo>
                    <a:pt x="390" y="558"/>
                  </a:lnTo>
                  <a:lnTo>
                    <a:pt x="421" y="577"/>
                  </a:lnTo>
                  <a:lnTo>
                    <a:pt x="454" y="591"/>
                  </a:lnTo>
                  <a:lnTo>
                    <a:pt x="487" y="607"/>
                  </a:lnTo>
                  <a:lnTo>
                    <a:pt x="520" y="622"/>
                  </a:lnTo>
                  <a:lnTo>
                    <a:pt x="549" y="642"/>
                  </a:lnTo>
                  <a:lnTo>
                    <a:pt x="551" y="717"/>
                  </a:lnTo>
                  <a:lnTo>
                    <a:pt x="556" y="789"/>
                  </a:lnTo>
                  <a:lnTo>
                    <a:pt x="555" y="853"/>
                  </a:lnTo>
                  <a:lnTo>
                    <a:pt x="545" y="918"/>
                  </a:lnTo>
                  <a:lnTo>
                    <a:pt x="515" y="974"/>
                  </a:lnTo>
                  <a:lnTo>
                    <a:pt x="463" y="1032"/>
                  </a:lnTo>
                  <a:lnTo>
                    <a:pt x="379" y="1087"/>
                  </a:lnTo>
                  <a:lnTo>
                    <a:pt x="259" y="1141"/>
                  </a:lnTo>
                  <a:close/>
                </a:path>
              </a:pathLst>
            </a:custGeom>
            <a:solidFill>
              <a:srgbClr val="000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72" name="Freeform 304"/>
            <p:cNvSpPr>
              <a:spLocks/>
            </p:cNvSpPr>
            <p:nvPr/>
          </p:nvSpPr>
          <p:spPr bwMode="auto">
            <a:xfrm>
              <a:off x="2692" y="2513"/>
              <a:ext cx="256" cy="116"/>
            </a:xfrm>
            <a:custGeom>
              <a:avLst/>
              <a:gdLst>
                <a:gd name="T0" fmla="*/ 147 w 256"/>
                <a:gd name="T1" fmla="*/ 66 h 233"/>
                <a:gd name="T2" fmla="*/ 169 w 256"/>
                <a:gd name="T3" fmla="*/ 86 h 233"/>
                <a:gd name="T4" fmla="*/ 193 w 256"/>
                <a:gd name="T5" fmla="*/ 105 h 233"/>
                <a:gd name="T6" fmla="*/ 213 w 256"/>
                <a:gd name="T7" fmla="*/ 123 h 233"/>
                <a:gd name="T8" fmla="*/ 231 w 256"/>
                <a:gd name="T9" fmla="*/ 140 h 233"/>
                <a:gd name="T10" fmla="*/ 244 w 256"/>
                <a:gd name="T11" fmla="*/ 156 h 233"/>
                <a:gd name="T12" fmla="*/ 254 w 256"/>
                <a:gd name="T13" fmla="*/ 173 h 233"/>
                <a:gd name="T14" fmla="*/ 256 w 256"/>
                <a:gd name="T15" fmla="*/ 191 h 233"/>
                <a:gd name="T16" fmla="*/ 256 w 256"/>
                <a:gd name="T17" fmla="*/ 212 h 233"/>
                <a:gd name="T18" fmla="*/ 249 w 256"/>
                <a:gd name="T19" fmla="*/ 224 h 233"/>
                <a:gd name="T20" fmla="*/ 244 w 256"/>
                <a:gd name="T21" fmla="*/ 231 h 233"/>
                <a:gd name="T22" fmla="*/ 235 w 256"/>
                <a:gd name="T23" fmla="*/ 233 h 233"/>
                <a:gd name="T24" fmla="*/ 226 w 256"/>
                <a:gd name="T25" fmla="*/ 233 h 233"/>
                <a:gd name="T26" fmla="*/ 209 w 256"/>
                <a:gd name="T27" fmla="*/ 228 h 233"/>
                <a:gd name="T28" fmla="*/ 189 w 256"/>
                <a:gd name="T29" fmla="*/ 222 h 233"/>
                <a:gd name="T30" fmla="*/ 162 w 256"/>
                <a:gd name="T31" fmla="*/ 210 h 233"/>
                <a:gd name="T32" fmla="*/ 130 w 256"/>
                <a:gd name="T33" fmla="*/ 200 h 233"/>
                <a:gd name="T34" fmla="*/ 93 w 256"/>
                <a:gd name="T35" fmla="*/ 183 h 233"/>
                <a:gd name="T36" fmla="*/ 62 w 256"/>
                <a:gd name="T37" fmla="*/ 163 h 233"/>
                <a:gd name="T38" fmla="*/ 35 w 256"/>
                <a:gd name="T39" fmla="*/ 140 h 233"/>
                <a:gd name="T40" fmla="*/ 17 w 256"/>
                <a:gd name="T41" fmla="*/ 117 h 233"/>
                <a:gd name="T42" fmla="*/ 5 w 256"/>
                <a:gd name="T43" fmla="*/ 89 h 233"/>
                <a:gd name="T44" fmla="*/ 0 w 256"/>
                <a:gd name="T45" fmla="*/ 64 h 233"/>
                <a:gd name="T46" fmla="*/ 5 w 256"/>
                <a:gd name="T47" fmla="*/ 41 h 233"/>
                <a:gd name="T48" fmla="*/ 19 w 256"/>
                <a:gd name="T49" fmla="*/ 23 h 233"/>
                <a:gd name="T50" fmla="*/ 35 w 256"/>
                <a:gd name="T51" fmla="*/ 8 h 233"/>
                <a:gd name="T52" fmla="*/ 50 w 256"/>
                <a:gd name="T53" fmla="*/ 2 h 233"/>
                <a:gd name="T54" fmla="*/ 64 w 256"/>
                <a:gd name="T55" fmla="*/ 0 h 233"/>
                <a:gd name="T56" fmla="*/ 78 w 256"/>
                <a:gd name="T57" fmla="*/ 4 h 233"/>
                <a:gd name="T58" fmla="*/ 90 w 256"/>
                <a:gd name="T59" fmla="*/ 12 h 233"/>
                <a:gd name="T60" fmla="*/ 106 w 256"/>
                <a:gd name="T61" fmla="*/ 27 h 233"/>
                <a:gd name="T62" fmla="*/ 124 w 256"/>
                <a:gd name="T63" fmla="*/ 43 h 233"/>
                <a:gd name="T64" fmla="*/ 147 w 256"/>
                <a:gd name="T65" fmla="*/ 6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6" h="233">
                  <a:moveTo>
                    <a:pt x="147" y="66"/>
                  </a:moveTo>
                  <a:lnTo>
                    <a:pt x="169" y="86"/>
                  </a:lnTo>
                  <a:lnTo>
                    <a:pt x="193" y="105"/>
                  </a:lnTo>
                  <a:lnTo>
                    <a:pt x="213" y="123"/>
                  </a:lnTo>
                  <a:lnTo>
                    <a:pt x="231" y="140"/>
                  </a:lnTo>
                  <a:lnTo>
                    <a:pt x="244" y="156"/>
                  </a:lnTo>
                  <a:lnTo>
                    <a:pt x="254" y="173"/>
                  </a:lnTo>
                  <a:lnTo>
                    <a:pt x="256" y="191"/>
                  </a:lnTo>
                  <a:lnTo>
                    <a:pt x="256" y="212"/>
                  </a:lnTo>
                  <a:lnTo>
                    <a:pt x="249" y="224"/>
                  </a:lnTo>
                  <a:lnTo>
                    <a:pt x="244" y="231"/>
                  </a:lnTo>
                  <a:lnTo>
                    <a:pt x="235" y="233"/>
                  </a:lnTo>
                  <a:lnTo>
                    <a:pt x="226" y="233"/>
                  </a:lnTo>
                  <a:lnTo>
                    <a:pt x="209" y="228"/>
                  </a:lnTo>
                  <a:lnTo>
                    <a:pt x="189" y="222"/>
                  </a:lnTo>
                  <a:lnTo>
                    <a:pt x="162" y="210"/>
                  </a:lnTo>
                  <a:lnTo>
                    <a:pt x="130" y="200"/>
                  </a:lnTo>
                  <a:lnTo>
                    <a:pt x="93" y="183"/>
                  </a:lnTo>
                  <a:lnTo>
                    <a:pt x="62" y="163"/>
                  </a:lnTo>
                  <a:lnTo>
                    <a:pt x="35" y="140"/>
                  </a:lnTo>
                  <a:lnTo>
                    <a:pt x="17" y="117"/>
                  </a:lnTo>
                  <a:lnTo>
                    <a:pt x="5" y="89"/>
                  </a:lnTo>
                  <a:lnTo>
                    <a:pt x="0" y="64"/>
                  </a:lnTo>
                  <a:lnTo>
                    <a:pt x="5" y="41"/>
                  </a:lnTo>
                  <a:lnTo>
                    <a:pt x="19" y="23"/>
                  </a:lnTo>
                  <a:lnTo>
                    <a:pt x="35" y="8"/>
                  </a:lnTo>
                  <a:lnTo>
                    <a:pt x="50" y="2"/>
                  </a:lnTo>
                  <a:lnTo>
                    <a:pt x="64" y="0"/>
                  </a:lnTo>
                  <a:lnTo>
                    <a:pt x="78" y="4"/>
                  </a:lnTo>
                  <a:lnTo>
                    <a:pt x="90" y="12"/>
                  </a:lnTo>
                  <a:lnTo>
                    <a:pt x="106" y="27"/>
                  </a:lnTo>
                  <a:lnTo>
                    <a:pt x="124" y="43"/>
                  </a:lnTo>
                  <a:lnTo>
                    <a:pt x="147" y="66"/>
                  </a:lnTo>
                  <a:close/>
                </a:path>
              </a:pathLst>
            </a:custGeom>
            <a:solidFill>
              <a:srgbClr val="E3A68F"/>
            </a:solidFill>
            <a:ln w="1588">
              <a:solidFill>
                <a:srgbClr val="000000"/>
              </a:solidFill>
              <a:prstDash val="solid"/>
              <a:round/>
              <a:headEnd/>
              <a:tailEnd/>
            </a:ln>
          </p:spPr>
          <p:txBody>
            <a:bodyPr/>
            <a:lstStyle/>
            <a:p>
              <a:endParaRPr lang="en-US"/>
            </a:p>
          </p:txBody>
        </p:sp>
        <p:sp>
          <p:nvSpPr>
            <p:cNvPr id="1287473" name="Freeform 305"/>
            <p:cNvSpPr>
              <a:spLocks/>
            </p:cNvSpPr>
            <p:nvPr/>
          </p:nvSpPr>
          <p:spPr bwMode="auto">
            <a:xfrm>
              <a:off x="2256" y="2798"/>
              <a:ext cx="1160" cy="444"/>
            </a:xfrm>
            <a:custGeom>
              <a:avLst/>
              <a:gdLst>
                <a:gd name="T0" fmla="*/ 1160 w 1160"/>
                <a:gd name="T1" fmla="*/ 462 h 886"/>
                <a:gd name="T2" fmla="*/ 1137 w 1160"/>
                <a:gd name="T3" fmla="*/ 511 h 886"/>
                <a:gd name="T4" fmla="*/ 1118 w 1160"/>
                <a:gd name="T5" fmla="*/ 562 h 886"/>
                <a:gd name="T6" fmla="*/ 1098 w 1160"/>
                <a:gd name="T7" fmla="*/ 608 h 886"/>
                <a:gd name="T8" fmla="*/ 1077 w 1160"/>
                <a:gd name="T9" fmla="*/ 657 h 886"/>
                <a:gd name="T10" fmla="*/ 1050 w 1160"/>
                <a:gd name="T11" fmla="*/ 700 h 886"/>
                <a:gd name="T12" fmla="*/ 1019 w 1160"/>
                <a:gd name="T13" fmla="*/ 744 h 886"/>
                <a:gd name="T14" fmla="*/ 981 w 1160"/>
                <a:gd name="T15" fmla="*/ 785 h 886"/>
                <a:gd name="T16" fmla="*/ 935 w 1160"/>
                <a:gd name="T17" fmla="*/ 826 h 886"/>
                <a:gd name="T18" fmla="*/ 902 w 1160"/>
                <a:gd name="T19" fmla="*/ 840 h 886"/>
                <a:gd name="T20" fmla="*/ 871 w 1160"/>
                <a:gd name="T21" fmla="*/ 853 h 886"/>
                <a:gd name="T22" fmla="*/ 842 w 1160"/>
                <a:gd name="T23" fmla="*/ 863 h 886"/>
                <a:gd name="T24" fmla="*/ 814 w 1160"/>
                <a:gd name="T25" fmla="*/ 871 h 886"/>
                <a:gd name="T26" fmla="*/ 785 w 1160"/>
                <a:gd name="T27" fmla="*/ 871 h 886"/>
                <a:gd name="T28" fmla="*/ 761 w 1160"/>
                <a:gd name="T29" fmla="*/ 865 h 886"/>
                <a:gd name="T30" fmla="*/ 742 w 1160"/>
                <a:gd name="T31" fmla="*/ 851 h 886"/>
                <a:gd name="T32" fmla="*/ 726 w 1160"/>
                <a:gd name="T33" fmla="*/ 834 h 886"/>
                <a:gd name="T34" fmla="*/ 694 w 1160"/>
                <a:gd name="T35" fmla="*/ 834 h 886"/>
                <a:gd name="T36" fmla="*/ 660 w 1160"/>
                <a:gd name="T37" fmla="*/ 834 h 886"/>
                <a:gd name="T38" fmla="*/ 624 w 1160"/>
                <a:gd name="T39" fmla="*/ 836 h 886"/>
                <a:gd name="T40" fmla="*/ 587 w 1160"/>
                <a:gd name="T41" fmla="*/ 838 h 886"/>
                <a:gd name="T42" fmla="*/ 549 w 1160"/>
                <a:gd name="T43" fmla="*/ 838 h 886"/>
                <a:gd name="T44" fmla="*/ 514 w 1160"/>
                <a:gd name="T45" fmla="*/ 840 h 886"/>
                <a:gd name="T46" fmla="*/ 483 w 1160"/>
                <a:gd name="T47" fmla="*/ 840 h 886"/>
                <a:gd name="T48" fmla="*/ 457 w 1160"/>
                <a:gd name="T49" fmla="*/ 842 h 886"/>
                <a:gd name="T50" fmla="*/ 425 w 1160"/>
                <a:gd name="T51" fmla="*/ 851 h 886"/>
                <a:gd name="T52" fmla="*/ 398 w 1160"/>
                <a:gd name="T53" fmla="*/ 865 h 886"/>
                <a:gd name="T54" fmla="*/ 374 w 1160"/>
                <a:gd name="T55" fmla="*/ 875 h 886"/>
                <a:gd name="T56" fmla="*/ 352 w 1160"/>
                <a:gd name="T57" fmla="*/ 884 h 886"/>
                <a:gd name="T58" fmla="*/ 325 w 1160"/>
                <a:gd name="T59" fmla="*/ 886 h 886"/>
                <a:gd name="T60" fmla="*/ 298 w 1160"/>
                <a:gd name="T61" fmla="*/ 881 h 886"/>
                <a:gd name="T62" fmla="*/ 265 w 1160"/>
                <a:gd name="T63" fmla="*/ 867 h 886"/>
                <a:gd name="T64" fmla="*/ 225 w 1160"/>
                <a:gd name="T65" fmla="*/ 842 h 886"/>
                <a:gd name="T66" fmla="*/ 174 w 1160"/>
                <a:gd name="T67" fmla="*/ 779 h 886"/>
                <a:gd name="T68" fmla="*/ 132 w 1160"/>
                <a:gd name="T69" fmla="*/ 709 h 886"/>
                <a:gd name="T70" fmla="*/ 97 w 1160"/>
                <a:gd name="T71" fmla="*/ 626 h 886"/>
                <a:gd name="T72" fmla="*/ 70 w 1160"/>
                <a:gd name="T73" fmla="*/ 538 h 886"/>
                <a:gd name="T74" fmla="*/ 46 w 1160"/>
                <a:gd name="T75" fmla="*/ 441 h 886"/>
                <a:gd name="T76" fmla="*/ 28 w 1160"/>
                <a:gd name="T77" fmla="*/ 340 h 886"/>
                <a:gd name="T78" fmla="*/ 11 w 1160"/>
                <a:gd name="T79" fmla="*/ 233 h 886"/>
                <a:gd name="T80" fmla="*/ 0 w 1160"/>
                <a:gd name="T81" fmla="*/ 124 h 886"/>
                <a:gd name="T82" fmla="*/ 132 w 1160"/>
                <a:gd name="T83" fmla="*/ 77 h 886"/>
                <a:gd name="T84" fmla="*/ 269 w 1160"/>
                <a:gd name="T85" fmla="*/ 42 h 886"/>
                <a:gd name="T86" fmla="*/ 407 w 1160"/>
                <a:gd name="T87" fmla="*/ 17 h 886"/>
                <a:gd name="T88" fmla="*/ 548 w 1160"/>
                <a:gd name="T89" fmla="*/ 4 h 886"/>
                <a:gd name="T90" fmla="*/ 690 w 1160"/>
                <a:gd name="T91" fmla="*/ 0 h 886"/>
                <a:gd name="T92" fmla="*/ 836 w 1160"/>
                <a:gd name="T93" fmla="*/ 13 h 886"/>
                <a:gd name="T94" fmla="*/ 985 w 1160"/>
                <a:gd name="T95" fmla="*/ 39 h 886"/>
                <a:gd name="T96" fmla="*/ 1139 w 1160"/>
                <a:gd name="T97" fmla="*/ 81 h 886"/>
                <a:gd name="T98" fmla="*/ 1139 w 1160"/>
                <a:gd name="T99" fmla="*/ 95 h 886"/>
                <a:gd name="T100" fmla="*/ 1139 w 1160"/>
                <a:gd name="T101" fmla="*/ 136 h 886"/>
                <a:gd name="T102" fmla="*/ 1140 w 1160"/>
                <a:gd name="T103" fmla="*/ 192 h 886"/>
                <a:gd name="T104" fmla="*/ 1144 w 1160"/>
                <a:gd name="T105" fmla="*/ 260 h 886"/>
                <a:gd name="T106" fmla="*/ 1146 w 1160"/>
                <a:gd name="T107" fmla="*/ 326 h 886"/>
                <a:gd name="T108" fmla="*/ 1150 w 1160"/>
                <a:gd name="T109" fmla="*/ 389 h 886"/>
                <a:gd name="T110" fmla="*/ 1154 w 1160"/>
                <a:gd name="T111" fmla="*/ 435 h 886"/>
                <a:gd name="T112" fmla="*/ 1160 w 1160"/>
                <a:gd name="T113" fmla="*/ 462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60" h="886">
                  <a:moveTo>
                    <a:pt x="1160" y="462"/>
                  </a:moveTo>
                  <a:lnTo>
                    <a:pt x="1137" y="511"/>
                  </a:lnTo>
                  <a:lnTo>
                    <a:pt x="1118" y="562"/>
                  </a:lnTo>
                  <a:lnTo>
                    <a:pt x="1098" y="608"/>
                  </a:lnTo>
                  <a:lnTo>
                    <a:pt x="1077" y="657"/>
                  </a:lnTo>
                  <a:lnTo>
                    <a:pt x="1050" y="700"/>
                  </a:lnTo>
                  <a:lnTo>
                    <a:pt x="1019" y="744"/>
                  </a:lnTo>
                  <a:lnTo>
                    <a:pt x="981" y="785"/>
                  </a:lnTo>
                  <a:lnTo>
                    <a:pt x="935" y="826"/>
                  </a:lnTo>
                  <a:lnTo>
                    <a:pt x="902" y="840"/>
                  </a:lnTo>
                  <a:lnTo>
                    <a:pt x="871" y="853"/>
                  </a:lnTo>
                  <a:lnTo>
                    <a:pt x="842" y="863"/>
                  </a:lnTo>
                  <a:lnTo>
                    <a:pt x="814" y="871"/>
                  </a:lnTo>
                  <a:lnTo>
                    <a:pt x="785" y="871"/>
                  </a:lnTo>
                  <a:lnTo>
                    <a:pt x="761" y="865"/>
                  </a:lnTo>
                  <a:lnTo>
                    <a:pt x="742" y="851"/>
                  </a:lnTo>
                  <a:lnTo>
                    <a:pt x="726" y="834"/>
                  </a:lnTo>
                  <a:lnTo>
                    <a:pt x="694" y="834"/>
                  </a:lnTo>
                  <a:lnTo>
                    <a:pt x="660" y="834"/>
                  </a:lnTo>
                  <a:lnTo>
                    <a:pt x="624" y="836"/>
                  </a:lnTo>
                  <a:lnTo>
                    <a:pt x="587" y="838"/>
                  </a:lnTo>
                  <a:lnTo>
                    <a:pt x="549" y="838"/>
                  </a:lnTo>
                  <a:lnTo>
                    <a:pt x="514" y="840"/>
                  </a:lnTo>
                  <a:lnTo>
                    <a:pt x="483" y="840"/>
                  </a:lnTo>
                  <a:lnTo>
                    <a:pt x="457" y="842"/>
                  </a:lnTo>
                  <a:lnTo>
                    <a:pt x="425" y="851"/>
                  </a:lnTo>
                  <a:lnTo>
                    <a:pt x="398" y="865"/>
                  </a:lnTo>
                  <a:lnTo>
                    <a:pt x="374" y="875"/>
                  </a:lnTo>
                  <a:lnTo>
                    <a:pt x="352" y="884"/>
                  </a:lnTo>
                  <a:lnTo>
                    <a:pt x="325" y="886"/>
                  </a:lnTo>
                  <a:lnTo>
                    <a:pt x="298" y="881"/>
                  </a:lnTo>
                  <a:lnTo>
                    <a:pt x="265" y="867"/>
                  </a:lnTo>
                  <a:lnTo>
                    <a:pt x="225" y="842"/>
                  </a:lnTo>
                  <a:lnTo>
                    <a:pt x="174" y="779"/>
                  </a:lnTo>
                  <a:lnTo>
                    <a:pt x="132" y="709"/>
                  </a:lnTo>
                  <a:lnTo>
                    <a:pt x="97" y="626"/>
                  </a:lnTo>
                  <a:lnTo>
                    <a:pt x="70" y="538"/>
                  </a:lnTo>
                  <a:lnTo>
                    <a:pt x="46" y="441"/>
                  </a:lnTo>
                  <a:lnTo>
                    <a:pt x="28" y="340"/>
                  </a:lnTo>
                  <a:lnTo>
                    <a:pt x="11" y="233"/>
                  </a:lnTo>
                  <a:lnTo>
                    <a:pt x="0" y="124"/>
                  </a:lnTo>
                  <a:lnTo>
                    <a:pt x="132" y="77"/>
                  </a:lnTo>
                  <a:lnTo>
                    <a:pt x="269" y="42"/>
                  </a:lnTo>
                  <a:lnTo>
                    <a:pt x="407" y="17"/>
                  </a:lnTo>
                  <a:lnTo>
                    <a:pt x="548" y="4"/>
                  </a:lnTo>
                  <a:lnTo>
                    <a:pt x="690" y="0"/>
                  </a:lnTo>
                  <a:lnTo>
                    <a:pt x="836" y="13"/>
                  </a:lnTo>
                  <a:lnTo>
                    <a:pt x="985" y="39"/>
                  </a:lnTo>
                  <a:lnTo>
                    <a:pt x="1139" y="81"/>
                  </a:lnTo>
                  <a:lnTo>
                    <a:pt x="1139" y="95"/>
                  </a:lnTo>
                  <a:lnTo>
                    <a:pt x="1139" y="136"/>
                  </a:lnTo>
                  <a:lnTo>
                    <a:pt x="1140" y="192"/>
                  </a:lnTo>
                  <a:lnTo>
                    <a:pt x="1144" y="260"/>
                  </a:lnTo>
                  <a:lnTo>
                    <a:pt x="1146" y="326"/>
                  </a:lnTo>
                  <a:lnTo>
                    <a:pt x="1150" y="389"/>
                  </a:lnTo>
                  <a:lnTo>
                    <a:pt x="1154" y="435"/>
                  </a:lnTo>
                  <a:lnTo>
                    <a:pt x="1160" y="462"/>
                  </a:lnTo>
                  <a:close/>
                </a:path>
              </a:pathLst>
            </a:custGeom>
            <a:solidFill>
              <a:srgbClr val="5426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74" name="Freeform 306"/>
            <p:cNvSpPr>
              <a:spLocks/>
            </p:cNvSpPr>
            <p:nvPr/>
          </p:nvSpPr>
          <p:spPr bwMode="auto">
            <a:xfrm>
              <a:off x="2287" y="2783"/>
              <a:ext cx="1129" cy="272"/>
            </a:xfrm>
            <a:custGeom>
              <a:avLst/>
              <a:gdLst>
                <a:gd name="T0" fmla="*/ 1129 w 1129"/>
                <a:gd name="T1" fmla="*/ 326 h 544"/>
                <a:gd name="T2" fmla="*/ 1106 w 1129"/>
                <a:gd name="T3" fmla="*/ 357 h 544"/>
                <a:gd name="T4" fmla="*/ 1087 w 1129"/>
                <a:gd name="T5" fmla="*/ 387 h 544"/>
                <a:gd name="T6" fmla="*/ 1067 w 1129"/>
                <a:gd name="T7" fmla="*/ 410 h 544"/>
                <a:gd name="T8" fmla="*/ 1046 w 1129"/>
                <a:gd name="T9" fmla="*/ 433 h 544"/>
                <a:gd name="T10" fmla="*/ 1019 w 1129"/>
                <a:gd name="T11" fmla="*/ 453 h 544"/>
                <a:gd name="T12" fmla="*/ 988 w 1129"/>
                <a:gd name="T13" fmla="*/ 472 h 544"/>
                <a:gd name="T14" fmla="*/ 950 w 1129"/>
                <a:gd name="T15" fmla="*/ 493 h 544"/>
                <a:gd name="T16" fmla="*/ 904 w 1129"/>
                <a:gd name="T17" fmla="*/ 519 h 544"/>
                <a:gd name="T18" fmla="*/ 853 w 1129"/>
                <a:gd name="T19" fmla="*/ 527 h 544"/>
                <a:gd name="T20" fmla="*/ 770 w 1129"/>
                <a:gd name="T21" fmla="*/ 534 h 544"/>
                <a:gd name="T22" fmla="*/ 663 w 1129"/>
                <a:gd name="T23" fmla="*/ 540 h 544"/>
                <a:gd name="T24" fmla="*/ 545 w 1129"/>
                <a:gd name="T25" fmla="*/ 544 h 544"/>
                <a:gd name="T26" fmla="*/ 426 w 1129"/>
                <a:gd name="T27" fmla="*/ 544 h 544"/>
                <a:gd name="T28" fmla="*/ 321 w 1129"/>
                <a:gd name="T29" fmla="*/ 542 h 544"/>
                <a:gd name="T30" fmla="*/ 239 w 1129"/>
                <a:gd name="T31" fmla="*/ 536 h 544"/>
                <a:gd name="T32" fmla="*/ 197 w 1129"/>
                <a:gd name="T33" fmla="*/ 530 h 544"/>
                <a:gd name="T34" fmla="*/ 149 w 1129"/>
                <a:gd name="T35" fmla="*/ 492 h 544"/>
                <a:gd name="T36" fmla="*/ 110 w 1129"/>
                <a:gd name="T37" fmla="*/ 455 h 544"/>
                <a:gd name="T38" fmla="*/ 79 w 1129"/>
                <a:gd name="T39" fmla="*/ 414 h 544"/>
                <a:gd name="T40" fmla="*/ 58 w 1129"/>
                <a:gd name="T41" fmla="*/ 373 h 544"/>
                <a:gd name="T42" fmla="*/ 38 w 1129"/>
                <a:gd name="T43" fmla="*/ 324 h 544"/>
                <a:gd name="T44" fmla="*/ 24 w 1129"/>
                <a:gd name="T45" fmla="*/ 272 h 544"/>
                <a:gd name="T46" fmla="*/ 10 w 1129"/>
                <a:gd name="T47" fmla="*/ 210 h 544"/>
                <a:gd name="T48" fmla="*/ 0 w 1129"/>
                <a:gd name="T49" fmla="*/ 140 h 544"/>
                <a:gd name="T50" fmla="*/ 132 w 1129"/>
                <a:gd name="T51" fmla="*/ 95 h 544"/>
                <a:gd name="T52" fmla="*/ 265 w 1129"/>
                <a:gd name="T53" fmla="*/ 58 h 544"/>
                <a:gd name="T54" fmla="*/ 397 w 1129"/>
                <a:gd name="T55" fmla="*/ 29 h 544"/>
                <a:gd name="T56" fmla="*/ 532 w 1129"/>
                <a:gd name="T57" fmla="*/ 9 h 544"/>
                <a:gd name="T58" fmla="*/ 669 w 1129"/>
                <a:gd name="T59" fmla="*/ 0 h 544"/>
                <a:gd name="T60" fmla="*/ 811 w 1129"/>
                <a:gd name="T61" fmla="*/ 7 h 544"/>
                <a:gd name="T62" fmla="*/ 956 w 1129"/>
                <a:gd name="T63" fmla="*/ 29 h 544"/>
                <a:gd name="T64" fmla="*/ 1108 w 1129"/>
                <a:gd name="T65" fmla="*/ 70 h 544"/>
                <a:gd name="T66" fmla="*/ 1108 w 1129"/>
                <a:gd name="T67" fmla="*/ 79 h 544"/>
                <a:gd name="T68" fmla="*/ 1108 w 1129"/>
                <a:gd name="T69" fmla="*/ 107 h 544"/>
                <a:gd name="T70" fmla="*/ 1109 w 1129"/>
                <a:gd name="T71" fmla="*/ 143 h 544"/>
                <a:gd name="T72" fmla="*/ 1113 w 1129"/>
                <a:gd name="T73" fmla="*/ 190 h 544"/>
                <a:gd name="T74" fmla="*/ 1115 w 1129"/>
                <a:gd name="T75" fmla="*/ 235 h 544"/>
                <a:gd name="T76" fmla="*/ 1119 w 1129"/>
                <a:gd name="T77" fmla="*/ 278 h 544"/>
                <a:gd name="T78" fmla="*/ 1123 w 1129"/>
                <a:gd name="T79" fmla="*/ 309 h 544"/>
                <a:gd name="T80" fmla="*/ 1129 w 1129"/>
                <a:gd name="T81" fmla="*/ 32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9" h="544">
                  <a:moveTo>
                    <a:pt x="1129" y="326"/>
                  </a:moveTo>
                  <a:lnTo>
                    <a:pt x="1106" y="357"/>
                  </a:lnTo>
                  <a:lnTo>
                    <a:pt x="1087" y="387"/>
                  </a:lnTo>
                  <a:lnTo>
                    <a:pt x="1067" y="410"/>
                  </a:lnTo>
                  <a:lnTo>
                    <a:pt x="1046" y="433"/>
                  </a:lnTo>
                  <a:lnTo>
                    <a:pt x="1019" y="453"/>
                  </a:lnTo>
                  <a:lnTo>
                    <a:pt x="988" y="472"/>
                  </a:lnTo>
                  <a:lnTo>
                    <a:pt x="950" y="493"/>
                  </a:lnTo>
                  <a:lnTo>
                    <a:pt x="904" y="519"/>
                  </a:lnTo>
                  <a:lnTo>
                    <a:pt x="853" y="527"/>
                  </a:lnTo>
                  <a:lnTo>
                    <a:pt x="770" y="534"/>
                  </a:lnTo>
                  <a:lnTo>
                    <a:pt x="663" y="540"/>
                  </a:lnTo>
                  <a:lnTo>
                    <a:pt x="545" y="544"/>
                  </a:lnTo>
                  <a:lnTo>
                    <a:pt x="426" y="544"/>
                  </a:lnTo>
                  <a:lnTo>
                    <a:pt x="321" y="542"/>
                  </a:lnTo>
                  <a:lnTo>
                    <a:pt x="239" y="536"/>
                  </a:lnTo>
                  <a:lnTo>
                    <a:pt x="197" y="530"/>
                  </a:lnTo>
                  <a:lnTo>
                    <a:pt x="149" y="492"/>
                  </a:lnTo>
                  <a:lnTo>
                    <a:pt x="110" y="455"/>
                  </a:lnTo>
                  <a:lnTo>
                    <a:pt x="79" y="414"/>
                  </a:lnTo>
                  <a:lnTo>
                    <a:pt x="58" y="373"/>
                  </a:lnTo>
                  <a:lnTo>
                    <a:pt x="38" y="324"/>
                  </a:lnTo>
                  <a:lnTo>
                    <a:pt x="24" y="272"/>
                  </a:lnTo>
                  <a:lnTo>
                    <a:pt x="10" y="210"/>
                  </a:lnTo>
                  <a:lnTo>
                    <a:pt x="0" y="140"/>
                  </a:lnTo>
                  <a:lnTo>
                    <a:pt x="132" y="95"/>
                  </a:lnTo>
                  <a:lnTo>
                    <a:pt x="265" y="58"/>
                  </a:lnTo>
                  <a:lnTo>
                    <a:pt x="397" y="29"/>
                  </a:lnTo>
                  <a:lnTo>
                    <a:pt x="532" y="9"/>
                  </a:lnTo>
                  <a:lnTo>
                    <a:pt x="669" y="0"/>
                  </a:lnTo>
                  <a:lnTo>
                    <a:pt x="811" y="7"/>
                  </a:lnTo>
                  <a:lnTo>
                    <a:pt x="956" y="29"/>
                  </a:lnTo>
                  <a:lnTo>
                    <a:pt x="1108" y="70"/>
                  </a:lnTo>
                  <a:lnTo>
                    <a:pt x="1108" y="79"/>
                  </a:lnTo>
                  <a:lnTo>
                    <a:pt x="1108" y="107"/>
                  </a:lnTo>
                  <a:lnTo>
                    <a:pt x="1109" y="143"/>
                  </a:lnTo>
                  <a:lnTo>
                    <a:pt x="1113" y="190"/>
                  </a:lnTo>
                  <a:lnTo>
                    <a:pt x="1115" y="235"/>
                  </a:lnTo>
                  <a:lnTo>
                    <a:pt x="1119" y="278"/>
                  </a:lnTo>
                  <a:lnTo>
                    <a:pt x="1123" y="309"/>
                  </a:lnTo>
                  <a:lnTo>
                    <a:pt x="1129" y="326"/>
                  </a:lnTo>
                  <a:close/>
                </a:path>
              </a:pathLst>
            </a:custGeom>
            <a:solidFill>
              <a:srgbClr val="704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75" name="Freeform 307"/>
            <p:cNvSpPr>
              <a:spLocks/>
            </p:cNvSpPr>
            <p:nvPr/>
          </p:nvSpPr>
          <p:spPr bwMode="auto">
            <a:xfrm>
              <a:off x="2758" y="2539"/>
              <a:ext cx="136" cy="61"/>
            </a:xfrm>
            <a:custGeom>
              <a:avLst/>
              <a:gdLst>
                <a:gd name="T0" fmla="*/ 81 w 136"/>
                <a:gd name="T1" fmla="*/ 35 h 122"/>
                <a:gd name="T2" fmla="*/ 92 w 136"/>
                <a:gd name="T3" fmla="*/ 44 h 122"/>
                <a:gd name="T4" fmla="*/ 103 w 136"/>
                <a:gd name="T5" fmla="*/ 54 h 122"/>
                <a:gd name="T6" fmla="*/ 114 w 136"/>
                <a:gd name="T7" fmla="*/ 64 h 122"/>
                <a:gd name="T8" fmla="*/ 124 w 136"/>
                <a:gd name="T9" fmla="*/ 73 h 122"/>
                <a:gd name="T10" fmla="*/ 131 w 136"/>
                <a:gd name="T11" fmla="*/ 81 h 122"/>
                <a:gd name="T12" fmla="*/ 136 w 136"/>
                <a:gd name="T13" fmla="*/ 91 h 122"/>
                <a:gd name="T14" fmla="*/ 136 w 136"/>
                <a:gd name="T15" fmla="*/ 99 h 122"/>
                <a:gd name="T16" fmla="*/ 134 w 136"/>
                <a:gd name="T17" fmla="*/ 108 h 122"/>
                <a:gd name="T18" fmla="*/ 129 w 136"/>
                <a:gd name="T19" fmla="*/ 118 h 122"/>
                <a:gd name="T20" fmla="*/ 127 w 136"/>
                <a:gd name="T21" fmla="*/ 122 h 122"/>
                <a:gd name="T22" fmla="*/ 122 w 136"/>
                <a:gd name="T23" fmla="*/ 120 h 122"/>
                <a:gd name="T24" fmla="*/ 113 w 136"/>
                <a:gd name="T25" fmla="*/ 116 h 122"/>
                <a:gd name="T26" fmla="*/ 96 w 136"/>
                <a:gd name="T27" fmla="*/ 108 h 122"/>
                <a:gd name="T28" fmla="*/ 71 w 136"/>
                <a:gd name="T29" fmla="*/ 101 h 122"/>
                <a:gd name="T30" fmla="*/ 43 w 136"/>
                <a:gd name="T31" fmla="*/ 89 h 122"/>
                <a:gd name="T32" fmla="*/ 24 w 136"/>
                <a:gd name="T33" fmla="*/ 77 h 122"/>
                <a:gd name="T34" fmla="*/ 10 w 136"/>
                <a:gd name="T35" fmla="*/ 66 h 122"/>
                <a:gd name="T36" fmla="*/ 3 w 136"/>
                <a:gd name="T37" fmla="*/ 54 h 122"/>
                <a:gd name="T38" fmla="*/ 0 w 136"/>
                <a:gd name="T39" fmla="*/ 42 h 122"/>
                <a:gd name="T40" fmla="*/ 3 w 136"/>
                <a:gd name="T41" fmla="*/ 31 h 122"/>
                <a:gd name="T42" fmla="*/ 7 w 136"/>
                <a:gd name="T43" fmla="*/ 21 h 122"/>
                <a:gd name="T44" fmla="*/ 17 w 136"/>
                <a:gd name="T45" fmla="*/ 15 h 122"/>
                <a:gd name="T46" fmla="*/ 24 w 136"/>
                <a:gd name="T47" fmla="*/ 5 h 122"/>
                <a:gd name="T48" fmla="*/ 31 w 136"/>
                <a:gd name="T49" fmla="*/ 1 h 122"/>
                <a:gd name="T50" fmla="*/ 38 w 136"/>
                <a:gd name="T51" fmla="*/ 0 h 122"/>
                <a:gd name="T52" fmla="*/ 46 w 136"/>
                <a:gd name="T53" fmla="*/ 3 h 122"/>
                <a:gd name="T54" fmla="*/ 51 w 136"/>
                <a:gd name="T55" fmla="*/ 7 h 122"/>
                <a:gd name="T56" fmla="*/ 60 w 136"/>
                <a:gd name="T57" fmla="*/ 13 h 122"/>
                <a:gd name="T58" fmla="*/ 68 w 136"/>
                <a:gd name="T59" fmla="*/ 23 h 122"/>
                <a:gd name="T60" fmla="*/ 81 w 136"/>
                <a:gd name="T61" fmla="*/ 3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122">
                  <a:moveTo>
                    <a:pt x="81" y="35"/>
                  </a:moveTo>
                  <a:lnTo>
                    <a:pt x="92" y="44"/>
                  </a:lnTo>
                  <a:lnTo>
                    <a:pt x="103" y="54"/>
                  </a:lnTo>
                  <a:lnTo>
                    <a:pt x="114" y="64"/>
                  </a:lnTo>
                  <a:lnTo>
                    <a:pt x="124" y="73"/>
                  </a:lnTo>
                  <a:lnTo>
                    <a:pt x="131" y="81"/>
                  </a:lnTo>
                  <a:lnTo>
                    <a:pt x="136" y="91"/>
                  </a:lnTo>
                  <a:lnTo>
                    <a:pt x="136" y="99"/>
                  </a:lnTo>
                  <a:lnTo>
                    <a:pt x="134" y="108"/>
                  </a:lnTo>
                  <a:lnTo>
                    <a:pt x="129" y="118"/>
                  </a:lnTo>
                  <a:lnTo>
                    <a:pt x="127" y="122"/>
                  </a:lnTo>
                  <a:lnTo>
                    <a:pt x="122" y="120"/>
                  </a:lnTo>
                  <a:lnTo>
                    <a:pt x="113" y="116"/>
                  </a:lnTo>
                  <a:lnTo>
                    <a:pt x="96" y="108"/>
                  </a:lnTo>
                  <a:lnTo>
                    <a:pt x="71" y="101"/>
                  </a:lnTo>
                  <a:lnTo>
                    <a:pt x="43" y="89"/>
                  </a:lnTo>
                  <a:lnTo>
                    <a:pt x="24" y="77"/>
                  </a:lnTo>
                  <a:lnTo>
                    <a:pt x="10" y="66"/>
                  </a:lnTo>
                  <a:lnTo>
                    <a:pt x="3" y="54"/>
                  </a:lnTo>
                  <a:lnTo>
                    <a:pt x="0" y="42"/>
                  </a:lnTo>
                  <a:lnTo>
                    <a:pt x="3" y="31"/>
                  </a:lnTo>
                  <a:lnTo>
                    <a:pt x="7" y="21"/>
                  </a:lnTo>
                  <a:lnTo>
                    <a:pt x="17" y="15"/>
                  </a:lnTo>
                  <a:lnTo>
                    <a:pt x="24" y="5"/>
                  </a:lnTo>
                  <a:lnTo>
                    <a:pt x="31" y="1"/>
                  </a:lnTo>
                  <a:lnTo>
                    <a:pt x="38" y="0"/>
                  </a:lnTo>
                  <a:lnTo>
                    <a:pt x="46" y="3"/>
                  </a:lnTo>
                  <a:lnTo>
                    <a:pt x="51" y="7"/>
                  </a:lnTo>
                  <a:lnTo>
                    <a:pt x="60" y="13"/>
                  </a:lnTo>
                  <a:lnTo>
                    <a:pt x="68" y="23"/>
                  </a:lnTo>
                  <a:lnTo>
                    <a:pt x="81" y="35"/>
                  </a:lnTo>
                  <a:close/>
                </a:path>
              </a:pathLst>
            </a:custGeom>
            <a:solidFill>
              <a:srgbClr val="B86961"/>
            </a:solidFill>
            <a:ln w="1588">
              <a:solidFill>
                <a:srgbClr val="000000"/>
              </a:solidFill>
              <a:prstDash val="solid"/>
              <a:round/>
              <a:headEnd/>
              <a:tailEnd/>
            </a:ln>
          </p:spPr>
          <p:txBody>
            <a:bodyPr/>
            <a:lstStyle/>
            <a:p>
              <a:endParaRPr lang="en-US"/>
            </a:p>
          </p:txBody>
        </p:sp>
        <p:sp>
          <p:nvSpPr>
            <p:cNvPr id="1287476" name="Freeform 308"/>
            <p:cNvSpPr>
              <a:spLocks/>
            </p:cNvSpPr>
            <p:nvPr/>
          </p:nvSpPr>
          <p:spPr bwMode="auto">
            <a:xfrm>
              <a:off x="2446" y="2727"/>
              <a:ext cx="760" cy="230"/>
            </a:xfrm>
            <a:custGeom>
              <a:avLst/>
              <a:gdLst>
                <a:gd name="T0" fmla="*/ 41 w 760"/>
                <a:gd name="T1" fmla="*/ 120 h 459"/>
                <a:gd name="T2" fmla="*/ 28 w 760"/>
                <a:gd name="T3" fmla="*/ 136 h 459"/>
                <a:gd name="T4" fmla="*/ 18 w 760"/>
                <a:gd name="T5" fmla="*/ 153 h 459"/>
                <a:gd name="T6" fmla="*/ 8 w 760"/>
                <a:gd name="T7" fmla="*/ 171 h 459"/>
                <a:gd name="T8" fmla="*/ 0 w 760"/>
                <a:gd name="T9" fmla="*/ 188 h 459"/>
                <a:gd name="T10" fmla="*/ 8 w 760"/>
                <a:gd name="T11" fmla="*/ 214 h 459"/>
                <a:gd name="T12" fmla="*/ 21 w 760"/>
                <a:gd name="T13" fmla="*/ 243 h 459"/>
                <a:gd name="T14" fmla="*/ 34 w 760"/>
                <a:gd name="T15" fmla="*/ 268 h 459"/>
                <a:gd name="T16" fmla="*/ 49 w 760"/>
                <a:gd name="T17" fmla="*/ 297 h 459"/>
                <a:gd name="T18" fmla="*/ 63 w 760"/>
                <a:gd name="T19" fmla="*/ 323 h 459"/>
                <a:gd name="T20" fmla="*/ 82 w 760"/>
                <a:gd name="T21" fmla="*/ 352 h 459"/>
                <a:gd name="T22" fmla="*/ 99 w 760"/>
                <a:gd name="T23" fmla="*/ 377 h 459"/>
                <a:gd name="T24" fmla="*/ 120 w 760"/>
                <a:gd name="T25" fmla="*/ 406 h 459"/>
                <a:gd name="T26" fmla="*/ 160 w 760"/>
                <a:gd name="T27" fmla="*/ 424 h 459"/>
                <a:gd name="T28" fmla="*/ 204 w 760"/>
                <a:gd name="T29" fmla="*/ 439 h 459"/>
                <a:gd name="T30" fmla="*/ 251 w 760"/>
                <a:gd name="T31" fmla="*/ 451 h 459"/>
                <a:gd name="T32" fmla="*/ 301 w 760"/>
                <a:gd name="T33" fmla="*/ 459 h 459"/>
                <a:gd name="T34" fmla="*/ 353 w 760"/>
                <a:gd name="T35" fmla="*/ 459 h 459"/>
                <a:gd name="T36" fmla="*/ 412 w 760"/>
                <a:gd name="T37" fmla="*/ 455 h 459"/>
                <a:gd name="T38" fmla="*/ 474 w 760"/>
                <a:gd name="T39" fmla="*/ 443 h 459"/>
                <a:gd name="T40" fmla="*/ 542 w 760"/>
                <a:gd name="T41" fmla="*/ 428 h 459"/>
                <a:gd name="T42" fmla="*/ 577 w 760"/>
                <a:gd name="T43" fmla="*/ 400 h 459"/>
                <a:gd name="T44" fmla="*/ 611 w 760"/>
                <a:gd name="T45" fmla="*/ 373 h 459"/>
                <a:gd name="T46" fmla="*/ 640 w 760"/>
                <a:gd name="T47" fmla="*/ 344 h 459"/>
                <a:gd name="T48" fmla="*/ 670 w 760"/>
                <a:gd name="T49" fmla="*/ 315 h 459"/>
                <a:gd name="T50" fmla="*/ 695 w 760"/>
                <a:gd name="T51" fmla="*/ 282 h 459"/>
                <a:gd name="T52" fmla="*/ 719 w 760"/>
                <a:gd name="T53" fmla="*/ 249 h 459"/>
                <a:gd name="T54" fmla="*/ 740 w 760"/>
                <a:gd name="T55" fmla="*/ 212 h 459"/>
                <a:gd name="T56" fmla="*/ 760 w 760"/>
                <a:gd name="T57" fmla="*/ 177 h 459"/>
                <a:gd name="T58" fmla="*/ 743 w 760"/>
                <a:gd name="T59" fmla="*/ 153 h 459"/>
                <a:gd name="T60" fmla="*/ 729 w 760"/>
                <a:gd name="T61" fmla="*/ 130 h 459"/>
                <a:gd name="T62" fmla="*/ 712 w 760"/>
                <a:gd name="T63" fmla="*/ 109 h 459"/>
                <a:gd name="T64" fmla="*/ 698 w 760"/>
                <a:gd name="T65" fmla="*/ 87 h 459"/>
                <a:gd name="T66" fmla="*/ 683 w 760"/>
                <a:gd name="T67" fmla="*/ 64 h 459"/>
                <a:gd name="T68" fmla="*/ 669 w 760"/>
                <a:gd name="T69" fmla="*/ 43 h 459"/>
                <a:gd name="T70" fmla="*/ 653 w 760"/>
                <a:gd name="T71" fmla="*/ 21 h 459"/>
                <a:gd name="T72" fmla="*/ 639 w 760"/>
                <a:gd name="T73" fmla="*/ 0 h 459"/>
                <a:gd name="T74" fmla="*/ 567 w 760"/>
                <a:gd name="T75" fmla="*/ 33 h 459"/>
                <a:gd name="T76" fmla="*/ 495 w 760"/>
                <a:gd name="T77" fmla="*/ 60 h 459"/>
                <a:gd name="T78" fmla="*/ 422 w 760"/>
                <a:gd name="T79" fmla="*/ 83 h 459"/>
                <a:gd name="T80" fmla="*/ 349 w 760"/>
                <a:gd name="T81" fmla="*/ 101 h 459"/>
                <a:gd name="T82" fmla="*/ 273 w 760"/>
                <a:gd name="T83" fmla="*/ 111 h 459"/>
                <a:gd name="T84" fmla="*/ 197 w 760"/>
                <a:gd name="T85" fmla="*/ 118 h 459"/>
                <a:gd name="T86" fmla="*/ 118 w 760"/>
                <a:gd name="T87" fmla="*/ 120 h 459"/>
                <a:gd name="T88" fmla="*/ 41 w 760"/>
                <a:gd name="T89" fmla="*/ 12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0" h="459">
                  <a:moveTo>
                    <a:pt x="41" y="120"/>
                  </a:moveTo>
                  <a:lnTo>
                    <a:pt x="28" y="136"/>
                  </a:lnTo>
                  <a:lnTo>
                    <a:pt x="18" y="153"/>
                  </a:lnTo>
                  <a:lnTo>
                    <a:pt x="8" y="171"/>
                  </a:lnTo>
                  <a:lnTo>
                    <a:pt x="0" y="188"/>
                  </a:lnTo>
                  <a:lnTo>
                    <a:pt x="8" y="214"/>
                  </a:lnTo>
                  <a:lnTo>
                    <a:pt x="21" y="243"/>
                  </a:lnTo>
                  <a:lnTo>
                    <a:pt x="34" y="268"/>
                  </a:lnTo>
                  <a:lnTo>
                    <a:pt x="49" y="297"/>
                  </a:lnTo>
                  <a:lnTo>
                    <a:pt x="63" y="323"/>
                  </a:lnTo>
                  <a:lnTo>
                    <a:pt x="82" y="352"/>
                  </a:lnTo>
                  <a:lnTo>
                    <a:pt x="99" y="377"/>
                  </a:lnTo>
                  <a:lnTo>
                    <a:pt x="120" y="406"/>
                  </a:lnTo>
                  <a:lnTo>
                    <a:pt x="160" y="424"/>
                  </a:lnTo>
                  <a:lnTo>
                    <a:pt x="204" y="439"/>
                  </a:lnTo>
                  <a:lnTo>
                    <a:pt x="251" y="451"/>
                  </a:lnTo>
                  <a:lnTo>
                    <a:pt x="301" y="459"/>
                  </a:lnTo>
                  <a:lnTo>
                    <a:pt x="353" y="459"/>
                  </a:lnTo>
                  <a:lnTo>
                    <a:pt x="412" y="455"/>
                  </a:lnTo>
                  <a:lnTo>
                    <a:pt x="474" y="443"/>
                  </a:lnTo>
                  <a:lnTo>
                    <a:pt x="542" y="428"/>
                  </a:lnTo>
                  <a:lnTo>
                    <a:pt x="577" y="400"/>
                  </a:lnTo>
                  <a:lnTo>
                    <a:pt x="611" y="373"/>
                  </a:lnTo>
                  <a:lnTo>
                    <a:pt x="640" y="344"/>
                  </a:lnTo>
                  <a:lnTo>
                    <a:pt x="670" y="315"/>
                  </a:lnTo>
                  <a:lnTo>
                    <a:pt x="695" y="282"/>
                  </a:lnTo>
                  <a:lnTo>
                    <a:pt x="719" y="249"/>
                  </a:lnTo>
                  <a:lnTo>
                    <a:pt x="740" y="212"/>
                  </a:lnTo>
                  <a:lnTo>
                    <a:pt x="760" y="177"/>
                  </a:lnTo>
                  <a:lnTo>
                    <a:pt x="743" y="153"/>
                  </a:lnTo>
                  <a:lnTo>
                    <a:pt x="729" y="130"/>
                  </a:lnTo>
                  <a:lnTo>
                    <a:pt x="712" y="109"/>
                  </a:lnTo>
                  <a:lnTo>
                    <a:pt x="698" y="87"/>
                  </a:lnTo>
                  <a:lnTo>
                    <a:pt x="683" y="64"/>
                  </a:lnTo>
                  <a:lnTo>
                    <a:pt x="669" y="43"/>
                  </a:lnTo>
                  <a:lnTo>
                    <a:pt x="653" y="21"/>
                  </a:lnTo>
                  <a:lnTo>
                    <a:pt x="639" y="0"/>
                  </a:lnTo>
                  <a:lnTo>
                    <a:pt x="567" y="33"/>
                  </a:lnTo>
                  <a:lnTo>
                    <a:pt x="495" y="60"/>
                  </a:lnTo>
                  <a:lnTo>
                    <a:pt x="422" y="83"/>
                  </a:lnTo>
                  <a:lnTo>
                    <a:pt x="349" y="101"/>
                  </a:lnTo>
                  <a:lnTo>
                    <a:pt x="273" y="111"/>
                  </a:lnTo>
                  <a:lnTo>
                    <a:pt x="197" y="118"/>
                  </a:lnTo>
                  <a:lnTo>
                    <a:pt x="118" y="120"/>
                  </a:lnTo>
                  <a:lnTo>
                    <a:pt x="41" y="120"/>
                  </a:lnTo>
                  <a:close/>
                </a:path>
              </a:pathLst>
            </a:custGeom>
            <a:solidFill>
              <a:srgbClr val="4A1C2B"/>
            </a:solidFill>
            <a:ln w="1588">
              <a:solidFill>
                <a:srgbClr val="000000"/>
              </a:solidFill>
              <a:prstDash val="solid"/>
              <a:round/>
              <a:headEnd/>
              <a:tailEnd/>
            </a:ln>
          </p:spPr>
          <p:txBody>
            <a:bodyPr/>
            <a:lstStyle/>
            <a:p>
              <a:endParaRPr lang="en-US"/>
            </a:p>
          </p:txBody>
        </p:sp>
        <p:sp>
          <p:nvSpPr>
            <p:cNvPr id="1287477" name="Freeform 309"/>
            <p:cNvSpPr>
              <a:spLocks/>
            </p:cNvSpPr>
            <p:nvPr/>
          </p:nvSpPr>
          <p:spPr bwMode="auto">
            <a:xfrm>
              <a:off x="2446" y="2742"/>
              <a:ext cx="712" cy="216"/>
            </a:xfrm>
            <a:custGeom>
              <a:avLst/>
              <a:gdLst>
                <a:gd name="T0" fmla="*/ 37 w 712"/>
                <a:gd name="T1" fmla="*/ 113 h 432"/>
                <a:gd name="T2" fmla="*/ 25 w 712"/>
                <a:gd name="T3" fmla="*/ 128 h 432"/>
                <a:gd name="T4" fmla="*/ 17 w 712"/>
                <a:gd name="T5" fmla="*/ 144 h 432"/>
                <a:gd name="T6" fmla="*/ 8 w 712"/>
                <a:gd name="T7" fmla="*/ 161 h 432"/>
                <a:gd name="T8" fmla="*/ 0 w 712"/>
                <a:gd name="T9" fmla="*/ 179 h 432"/>
                <a:gd name="T10" fmla="*/ 8 w 712"/>
                <a:gd name="T11" fmla="*/ 202 h 432"/>
                <a:gd name="T12" fmla="*/ 21 w 712"/>
                <a:gd name="T13" fmla="*/ 227 h 432"/>
                <a:gd name="T14" fmla="*/ 32 w 712"/>
                <a:gd name="T15" fmla="*/ 253 h 432"/>
                <a:gd name="T16" fmla="*/ 46 w 712"/>
                <a:gd name="T17" fmla="*/ 280 h 432"/>
                <a:gd name="T18" fmla="*/ 59 w 712"/>
                <a:gd name="T19" fmla="*/ 303 h 432"/>
                <a:gd name="T20" fmla="*/ 76 w 712"/>
                <a:gd name="T21" fmla="*/ 330 h 432"/>
                <a:gd name="T22" fmla="*/ 93 w 712"/>
                <a:gd name="T23" fmla="*/ 356 h 432"/>
                <a:gd name="T24" fmla="*/ 114 w 712"/>
                <a:gd name="T25" fmla="*/ 383 h 432"/>
                <a:gd name="T26" fmla="*/ 151 w 712"/>
                <a:gd name="T27" fmla="*/ 399 h 432"/>
                <a:gd name="T28" fmla="*/ 191 w 712"/>
                <a:gd name="T29" fmla="*/ 414 h 432"/>
                <a:gd name="T30" fmla="*/ 234 w 712"/>
                <a:gd name="T31" fmla="*/ 424 h 432"/>
                <a:gd name="T32" fmla="*/ 281 w 712"/>
                <a:gd name="T33" fmla="*/ 432 h 432"/>
                <a:gd name="T34" fmla="*/ 331 w 712"/>
                <a:gd name="T35" fmla="*/ 432 h 432"/>
                <a:gd name="T36" fmla="*/ 386 w 712"/>
                <a:gd name="T37" fmla="*/ 428 h 432"/>
                <a:gd name="T38" fmla="*/ 443 w 712"/>
                <a:gd name="T39" fmla="*/ 416 h 432"/>
                <a:gd name="T40" fmla="*/ 507 w 712"/>
                <a:gd name="T41" fmla="*/ 400 h 432"/>
                <a:gd name="T42" fmla="*/ 539 w 712"/>
                <a:gd name="T43" fmla="*/ 377 h 432"/>
                <a:gd name="T44" fmla="*/ 571 w 712"/>
                <a:gd name="T45" fmla="*/ 358 h 432"/>
                <a:gd name="T46" fmla="*/ 600 w 712"/>
                <a:gd name="T47" fmla="*/ 338 h 432"/>
                <a:gd name="T48" fmla="*/ 628 w 712"/>
                <a:gd name="T49" fmla="*/ 321 h 432"/>
                <a:gd name="T50" fmla="*/ 652 w 712"/>
                <a:gd name="T51" fmla="*/ 297 h 432"/>
                <a:gd name="T52" fmla="*/ 674 w 712"/>
                <a:gd name="T53" fmla="*/ 274 h 432"/>
                <a:gd name="T54" fmla="*/ 694 w 712"/>
                <a:gd name="T55" fmla="*/ 245 h 432"/>
                <a:gd name="T56" fmla="*/ 712 w 712"/>
                <a:gd name="T57" fmla="*/ 214 h 432"/>
                <a:gd name="T58" fmla="*/ 697 w 712"/>
                <a:gd name="T59" fmla="*/ 190 h 432"/>
                <a:gd name="T60" fmla="*/ 683 w 712"/>
                <a:gd name="T61" fmla="*/ 163 h 432"/>
                <a:gd name="T62" fmla="*/ 669 w 712"/>
                <a:gd name="T63" fmla="*/ 134 h 432"/>
                <a:gd name="T64" fmla="*/ 654 w 712"/>
                <a:gd name="T65" fmla="*/ 107 h 432"/>
                <a:gd name="T66" fmla="*/ 639 w 712"/>
                <a:gd name="T67" fmla="*/ 76 h 432"/>
                <a:gd name="T68" fmla="*/ 626 w 712"/>
                <a:gd name="T69" fmla="*/ 49 h 432"/>
                <a:gd name="T70" fmla="*/ 611 w 712"/>
                <a:gd name="T71" fmla="*/ 21 h 432"/>
                <a:gd name="T72" fmla="*/ 598 w 712"/>
                <a:gd name="T73" fmla="*/ 0 h 432"/>
                <a:gd name="T74" fmla="*/ 531 w 712"/>
                <a:gd name="T75" fmla="*/ 31 h 432"/>
                <a:gd name="T76" fmla="*/ 464 w 712"/>
                <a:gd name="T77" fmla="*/ 58 h 432"/>
                <a:gd name="T78" fmla="*/ 396 w 712"/>
                <a:gd name="T79" fmla="*/ 78 h 432"/>
                <a:gd name="T80" fmla="*/ 327 w 712"/>
                <a:gd name="T81" fmla="*/ 95 h 432"/>
                <a:gd name="T82" fmla="*/ 255 w 712"/>
                <a:gd name="T83" fmla="*/ 107 h 432"/>
                <a:gd name="T84" fmla="*/ 183 w 712"/>
                <a:gd name="T85" fmla="*/ 113 h 432"/>
                <a:gd name="T86" fmla="*/ 110 w 712"/>
                <a:gd name="T87" fmla="*/ 113 h 432"/>
                <a:gd name="T88" fmla="*/ 37 w 712"/>
                <a:gd name="T89" fmla="*/ 113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2" h="432">
                  <a:moveTo>
                    <a:pt x="37" y="113"/>
                  </a:moveTo>
                  <a:lnTo>
                    <a:pt x="25" y="128"/>
                  </a:lnTo>
                  <a:lnTo>
                    <a:pt x="17" y="144"/>
                  </a:lnTo>
                  <a:lnTo>
                    <a:pt x="8" y="161"/>
                  </a:lnTo>
                  <a:lnTo>
                    <a:pt x="0" y="179"/>
                  </a:lnTo>
                  <a:lnTo>
                    <a:pt x="8" y="202"/>
                  </a:lnTo>
                  <a:lnTo>
                    <a:pt x="21" y="227"/>
                  </a:lnTo>
                  <a:lnTo>
                    <a:pt x="32" y="253"/>
                  </a:lnTo>
                  <a:lnTo>
                    <a:pt x="46" y="280"/>
                  </a:lnTo>
                  <a:lnTo>
                    <a:pt x="59" y="303"/>
                  </a:lnTo>
                  <a:lnTo>
                    <a:pt x="76" y="330"/>
                  </a:lnTo>
                  <a:lnTo>
                    <a:pt x="93" y="356"/>
                  </a:lnTo>
                  <a:lnTo>
                    <a:pt x="114" y="383"/>
                  </a:lnTo>
                  <a:lnTo>
                    <a:pt x="151" y="399"/>
                  </a:lnTo>
                  <a:lnTo>
                    <a:pt x="191" y="414"/>
                  </a:lnTo>
                  <a:lnTo>
                    <a:pt x="234" y="424"/>
                  </a:lnTo>
                  <a:lnTo>
                    <a:pt x="281" y="432"/>
                  </a:lnTo>
                  <a:lnTo>
                    <a:pt x="331" y="432"/>
                  </a:lnTo>
                  <a:lnTo>
                    <a:pt x="386" y="428"/>
                  </a:lnTo>
                  <a:lnTo>
                    <a:pt x="443" y="416"/>
                  </a:lnTo>
                  <a:lnTo>
                    <a:pt x="507" y="400"/>
                  </a:lnTo>
                  <a:lnTo>
                    <a:pt x="539" y="377"/>
                  </a:lnTo>
                  <a:lnTo>
                    <a:pt x="571" y="358"/>
                  </a:lnTo>
                  <a:lnTo>
                    <a:pt x="600" y="338"/>
                  </a:lnTo>
                  <a:lnTo>
                    <a:pt x="628" y="321"/>
                  </a:lnTo>
                  <a:lnTo>
                    <a:pt x="652" y="297"/>
                  </a:lnTo>
                  <a:lnTo>
                    <a:pt x="674" y="274"/>
                  </a:lnTo>
                  <a:lnTo>
                    <a:pt x="694" y="245"/>
                  </a:lnTo>
                  <a:lnTo>
                    <a:pt x="712" y="214"/>
                  </a:lnTo>
                  <a:lnTo>
                    <a:pt x="697" y="190"/>
                  </a:lnTo>
                  <a:lnTo>
                    <a:pt x="683" y="163"/>
                  </a:lnTo>
                  <a:lnTo>
                    <a:pt x="669" y="134"/>
                  </a:lnTo>
                  <a:lnTo>
                    <a:pt x="654" y="107"/>
                  </a:lnTo>
                  <a:lnTo>
                    <a:pt x="639" y="76"/>
                  </a:lnTo>
                  <a:lnTo>
                    <a:pt x="626" y="49"/>
                  </a:lnTo>
                  <a:lnTo>
                    <a:pt x="611" y="21"/>
                  </a:lnTo>
                  <a:lnTo>
                    <a:pt x="598" y="0"/>
                  </a:lnTo>
                  <a:lnTo>
                    <a:pt x="531" y="31"/>
                  </a:lnTo>
                  <a:lnTo>
                    <a:pt x="464" y="58"/>
                  </a:lnTo>
                  <a:lnTo>
                    <a:pt x="396" y="78"/>
                  </a:lnTo>
                  <a:lnTo>
                    <a:pt x="327" y="95"/>
                  </a:lnTo>
                  <a:lnTo>
                    <a:pt x="255" y="107"/>
                  </a:lnTo>
                  <a:lnTo>
                    <a:pt x="183" y="113"/>
                  </a:lnTo>
                  <a:lnTo>
                    <a:pt x="110" y="113"/>
                  </a:lnTo>
                  <a:lnTo>
                    <a:pt x="37" y="113"/>
                  </a:lnTo>
                  <a:close/>
                </a:path>
              </a:pathLst>
            </a:custGeom>
            <a:solidFill>
              <a:srgbClr val="7345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78" name="Freeform 310"/>
            <p:cNvSpPr>
              <a:spLocks/>
            </p:cNvSpPr>
            <p:nvPr/>
          </p:nvSpPr>
          <p:spPr bwMode="auto">
            <a:xfrm>
              <a:off x="2478" y="2750"/>
              <a:ext cx="641" cy="203"/>
            </a:xfrm>
            <a:custGeom>
              <a:avLst/>
              <a:gdLst>
                <a:gd name="T0" fmla="*/ 36 w 641"/>
                <a:gd name="T1" fmla="*/ 100 h 407"/>
                <a:gd name="T2" fmla="*/ 26 w 641"/>
                <a:gd name="T3" fmla="*/ 113 h 407"/>
                <a:gd name="T4" fmla="*/ 17 w 641"/>
                <a:gd name="T5" fmla="*/ 129 h 407"/>
                <a:gd name="T6" fmla="*/ 9 w 641"/>
                <a:gd name="T7" fmla="*/ 144 h 407"/>
                <a:gd name="T8" fmla="*/ 0 w 641"/>
                <a:gd name="T9" fmla="*/ 162 h 407"/>
                <a:gd name="T10" fmla="*/ 9 w 641"/>
                <a:gd name="T11" fmla="*/ 185 h 407"/>
                <a:gd name="T12" fmla="*/ 19 w 641"/>
                <a:gd name="T13" fmla="*/ 209 h 407"/>
                <a:gd name="T14" fmla="*/ 30 w 641"/>
                <a:gd name="T15" fmla="*/ 232 h 407"/>
                <a:gd name="T16" fmla="*/ 43 w 641"/>
                <a:gd name="T17" fmla="*/ 257 h 407"/>
                <a:gd name="T18" fmla="*/ 55 w 641"/>
                <a:gd name="T19" fmla="*/ 280 h 407"/>
                <a:gd name="T20" fmla="*/ 69 w 641"/>
                <a:gd name="T21" fmla="*/ 306 h 407"/>
                <a:gd name="T22" fmla="*/ 85 w 641"/>
                <a:gd name="T23" fmla="*/ 331 h 407"/>
                <a:gd name="T24" fmla="*/ 103 w 641"/>
                <a:gd name="T25" fmla="*/ 356 h 407"/>
                <a:gd name="T26" fmla="*/ 135 w 641"/>
                <a:gd name="T27" fmla="*/ 374 h 407"/>
                <a:gd name="T28" fmla="*/ 172 w 641"/>
                <a:gd name="T29" fmla="*/ 389 h 407"/>
                <a:gd name="T30" fmla="*/ 210 w 641"/>
                <a:gd name="T31" fmla="*/ 399 h 407"/>
                <a:gd name="T32" fmla="*/ 254 w 641"/>
                <a:gd name="T33" fmla="*/ 407 h 407"/>
                <a:gd name="T34" fmla="*/ 297 w 641"/>
                <a:gd name="T35" fmla="*/ 407 h 407"/>
                <a:gd name="T36" fmla="*/ 347 w 641"/>
                <a:gd name="T37" fmla="*/ 405 h 407"/>
                <a:gd name="T38" fmla="*/ 400 w 641"/>
                <a:gd name="T39" fmla="*/ 395 h 407"/>
                <a:gd name="T40" fmla="*/ 458 w 641"/>
                <a:gd name="T41" fmla="*/ 384 h 407"/>
                <a:gd name="T42" fmla="*/ 486 w 641"/>
                <a:gd name="T43" fmla="*/ 360 h 407"/>
                <a:gd name="T44" fmla="*/ 516 w 641"/>
                <a:gd name="T45" fmla="*/ 343 h 407"/>
                <a:gd name="T46" fmla="*/ 541 w 641"/>
                <a:gd name="T47" fmla="*/ 321 h 407"/>
                <a:gd name="T48" fmla="*/ 566 w 641"/>
                <a:gd name="T49" fmla="*/ 302 h 407"/>
                <a:gd name="T50" fmla="*/ 586 w 641"/>
                <a:gd name="T51" fmla="*/ 279 h 407"/>
                <a:gd name="T52" fmla="*/ 607 w 641"/>
                <a:gd name="T53" fmla="*/ 255 h 407"/>
                <a:gd name="T54" fmla="*/ 624 w 641"/>
                <a:gd name="T55" fmla="*/ 228 h 407"/>
                <a:gd name="T56" fmla="*/ 641 w 641"/>
                <a:gd name="T57" fmla="*/ 199 h 407"/>
                <a:gd name="T58" fmla="*/ 627 w 641"/>
                <a:gd name="T59" fmla="*/ 175 h 407"/>
                <a:gd name="T60" fmla="*/ 614 w 641"/>
                <a:gd name="T61" fmla="*/ 152 h 407"/>
                <a:gd name="T62" fmla="*/ 601 w 641"/>
                <a:gd name="T63" fmla="*/ 125 h 407"/>
                <a:gd name="T64" fmla="*/ 589 w 641"/>
                <a:gd name="T65" fmla="*/ 100 h 407"/>
                <a:gd name="T66" fmla="*/ 576 w 641"/>
                <a:gd name="T67" fmla="*/ 70 h 407"/>
                <a:gd name="T68" fmla="*/ 563 w 641"/>
                <a:gd name="T69" fmla="*/ 45 h 407"/>
                <a:gd name="T70" fmla="*/ 551 w 641"/>
                <a:gd name="T71" fmla="*/ 22 h 407"/>
                <a:gd name="T72" fmla="*/ 538 w 641"/>
                <a:gd name="T73" fmla="*/ 0 h 407"/>
                <a:gd name="T74" fmla="*/ 478 w 641"/>
                <a:gd name="T75" fmla="*/ 30 h 407"/>
                <a:gd name="T76" fmla="*/ 417 w 641"/>
                <a:gd name="T77" fmla="*/ 53 h 407"/>
                <a:gd name="T78" fmla="*/ 355 w 641"/>
                <a:gd name="T79" fmla="*/ 70 h 407"/>
                <a:gd name="T80" fmla="*/ 295 w 641"/>
                <a:gd name="T81" fmla="*/ 86 h 407"/>
                <a:gd name="T82" fmla="*/ 230 w 641"/>
                <a:gd name="T83" fmla="*/ 94 h 407"/>
                <a:gd name="T84" fmla="*/ 166 w 641"/>
                <a:gd name="T85" fmla="*/ 100 h 407"/>
                <a:gd name="T86" fmla="*/ 100 w 641"/>
                <a:gd name="T87" fmla="*/ 100 h 407"/>
                <a:gd name="T88" fmla="*/ 36 w 641"/>
                <a:gd name="T89" fmla="*/ 10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1" h="407">
                  <a:moveTo>
                    <a:pt x="36" y="100"/>
                  </a:moveTo>
                  <a:lnTo>
                    <a:pt x="26" y="113"/>
                  </a:lnTo>
                  <a:lnTo>
                    <a:pt x="17" y="129"/>
                  </a:lnTo>
                  <a:lnTo>
                    <a:pt x="9" y="144"/>
                  </a:lnTo>
                  <a:lnTo>
                    <a:pt x="0" y="162"/>
                  </a:lnTo>
                  <a:lnTo>
                    <a:pt x="9" y="185"/>
                  </a:lnTo>
                  <a:lnTo>
                    <a:pt x="19" y="209"/>
                  </a:lnTo>
                  <a:lnTo>
                    <a:pt x="30" y="232"/>
                  </a:lnTo>
                  <a:lnTo>
                    <a:pt x="43" y="257"/>
                  </a:lnTo>
                  <a:lnTo>
                    <a:pt x="55" y="280"/>
                  </a:lnTo>
                  <a:lnTo>
                    <a:pt x="69" y="306"/>
                  </a:lnTo>
                  <a:lnTo>
                    <a:pt x="85" y="331"/>
                  </a:lnTo>
                  <a:lnTo>
                    <a:pt x="103" y="356"/>
                  </a:lnTo>
                  <a:lnTo>
                    <a:pt x="135" y="374"/>
                  </a:lnTo>
                  <a:lnTo>
                    <a:pt x="172" y="389"/>
                  </a:lnTo>
                  <a:lnTo>
                    <a:pt x="210" y="399"/>
                  </a:lnTo>
                  <a:lnTo>
                    <a:pt x="254" y="407"/>
                  </a:lnTo>
                  <a:lnTo>
                    <a:pt x="297" y="407"/>
                  </a:lnTo>
                  <a:lnTo>
                    <a:pt x="347" y="405"/>
                  </a:lnTo>
                  <a:lnTo>
                    <a:pt x="400" y="395"/>
                  </a:lnTo>
                  <a:lnTo>
                    <a:pt x="458" y="384"/>
                  </a:lnTo>
                  <a:lnTo>
                    <a:pt x="486" y="360"/>
                  </a:lnTo>
                  <a:lnTo>
                    <a:pt x="516" y="343"/>
                  </a:lnTo>
                  <a:lnTo>
                    <a:pt x="541" y="321"/>
                  </a:lnTo>
                  <a:lnTo>
                    <a:pt x="566" y="302"/>
                  </a:lnTo>
                  <a:lnTo>
                    <a:pt x="586" y="279"/>
                  </a:lnTo>
                  <a:lnTo>
                    <a:pt x="607" y="255"/>
                  </a:lnTo>
                  <a:lnTo>
                    <a:pt x="624" y="228"/>
                  </a:lnTo>
                  <a:lnTo>
                    <a:pt x="641" y="199"/>
                  </a:lnTo>
                  <a:lnTo>
                    <a:pt x="627" y="175"/>
                  </a:lnTo>
                  <a:lnTo>
                    <a:pt x="614" y="152"/>
                  </a:lnTo>
                  <a:lnTo>
                    <a:pt x="601" y="125"/>
                  </a:lnTo>
                  <a:lnTo>
                    <a:pt x="589" y="100"/>
                  </a:lnTo>
                  <a:lnTo>
                    <a:pt x="576" y="70"/>
                  </a:lnTo>
                  <a:lnTo>
                    <a:pt x="563" y="45"/>
                  </a:lnTo>
                  <a:lnTo>
                    <a:pt x="551" y="22"/>
                  </a:lnTo>
                  <a:lnTo>
                    <a:pt x="538" y="0"/>
                  </a:lnTo>
                  <a:lnTo>
                    <a:pt x="478" y="30"/>
                  </a:lnTo>
                  <a:lnTo>
                    <a:pt x="417" y="53"/>
                  </a:lnTo>
                  <a:lnTo>
                    <a:pt x="355" y="70"/>
                  </a:lnTo>
                  <a:lnTo>
                    <a:pt x="295" y="86"/>
                  </a:lnTo>
                  <a:lnTo>
                    <a:pt x="230" y="94"/>
                  </a:lnTo>
                  <a:lnTo>
                    <a:pt x="166" y="100"/>
                  </a:lnTo>
                  <a:lnTo>
                    <a:pt x="100" y="100"/>
                  </a:lnTo>
                  <a:lnTo>
                    <a:pt x="36" y="100"/>
                  </a:lnTo>
                  <a:close/>
                </a:path>
              </a:pathLst>
            </a:custGeom>
            <a:solidFill>
              <a:srgbClr val="8052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79" name="Freeform 311"/>
            <p:cNvSpPr>
              <a:spLocks/>
            </p:cNvSpPr>
            <p:nvPr/>
          </p:nvSpPr>
          <p:spPr bwMode="auto">
            <a:xfrm>
              <a:off x="2514" y="2759"/>
              <a:ext cx="564" cy="189"/>
            </a:xfrm>
            <a:custGeom>
              <a:avLst/>
              <a:gdLst>
                <a:gd name="T0" fmla="*/ 31 w 564"/>
                <a:gd name="T1" fmla="*/ 80 h 377"/>
                <a:gd name="T2" fmla="*/ 22 w 564"/>
                <a:gd name="T3" fmla="*/ 93 h 377"/>
                <a:gd name="T4" fmla="*/ 14 w 564"/>
                <a:gd name="T5" fmla="*/ 109 h 377"/>
                <a:gd name="T6" fmla="*/ 7 w 564"/>
                <a:gd name="T7" fmla="*/ 122 h 377"/>
                <a:gd name="T8" fmla="*/ 0 w 564"/>
                <a:gd name="T9" fmla="*/ 138 h 377"/>
                <a:gd name="T10" fmla="*/ 7 w 564"/>
                <a:gd name="T11" fmla="*/ 161 h 377"/>
                <a:gd name="T12" fmla="*/ 16 w 564"/>
                <a:gd name="T13" fmla="*/ 185 h 377"/>
                <a:gd name="T14" fmla="*/ 25 w 564"/>
                <a:gd name="T15" fmla="*/ 208 h 377"/>
                <a:gd name="T16" fmla="*/ 38 w 564"/>
                <a:gd name="T17" fmla="*/ 231 h 377"/>
                <a:gd name="T18" fmla="*/ 49 w 564"/>
                <a:gd name="T19" fmla="*/ 255 h 377"/>
                <a:gd name="T20" fmla="*/ 61 w 564"/>
                <a:gd name="T21" fmla="*/ 278 h 377"/>
                <a:gd name="T22" fmla="*/ 74 w 564"/>
                <a:gd name="T23" fmla="*/ 301 h 377"/>
                <a:gd name="T24" fmla="*/ 91 w 564"/>
                <a:gd name="T25" fmla="*/ 327 h 377"/>
                <a:gd name="T26" fmla="*/ 119 w 564"/>
                <a:gd name="T27" fmla="*/ 342 h 377"/>
                <a:gd name="T28" fmla="*/ 152 w 564"/>
                <a:gd name="T29" fmla="*/ 358 h 377"/>
                <a:gd name="T30" fmla="*/ 185 w 564"/>
                <a:gd name="T31" fmla="*/ 367 h 377"/>
                <a:gd name="T32" fmla="*/ 223 w 564"/>
                <a:gd name="T33" fmla="*/ 377 h 377"/>
                <a:gd name="T34" fmla="*/ 261 w 564"/>
                <a:gd name="T35" fmla="*/ 377 h 377"/>
                <a:gd name="T36" fmla="*/ 305 w 564"/>
                <a:gd name="T37" fmla="*/ 377 h 377"/>
                <a:gd name="T38" fmla="*/ 351 w 564"/>
                <a:gd name="T39" fmla="*/ 369 h 377"/>
                <a:gd name="T40" fmla="*/ 402 w 564"/>
                <a:gd name="T41" fmla="*/ 358 h 377"/>
                <a:gd name="T42" fmla="*/ 427 w 564"/>
                <a:gd name="T43" fmla="*/ 336 h 377"/>
                <a:gd name="T44" fmla="*/ 453 w 564"/>
                <a:gd name="T45" fmla="*/ 317 h 377"/>
                <a:gd name="T46" fmla="*/ 475 w 564"/>
                <a:gd name="T47" fmla="*/ 297 h 377"/>
                <a:gd name="T48" fmla="*/ 498 w 564"/>
                <a:gd name="T49" fmla="*/ 278 h 377"/>
                <a:gd name="T50" fmla="*/ 516 w 564"/>
                <a:gd name="T51" fmla="*/ 255 h 377"/>
                <a:gd name="T52" fmla="*/ 534 w 564"/>
                <a:gd name="T53" fmla="*/ 233 h 377"/>
                <a:gd name="T54" fmla="*/ 550 w 564"/>
                <a:gd name="T55" fmla="*/ 206 h 377"/>
                <a:gd name="T56" fmla="*/ 564 w 564"/>
                <a:gd name="T57" fmla="*/ 177 h 377"/>
                <a:gd name="T58" fmla="*/ 551 w 564"/>
                <a:gd name="T59" fmla="*/ 154 h 377"/>
                <a:gd name="T60" fmla="*/ 540 w 564"/>
                <a:gd name="T61" fmla="*/ 132 h 377"/>
                <a:gd name="T62" fmla="*/ 529 w 564"/>
                <a:gd name="T63" fmla="*/ 109 h 377"/>
                <a:gd name="T64" fmla="*/ 519 w 564"/>
                <a:gd name="T65" fmla="*/ 87 h 377"/>
                <a:gd name="T66" fmla="*/ 506 w 564"/>
                <a:gd name="T67" fmla="*/ 64 h 377"/>
                <a:gd name="T68" fmla="*/ 496 w 564"/>
                <a:gd name="T69" fmla="*/ 41 h 377"/>
                <a:gd name="T70" fmla="*/ 484 w 564"/>
                <a:gd name="T71" fmla="*/ 17 h 377"/>
                <a:gd name="T72" fmla="*/ 474 w 564"/>
                <a:gd name="T73" fmla="*/ 0 h 377"/>
                <a:gd name="T74" fmla="*/ 420 w 564"/>
                <a:gd name="T75" fmla="*/ 25 h 377"/>
                <a:gd name="T76" fmla="*/ 368 w 564"/>
                <a:gd name="T77" fmla="*/ 47 h 377"/>
                <a:gd name="T78" fmla="*/ 313 w 564"/>
                <a:gd name="T79" fmla="*/ 62 h 377"/>
                <a:gd name="T80" fmla="*/ 259 w 564"/>
                <a:gd name="T81" fmla="*/ 76 h 377"/>
                <a:gd name="T82" fmla="*/ 201 w 564"/>
                <a:gd name="T83" fmla="*/ 82 h 377"/>
                <a:gd name="T84" fmla="*/ 145 w 564"/>
                <a:gd name="T85" fmla="*/ 85 h 377"/>
                <a:gd name="T86" fmla="*/ 87 w 564"/>
                <a:gd name="T87" fmla="*/ 84 h 377"/>
                <a:gd name="T88" fmla="*/ 31 w 564"/>
                <a:gd name="T89" fmla="*/ 8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4" h="377">
                  <a:moveTo>
                    <a:pt x="31" y="80"/>
                  </a:moveTo>
                  <a:lnTo>
                    <a:pt x="22" y="93"/>
                  </a:lnTo>
                  <a:lnTo>
                    <a:pt x="14" y="109"/>
                  </a:lnTo>
                  <a:lnTo>
                    <a:pt x="7" y="122"/>
                  </a:lnTo>
                  <a:lnTo>
                    <a:pt x="0" y="138"/>
                  </a:lnTo>
                  <a:lnTo>
                    <a:pt x="7" y="161"/>
                  </a:lnTo>
                  <a:lnTo>
                    <a:pt x="16" y="185"/>
                  </a:lnTo>
                  <a:lnTo>
                    <a:pt x="25" y="208"/>
                  </a:lnTo>
                  <a:lnTo>
                    <a:pt x="38" y="231"/>
                  </a:lnTo>
                  <a:lnTo>
                    <a:pt x="49" y="255"/>
                  </a:lnTo>
                  <a:lnTo>
                    <a:pt x="61" y="278"/>
                  </a:lnTo>
                  <a:lnTo>
                    <a:pt x="74" y="301"/>
                  </a:lnTo>
                  <a:lnTo>
                    <a:pt x="91" y="327"/>
                  </a:lnTo>
                  <a:lnTo>
                    <a:pt x="119" y="342"/>
                  </a:lnTo>
                  <a:lnTo>
                    <a:pt x="152" y="358"/>
                  </a:lnTo>
                  <a:lnTo>
                    <a:pt x="185" y="367"/>
                  </a:lnTo>
                  <a:lnTo>
                    <a:pt x="223" y="377"/>
                  </a:lnTo>
                  <a:lnTo>
                    <a:pt x="261" y="377"/>
                  </a:lnTo>
                  <a:lnTo>
                    <a:pt x="305" y="377"/>
                  </a:lnTo>
                  <a:lnTo>
                    <a:pt x="351" y="369"/>
                  </a:lnTo>
                  <a:lnTo>
                    <a:pt x="402" y="358"/>
                  </a:lnTo>
                  <a:lnTo>
                    <a:pt x="427" y="336"/>
                  </a:lnTo>
                  <a:lnTo>
                    <a:pt x="453" y="317"/>
                  </a:lnTo>
                  <a:lnTo>
                    <a:pt x="475" y="297"/>
                  </a:lnTo>
                  <a:lnTo>
                    <a:pt x="498" y="278"/>
                  </a:lnTo>
                  <a:lnTo>
                    <a:pt x="516" y="255"/>
                  </a:lnTo>
                  <a:lnTo>
                    <a:pt x="534" y="233"/>
                  </a:lnTo>
                  <a:lnTo>
                    <a:pt x="550" y="206"/>
                  </a:lnTo>
                  <a:lnTo>
                    <a:pt x="564" y="177"/>
                  </a:lnTo>
                  <a:lnTo>
                    <a:pt x="551" y="154"/>
                  </a:lnTo>
                  <a:lnTo>
                    <a:pt x="540" y="132"/>
                  </a:lnTo>
                  <a:lnTo>
                    <a:pt x="529" y="109"/>
                  </a:lnTo>
                  <a:lnTo>
                    <a:pt x="519" y="87"/>
                  </a:lnTo>
                  <a:lnTo>
                    <a:pt x="506" y="64"/>
                  </a:lnTo>
                  <a:lnTo>
                    <a:pt x="496" y="41"/>
                  </a:lnTo>
                  <a:lnTo>
                    <a:pt x="484" y="17"/>
                  </a:lnTo>
                  <a:lnTo>
                    <a:pt x="474" y="0"/>
                  </a:lnTo>
                  <a:lnTo>
                    <a:pt x="420" y="25"/>
                  </a:lnTo>
                  <a:lnTo>
                    <a:pt x="368" y="47"/>
                  </a:lnTo>
                  <a:lnTo>
                    <a:pt x="313" y="62"/>
                  </a:lnTo>
                  <a:lnTo>
                    <a:pt x="259" y="76"/>
                  </a:lnTo>
                  <a:lnTo>
                    <a:pt x="201" y="82"/>
                  </a:lnTo>
                  <a:lnTo>
                    <a:pt x="145" y="85"/>
                  </a:lnTo>
                  <a:lnTo>
                    <a:pt x="87" y="84"/>
                  </a:lnTo>
                  <a:lnTo>
                    <a:pt x="31" y="80"/>
                  </a:lnTo>
                  <a:close/>
                </a:path>
              </a:pathLst>
            </a:custGeom>
            <a:solidFill>
              <a:srgbClr val="8F6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80" name="Freeform 312"/>
            <p:cNvSpPr>
              <a:spLocks/>
            </p:cNvSpPr>
            <p:nvPr/>
          </p:nvSpPr>
          <p:spPr bwMode="auto">
            <a:xfrm>
              <a:off x="2549" y="2767"/>
              <a:ext cx="490" cy="176"/>
            </a:xfrm>
            <a:custGeom>
              <a:avLst/>
              <a:gdLst>
                <a:gd name="T0" fmla="*/ 25 w 490"/>
                <a:gd name="T1" fmla="*/ 67 h 352"/>
                <a:gd name="T2" fmla="*/ 17 w 490"/>
                <a:gd name="T3" fmla="*/ 80 h 352"/>
                <a:gd name="T4" fmla="*/ 11 w 490"/>
                <a:gd name="T5" fmla="*/ 94 h 352"/>
                <a:gd name="T6" fmla="*/ 4 w 490"/>
                <a:gd name="T7" fmla="*/ 105 h 352"/>
                <a:gd name="T8" fmla="*/ 0 w 490"/>
                <a:gd name="T9" fmla="*/ 121 h 352"/>
                <a:gd name="T10" fmla="*/ 5 w 490"/>
                <a:gd name="T11" fmla="*/ 142 h 352"/>
                <a:gd name="T12" fmla="*/ 12 w 490"/>
                <a:gd name="T13" fmla="*/ 164 h 352"/>
                <a:gd name="T14" fmla="*/ 21 w 490"/>
                <a:gd name="T15" fmla="*/ 187 h 352"/>
                <a:gd name="T16" fmla="*/ 31 w 490"/>
                <a:gd name="T17" fmla="*/ 210 h 352"/>
                <a:gd name="T18" fmla="*/ 39 w 490"/>
                <a:gd name="T19" fmla="*/ 232 h 352"/>
                <a:gd name="T20" fmla="*/ 52 w 490"/>
                <a:gd name="T21" fmla="*/ 255 h 352"/>
                <a:gd name="T22" fmla="*/ 63 w 490"/>
                <a:gd name="T23" fmla="*/ 277 h 352"/>
                <a:gd name="T24" fmla="*/ 77 w 490"/>
                <a:gd name="T25" fmla="*/ 300 h 352"/>
                <a:gd name="T26" fmla="*/ 102 w 490"/>
                <a:gd name="T27" fmla="*/ 315 h 352"/>
                <a:gd name="T28" fmla="*/ 131 w 490"/>
                <a:gd name="T29" fmla="*/ 331 h 352"/>
                <a:gd name="T30" fmla="*/ 159 w 490"/>
                <a:gd name="T31" fmla="*/ 341 h 352"/>
                <a:gd name="T32" fmla="*/ 193 w 490"/>
                <a:gd name="T33" fmla="*/ 350 h 352"/>
                <a:gd name="T34" fmla="*/ 225 w 490"/>
                <a:gd name="T35" fmla="*/ 352 h 352"/>
                <a:gd name="T36" fmla="*/ 263 w 490"/>
                <a:gd name="T37" fmla="*/ 352 h 352"/>
                <a:gd name="T38" fmla="*/ 302 w 490"/>
                <a:gd name="T39" fmla="*/ 347 h 352"/>
                <a:gd name="T40" fmla="*/ 347 w 490"/>
                <a:gd name="T41" fmla="*/ 337 h 352"/>
                <a:gd name="T42" fmla="*/ 370 w 490"/>
                <a:gd name="T43" fmla="*/ 317 h 352"/>
                <a:gd name="T44" fmla="*/ 392 w 490"/>
                <a:gd name="T45" fmla="*/ 300 h 352"/>
                <a:gd name="T46" fmla="*/ 412 w 490"/>
                <a:gd name="T47" fmla="*/ 279 h 352"/>
                <a:gd name="T48" fmla="*/ 432 w 490"/>
                <a:gd name="T49" fmla="*/ 259 h 352"/>
                <a:gd name="T50" fmla="*/ 447 w 490"/>
                <a:gd name="T51" fmla="*/ 234 h 352"/>
                <a:gd name="T52" fmla="*/ 463 w 490"/>
                <a:gd name="T53" fmla="*/ 210 h 352"/>
                <a:gd name="T54" fmla="*/ 475 w 490"/>
                <a:gd name="T55" fmla="*/ 185 h 352"/>
                <a:gd name="T56" fmla="*/ 490 w 490"/>
                <a:gd name="T57" fmla="*/ 158 h 352"/>
                <a:gd name="T58" fmla="*/ 478 w 490"/>
                <a:gd name="T59" fmla="*/ 137 h 352"/>
                <a:gd name="T60" fmla="*/ 468 w 490"/>
                <a:gd name="T61" fmla="*/ 117 h 352"/>
                <a:gd name="T62" fmla="*/ 457 w 490"/>
                <a:gd name="T63" fmla="*/ 98 h 352"/>
                <a:gd name="T64" fmla="*/ 449 w 490"/>
                <a:gd name="T65" fmla="*/ 78 h 352"/>
                <a:gd name="T66" fmla="*/ 437 w 490"/>
                <a:gd name="T67" fmla="*/ 57 h 352"/>
                <a:gd name="T68" fmla="*/ 428 w 490"/>
                <a:gd name="T69" fmla="*/ 37 h 352"/>
                <a:gd name="T70" fmla="*/ 418 w 490"/>
                <a:gd name="T71" fmla="*/ 18 h 352"/>
                <a:gd name="T72" fmla="*/ 409 w 490"/>
                <a:gd name="T73" fmla="*/ 0 h 352"/>
                <a:gd name="T74" fmla="*/ 363 w 490"/>
                <a:gd name="T75" fmla="*/ 24 h 352"/>
                <a:gd name="T76" fmla="*/ 318 w 490"/>
                <a:gd name="T77" fmla="*/ 41 h 352"/>
                <a:gd name="T78" fmla="*/ 270 w 490"/>
                <a:gd name="T79" fmla="*/ 55 h 352"/>
                <a:gd name="T80" fmla="*/ 224 w 490"/>
                <a:gd name="T81" fmla="*/ 67 h 352"/>
                <a:gd name="T82" fmla="*/ 174 w 490"/>
                <a:gd name="T83" fmla="*/ 70 h 352"/>
                <a:gd name="T84" fmla="*/ 125 w 490"/>
                <a:gd name="T85" fmla="*/ 72 h 352"/>
                <a:gd name="T86" fmla="*/ 74 w 490"/>
                <a:gd name="T87" fmla="*/ 70 h 352"/>
                <a:gd name="T88" fmla="*/ 25 w 490"/>
                <a:gd name="T89" fmla="*/ 6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0" h="352">
                  <a:moveTo>
                    <a:pt x="25" y="67"/>
                  </a:moveTo>
                  <a:lnTo>
                    <a:pt x="17" y="80"/>
                  </a:lnTo>
                  <a:lnTo>
                    <a:pt x="11" y="94"/>
                  </a:lnTo>
                  <a:lnTo>
                    <a:pt x="4" y="105"/>
                  </a:lnTo>
                  <a:lnTo>
                    <a:pt x="0" y="121"/>
                  </a:lnTo>
                  <a:lnTo>
                    <a:pt x="5" y="142"/>
                  </a:lnTo>
                  <a:lnTo>
                    <a:pt x="12" y="164"/>
                  </a:lnTo>
                  <a:lnTo>
                    <a:pt x="21" y="187"/>
                  </a:lnTo>
                  <a:lnTo>
                    <a:pt x="31" y="210"/>
                  </a:lnTo>
                  <a:lnTo>
                    <a:pt x="39" y="232"/>
                  </a:lnTo>
                  <a:lnTo>
                    <a:pt x="52" y="255"/>
                  </a:lnTo>
                  <a:lnTo>
                    <a:pt x="63" y="277"/>
                  </a:lnTo>
                  <a:lnTo>
                    <a:pt x="77" y="300"/>
                  </a:lnTo>
                  <a:lnTo>
                    <a:pt x="102" y="315"/>
                  </a:lnTo>
                  <a:lnTo>
                    <a:pt x="131" y="331"/>
                  </a:lnTo>
                  <a:lnTo>
                    <a:pt x="159" y="341"/>
                  </a:lnTo>
                  <a:lnTo>
                    <a:pt x="193" y="350"/>
                  </a:lnTo>
                  <a:lnTo>
                    <a:pt x="225" y="352"/>
                  </a:lnTo>
                  <a:lnTo>
                    <a:pt x="263" y="352"/>
                  </a:lnTo>
                  <a:lnTo>
                    <a:pt x="302" y="347"/>
                  </a:lnTo>
                  <a:lnTo>
                    <a:pt x="347" y="337"/>
                  </a:lnTo>
                  <a:lnTo>
                    <a:pt x="370" y="317"/>
                  </a:lnTo>
                  <a:lnTo>
                    <a:pt x="392" y="300"/>
                  </a:lnTo>
                  <a:lnTo>
                    <a:pt x="412" y="279"/>
                  </a:lnTo>
                  <a:lnTo>
                    <a:pt x="432" y="259"/>
                  </a:lnTo>
                  <a:lnTo>
                    <a:pt x="447" y="234"/>
                  </a:lnTo>
                  <a:lnTo>
                    <a:pt x="463" y="210"/>
                  </a:lnTo>
                  <a:lnTo>
                    <a:pt x="475" y="185"/>
                  </a:lnTo>
                  <a:lnTo>
                    <a:pt x="490" y="158"/>
                  </a:lnTo>
                  <a:lnTo>
                    <a:pt x="478" y="137"/>
                  </a:lnTo>
                  <a:lnTo>
                    <a:pt x="468" y="117"/>
                  </a:lnTo>
                  <a:lnTo>
                    <a:pt x="457" y="98"/>
                  </a:lnTo>
                  <a:lnTo>
                    <a:pt x="449" y="78"/>
                  </a:lnTo>
                  <a:lnTo>
                    <a:pt x="437" y="57"/>
                  </a:lnTo>
                  <a:lnTo>
                    <a:pt x="428" y="37"/>
                  </a:lnTo>
                  <a:lnTo>
                    <a:pt x="418" y="18"/>
                  </a:lnTo>
                  <a:lnTo>
                    <a:pt x="409" y="0"/>
                  </a:lnTo>
                  <a:lnTo>
                    <a:pt x="363" y="24"/>
                  </a:lnTo>
                  <a:lnTo>
                    <a:pt x="318" y="41"/>
                  </a:lnTo>
                  <a:lnTo>
                    <a:pt x="270" y="55"/>
                  </a:lnTo>
                  <a:lnTo>
                    <a:pt x="224" y="67"/>
                  </a:lnTo>
                  <a:lnTo>
                    <a:pt x="174" y="70"/>
                  </a:lnTo>
                  <a:lnTo>
                    <a:pt x="125" y="72"/>
                  </a:lnTo>
                  <a:lnTo>
                    <a:pt x="74" y="70"/>
                  </a:lnTo>
                  <a:lnTo>
                    <a:pt x="25" y="67"/>
                  </a:lnTo>
                  <a:close/>
                </a:path>
              </a:pathLst>
            </a:custGeom>
            <a:solidFill>
              <a:srgbClr val="9C6E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81" name="Freeform 313"/>
            <p:cNvSpPr>
              <a:spLocks/>
            </p:cNvSpPr>
            <p:nvPr/>
          </p:nvSpPr>
          <p:spPr bwMode="auto">
            <a:xfrm>
              <a:off x="2581" y="2775"/>
              <a:ext cx="417" cy="165"/>
            </a:xfrm>
            <a:custGeom>
              <a:avLst/>
              <a:gdLst>
                <a:gd name="T0" fmla="*/ 24 w 417"/>
                <a:gd name="T1" fmla="*/ 54 h 331"/>
                <a:gd name="T2" fmla="*/ 17 w 417"/>
                <a:gd name="T3" fmla="*/ 66 h 331"/>
                <a:gd name="T4" fmla="*/ 11 w 417"/>
                <a:gd name="T5" fmla="*/ 78 h 331"/>
                <a:gd name="T6" fmla="*/ 6 w 417"/>
                <a:gd name="T7" fmla="*/ 89 h 331"/>
                <a:gd name="T8" fmla="*/ 0 w 417"/>
                <a:gd name="T9" fmla="*/ 103 h 331"/>
                <a:gd name="T10" fmla="*/ 4 w 417"/>
                <a:gd name="T11" fmla="*/ 123 h 331"/>
                <a:gd name="T12" fmla="*/ 11 w 417"/>
                <a:gd name="T13" fmla="*/ 146 h 331"/>
                <a:gd name="T14" fmla="*/ 18 w 417"/>
                <a:gd name="T15" fmla="*/ 165 h 331"/>
                <a:gd name="T16" fmla="*/ 27 w 417"/>
                <a:gd name="T17" fmla="*/ 189 h 331"/>
                <a:gd name="T18" fmla="*/ 35 w 417"/>
                <a:gd name="T19" fmla="*/ 208 h 331"/>
                <a:gd name="T20" fmla="*/ 45 w 417"/>
                <a:gd name="T21" fmla="*/ 231 h 331"/>
                <a:gd name="T22" fmla="*/ 55 w 417"/>
                <a:gd name="T23" fmla="*/ 251 h 331"/>
                <a:gd name="T24" fmla="*/ 68 w 417"/>
                <a:gd name="T25" fmla="*/ 274 h 331"/>
                <a:gd name="T26" fmla="*/ 89 w 417"/>
                <a:gd name="T27" fmla="*/ 290 h 331"/>
                <a:gd name="T28" fmla="*/ 111 w 417"/>
                <a:gd name="T29" fmla="*/ 305 h 331"/>
                <a:gd name="T30" fmla="*/ 137 w 417"/>
                <a:gd name="T31" fmla="*/ 315 h 331"/>
                <a:gd name="T32" fmla="*/ 165 w 417"/>
                <a:gd name="T33" fmla="*/ 325 h 331"/>
                <a:gd name="T34" fmla="*/ 193 w 417"/>
                <a:gd name="T35" fmla="*/ 329 h 331"/>
                <a:gd name="T36" fmla="*/ 225 w 417"/>
                <a:gd name="T37" fmla="*/ 331 h 331"/>
                <a:gd name="T38" fmla="*/ 259 w 417"/>
                <a:gd name="T39" fmla="*/ 325 h 331"/>
                <a:gd name="T40" fmla="*/ 299 w 417"/>
                <a:gd name="T41" fmla="*/ 319 h 331"/>
                <a:gd name="T42" fmla="*/ 317 w 417"/>
                <a:gd name="T43" fmla="*/ 299 h 331"/>
                <a:gd name="T44" fmla="*/ 335 w 417"/>
                <a:gd name="T45" fmla="*/ 282 h 331"/>
                <a:gd name="T46" fmla="*/ 351 w 417"/>
                <a:gd name="T47" fmla="*/ 261 h 331"/>
                <a:gd name="T48" fmla="*/ 367 w 417"/>
                <a:gd name="T49" fmla="*/ 239 h 331"/>
                <a:gd name="T50" fmla="*/ 382 w 417"/>
                <a:gd name="T51" fmla="*/ 216 h 331"/>
                <a:gd name="T52" fmla="*/ 394 w 417"/>
                <a:gd name="T53" fmla="*/ 193 h 331"/>
                <a:gd name="T54" fmla="*/ 405 w 417"/>
                <a:gd name="T55" fmla="*/ 165 h 331"/>
                <a:gd name="T56" fmla="*/ 417 w 417"/>
                <a:gd name="T57" fmla="*/ 140 h 331"/>
                <a:gd name="T58" fmla="*/ 408 w 417"/>
                <a:gd name="T59" fmla="*/ 123 h 331"/>
                <a:gd name="T60" fmla="*/ 400 w 417"/>
                <a:gd name="T61" fmla="*/ 105 h 331"/>
                <a:gd name="T62" fmla="*/ 391 w 417"/>
                <a:gd name="T63" fmla="*/ 88 h 331"/>
                <a:gd name="T64" fmla="*/ 383 w 417"/>
                <a:gd name="T65" fmla="*/ 70 h 331"/>
                <a:gd name="T66" fmla="*/ 375 w 417"/>
                <a:gd name="T67" fmla="*/ 53 h 331"/>
                <a:gd name="T68" fmla="*/ 366 w 417"/>
                <a:gd name="T69" fmla="*/ 35 h 331"/>
                <a:gd name="T70" fmla="*/ 358 w 417"/>
                <a:gd name="T71" fmla="*/ 18 h 331"/>
                <a:gd name="T72" fmla="*/ 351 w 417"/>
                <a:gd name="T73" fmla="*/ 0 h 331"/>
                <a:gd name="T74" fmla="*/ 311 w 417"/>
                <a:gd name="T75" fmla="*/ 19 h 331"/>
                <a:gd name="T76" fmla="*/ 272 w 417"/>
                <a:gd name="T77" fmla="*/ 37 h 331"/>
                <a:gd name="T78" fmla="*/ 231 w 417"/>
                <a:gd name="T79" fmla="*/ 49 h 331"/>
                <a:gd name="T80" fmla="*/ 192 w 417"/>
                <a:gd name="T81" fmla="*/ 58 h 331"/>
                <a:gd name="T82" fmla="*/ 149 w 417"/>
                <a:gd name="T83" fmla="*/ 60 h 331"/>
                <a:gd name="T84" fmla="*/ 108 w 417"/>
                <a:gd name="T85" fmla="*/ 62 h 331"/>
                <a:gd name="T86" fmla="*/ 66 w 417"/>
                <a:gd name="T87" fmla="*/ 58 h 331"/>
                <a:gd name="T88" fmla="*/ 24 w 417"/>
                <a:gd name="T89" fmla="*/ 5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7" h="331">
                  <a:moveTo>
                    <a:pt x="24" y="54"/>
                  </a:moveTo>
                  <a:lnTo>
                    <a:pt x="17" y="66"/>
                  </a:lnTo>
                  <a:lnTo>
                    <a:pt x="11" y="78"/>
                  </a:lnTo>
                  <a:lnTo>
                    <a:pt x="6" y="89"/>
                  </a:lnTo>
                  <a:lnTo>
                    <a:pt x="0" y="103"/>
                  </a:lnTo>
                  <a:lnTo>
                    <a:pt x="4" y="123"/>
                  </a:lnTo>
                  <a:lnTo>
                    <a:pt x="11" y="146"/>
                  </a:lnTo>
                  <a:lnTo>
                    <a:pt x="18" y="165"/>
                  </a:lnTo>
                  <a:lnTo>
                    <a:pt x="27" y="189"/>
                  </a:lnTo>
                  <a:lnTo>
                    <a:pt x="35" y="208"/>
                  </a:lnTo>
                  <a:lnTo>
                    <a:pt x="45" y="231"/>
                  </a:lnTo>
                  <a:lnTo>
                    <a:pt x="55" y="251"/>
                  </a:lnTo>
                  <a:lnTo>
                    <a:pt x="68" y="274"/>
                  </a:lnTo>
                  <a:lnTo>
                    <a:pt x="89" y="290"/>
                  </a:lnTo>
                  <a:lnTo>
                    <a:pt x="111" y="305"/>
                  </a:lnTo>
                  <a:lnTo>
                    <a:pt x="137" y="315"/>
                  </a:lnTo>
                  <a:lnTo>
                    <a:pt x="165" y="325"/>
                  </a:lnTo>
                  <a:lnTo>
                    <a:pt x="193" y="329"/>
                  </a:lnTo>
                  <a:lnTo>
                    <a:pt x="225" y="331"/>
                  </a:lnTo>
                  <a:lnTo>
                    <a:pt x="259" y="325"/>
                  </a:lnTo>
                  <a:lnTo>
                    <a:pt x="299" y="319"/>
                  </a:lnTo>
                  <a:lnTo>
                    <a:pt x="317" y="299"/>
                  </a:lnTo>
                  <a:lnTo>
                    <a:pt x="335" y="282"/>
                  </a:lnTo>
                  <a:lnTo>
                    <a:pt x="351" y="261"/>
                  </a:lnTo>
                  <a:lnTo>
                    <a:pt x="367" y="239"/>
                  </a:lnTo>
                  <a:lnTo>
                    <a:pt x="382" y="216"/>
                  </a:lnTo>
                  <a:lnTo>
                    <a:pt x="394" y="193"/>
                  </a:lnTo>
                  <a:lnTo>
                    <a:pt x="405" y="165"/>
                  </a:lnTo>
                  <a:lnTo>
                    <a:pt x="417" y="140"/>
                  </a:lnTo>
                  <a:lnTo>
                    <a:pt x="408" y="123"/>
                  </a:lnTo>
                  <a:lnTo>
                    <a:pt x="400" y="105"/>
                  </a:lnTo>
                  <a:lnTo>
                    <a:pt x="391" y="88"/>
                  </a:lnTo>
                  <a:lnTo>
                    <a:pt x="383" y="70"/>
                  </a:lnTo>
                  <a:lnTo>
                    <a:pt x="375" y="53"/>
                  </a:lnTo>
                  <a:lnTo>
                    <a:pt x="366" y="35"/>
                  </a:lnTo>
                  <a:lnTo>
                    <a:pt x="358" y="18"/>
                  </a:lnTo>
                  <a:lnTo>
                    <a:pt x="351" y="0"/>
                  </a:lnTo>
                  <a:lnTo>
                    <a:pt x="311" y="19"/>
                  </a:lnTo>
                  <a:lnTo>
                    <a:pt x="272" y="37"/>
                  </a:lnTo>
                  <a:lnTo>
                    <a:pt x="231" y="49"/>
                  </a:lnTo>
                  <a:lnTo>
                    <a:pt x="192" y="58"/>
                  </a:lnTo>
                  <a:lnTo>
                    <a:pt x="149" y="60"/>
                  </a:lnTo>
                  <a:lnTo>
                    <a:pt x="108" y="62"/>
                  </a:lnTo>
                  <a:lnTo>
                    <a:pt x="66" y="58"/>
                  </a:lnTo>
                  <a:lnTo>
                    <a:pt x="24" y="54"/>
                  </a:lnTo>
                  <a:close/>
                </a:path>
              </a:pathLst>
            </a:custGeom>
            <a:solidFill>
              <a:srgbClr val="AB7D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82" name="Freeform 314"/>
            <p:cNvSpPr>
              <a:spLocks/>
            </p:cNvSpPr>
            <p:nvPr/>
          </p:nvSpPr>
          <p:spPr bwMode="auto">
            <a:xfrm>
              <a:off x="3181" y="3759"/>
              <a:ext cx="443" cy="305"/>
            </a:xfrm>
            <a:custGeom>
              <a:avLst/>
              <a:gdLst>
                <a:gd name="T0" fmla="*/ 0 w 443"/>
                <a:gd name="T1" fmla="*/ 239 h 610"/>
                <a:gd name="T2" fmla="*/ 53 w 443"/>
                <a:gd name="T3" fmla="*/ 186 h 610"/>
                <a:gd name="T4" fmla="*/ 100 w 443"/>
                <a:gd name="T5" fmla="*/ 144 h 610"/>
                <a:gd name="T6" fmla="*/ 142 w 443"/>
                <a:gd name="T7" fmla="*/ 107 h 610"/>
                <a:gd name="T8" fmla="*/ 184 w 443"/>
                <a:gd name="T9" fmla="*/ 78 h 610"/>
                <a:gd name="T10" fmla="*/ 225 w 443"/>
                <a:gd name="T11" fmla="*/ 50 h 610"/>
                <a:gd name="T12" fmla="*/ 273 w 443"/>
                <a:gd name="T13" fmla="*/ 31 h 610"/>
                <a:gd name="T14" fmla="*/ 325 w 443"/>
                <a:gd name="T15" fmla="*/ 13 h 610"/>
                <a:gd name="T16" fmla="*/ 391 w 443"/>
                <a:gd name="T17" fmla="*/ 0 h 610"/>
                <a:gd name="T18" fmla="*/ 412 w 443"/>
                <a:gd name="T19" fmla="*/ 35 h 610"/>
                <a:gd name="T20" fmla="*/ 429 w 443"/>
                <a:gd name="T21" fmla="*/ 74 h 610"/>
                <a:gd name="T22" fmla="*/ 437 w 443"/>
                <a:gd name="T23" fmla="*/ 111 h 610"/>
                <a:gd name="T24" fmla="*/ 443 w 443"/>
                <a:gd name="T25" fmla="*/ 150 h 610"/>
                <a:gd name="T26" fmla="*/ 442 w 443"/>
                <a:gd name="T27" fmla="*/ 186 h 610"/>
                <a:gd name="T28" fmla="*/ 437 w 443"/>
                <a:gd name="T29" fmla="*/ 225 h 610"/>
                <a:gd name="T30" fmla="*/ 428 w 443"/>
                <a:gd name="T31" fmla="*/ 262 h 610"/>
                <a:gd name="T32" fmla="*/ 416 w 443"/>
                <a:gd name="T33" fmla="*/ 303 h 610"/>
                <a:gd name="T34" fmla="*/ 414 w 443"/>
                <a:gd name="T35" fmla="*/ 334 h 610"/>
                <a:gd name="T36" fmla="*/ 412 w 443"/>
                <a:gd name="T37" fmla="*/ 367 h 610"/>
                <a:gd name="T38" fmla="*/ 409 w 443"/>
                <a:gd name="T39" fmla="*/ 400 h 610"/>
                <a:gd name="T40" fmla="*/ 408 w 443"/>
                <a:gd name="T41" fmla="*/ 433 h 610"/>
                <a:gd name="T42" fmla="*/ 405 w 443"/>
                <a:gd name="T43" fmla="*/ 466 h 610"/>
                <a:gd name="T44" fmla="*/ 404 w 443"/>
                <a:gd name="T45" fmla="*/ 500 h 610"/>
                <a:gd name="T46" fmla="*/ 402 w 443"/>
                <a:gd name="T47" fmla="*/ 533 h 610"/>
                <a:gd name="T48" fmla="*/ 401 w 443"/>
                <a:gd name="T49" fmla="*/ 568 h 610"/>
                <a:gd name="T50" fmla="*/ 371 w 443"/>
                <a:gd name="T51" fmla="*/ 571 h 610"/>
                <a:gd name="T52" fmla="*/ 342 w 443"/>
                <a:gd name="T53" fmla="*/ 577 h 610"/>
                <a:gd name="T54" fmla="*/ 312 w 443"/>
                <a:gd name="T55" fmla="*/ 583 h 610"/>
                <a:gd name="T56" fmla="*/ 284 w 443"/>
                <a:gd name="T57" fmla="*/ 589 h 610"/>
                <a:gd name="T58" fmla="*/ 255 w 443"/>
                <a:gd name="T59" fmla="*/ 593 h 610"/>
                <a:gd name="T60" fmla="*/ 225 w 443"/>
                <a:gd name="T61" fmla="*/ 599 h 610"/>
                <a:gd name="T62" fmla="*/ 195 w 443"/>
                <a:gd name="T63" fmla="*/ 605 h 610"/>
                <a:gd name="T64" fmla="*/ 167 w 443"/>
                <a:gd name="T65" fmla="*/ 610 h 610"/>
                <a:gd name="T66" fmla="*/ 140 w 443"/>
                <a:gd name="T67" fmla="*/ 568 h 610"/>
                <a:gd name="T68" fmla="*/ 115 w 443"/>
                <a:gd name="T69" fmla="*/ 525 h 610"/>
                <a:gd name="T70" fmla="*/ 90 w 443"/>
                <a:gd name="T71" fmla="*/ 480 h 610"/>
                <a:gd name="T72" fmla="*/ 67 w 443"/>
                <a:gd name="T73" fmla="*/ 437 h 610"/>
                <a:gd name="T74" fmla="*/ 45 w 443"/>
                <a:gd name="T75" fmla="*/ 389 h 610"/>
                <a:gd name="T76" fmla="*/ 26 w 443"/>
                <a:gd name="T77" fmla="*/ 342 h 610"/>
                <a:gd name="T78" fmla="*/ 11 w 443"/>
                <a:gd name="T79" fmla="*/ 291 h 610"/>
                <a:gd name="T80" fmla="*/ 0 w 443"/>
                <a:gd name="T81" fmla="*/ 23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3" h="610">
                  <a:moveTo>
                    <a:pt x="0" y="239"/>
                  </a:moveTo>
                  <a:lnTo>
                    <a:pt x="53" y="186"/>
                  </a:lnTo>
                  <a:lnTo>
                    <a:pt x="100" y="144"/>
                  </a:lnTo>
                  <a:lnTo>
                    <a:pt x="142" y="107"/>
                  </a:lnTo>
                  <a:lnTo>
                    <a:pt x="184" y="78"/>
                  </a:lnTo>
                  <a:lnTo>
                    <a:pt x="225" y="50"/>
                  </a:lnTo>
                  <a:lnTo>
                    <a:pt x="273" y="31"/>
                  </a:lnTo>
                  <a:lnTo>
                    <a:pt x="325" y="13"/>
                  </a:lnTo>
                  <a:lnTo>
                    <a:pt x="391" y="0"/>
                  </a:lnTo>
                  <a:lnTo>
                    <a:pt x="412" y="35"/>
                  </a:lnTo>
                  <a:lnTo>
                    <a:pt x="429" y="74"/>
                  </a:lnTo>
                  <a:lnTo>
                    <a:pt x="437" y="111"/>
                  </a:lnTo>
                  <a:lnTo>
                    <a:pt x="443" y="150"/>
                  </a:lnTo>
                  <a:lnTo>
                    <a:pt x="442" y="186"/>
                  </a:lnTo>
                  <a:lnTo>
                    <a:pt x="437" y="225"/>
                  </a:lnTo>
                  <a:lnTo>
                    <a:pt x="428" y="262"/>
                  </a:lnTo>
                  <a:lnTo>
                    <a:pt x="416" y="303"/>
                  </a:lnTo>
                  <a:lnTo>
                    <a:pt x="414" y="334"/>
                  </a:lnTo>
                  <a:lnTo>
                    <a:pt x="412" y="367"/>
                  </a:lnTo>
                  <a:lnTo>
                    <a:pt x="409" y="400"/>
                  </a:lnTo>
                  <a:lnTo>
                    <a:pt x="408" y="433"/>
                  </a:lnTo>
                  <a:lnTo>
                    <a:pt x="405" y="466"/>
                  </a:lnTo>
                  <a:lnTo>
                    <a:pt x="404" y="500"/>
                  </a:lnTo>
                  <a:lnTo>
                    <a:pt x="402" y="533"/>
                  </a:lnTo>
                  <a:lnTo>
                    <a:pt x="401" y="568"/>
                  </a:lnTo>
                  <a:lnTo>
                    <a:pt x="371" y="571"/>
                  </a:lnTo>
                  <a:lnTo>
                    <a:pt x="342" y="577"/>
                  </a:lnTo>
                  <a:lnTo>
                    <a:pt x="312" y="583"/>
                  </a:lnTo>
                  <a:lnTo>
                    <a:pt x="284" y="589"/>
                  </a:lnTo>
                  <a:lnTo>
                    <a:pt x="255" y="593"/>
                  </a:lnTo>
                  <a:lnTo>
                    <a:pt x="225" y="599"/>
                  </a:lnTo>
                  <a:lnTo>
                    <a:pt x="195" y="605"/>
                  </a:lnTo>
                  <a:lnTo>
                    <a:pt x="167" y="610"/>
                  </a:lnTo>
                  <a:lnTo>
                    <a:pt x="140" y="568"/>
                  </a:lnTo>
                  <a:lnTo>
                    <a:pt x="115" y="525"/>
                  </a:lnTo>
                  <a:lnTo>
                    <a:pt x="90" y="480"/>
                  </a:lnTo>
                  <a:lnTo>
                    <a:pt x="67" y="437"/>
                  </a:lnTo>
                  <a:lnTo>
                    <a:pt x="45" y="389"/>
                  </a:lnTo>
                  <a:lnTo>
                    <a:pt x="26" y="342"/>
                  </a:lnTo>
                  <a:lnTo>
                    <a:pt x="11" y="291"/>
                  </a:lnTo>
                  <a:lnTo>
                    <a:pt x="0" y="239"/>
                  </a:lnTo>
                  <a:close/>
                </a:path>
              </a:pathLst>
            </a:custGeom>
            <a:solidFill>
              <a:srgbClr val="4A91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83" name="Freeform 315"/>
            <p:cNvSpPr>
              <a:spLocks/>
            </p:cNvSpPr>
            <p:nvPr/>
          </p:nvSpPr>
          <p:spPr bwMode="auto">
            <a:xfrm>
              <a:off x="2953" y="3650"/>
              <a:ext cx="391" cy="120"/>
            </a:xfrm>
            <a:custGeom>
              <a:avLst/>
              <a:gdLst>
                <a:gd name="T0" fmla="*/ 14 w 391"/>
                <a:gd name="T1" fmla="*/ 86 h 239"/>
                <a:gd name="T2" fmla="*/ 14 w 391"/>
                <a:gd name="T3" fmla="*/ 103 h 239"/>
                <a:gd name="T4" fmla="*/ 19 w 391"/>
                <a:gd name="T5" fmla="*/ 123 h 239"/>
                <a:gd name="T6" fmla="*/ 26 w 391"/>
                <a:gd name="T7" fmla="*/ 142 h 239"/>
                <a:gd name="T8" fmla="*/ 38 w 391"/>
                <a:gd name="T9" fmla="*/ 161 h 239"/>
                <a:gd name="T10" fmla="*/ 50 w 391"/>
                <a:gd name="T11" fmla="*/ 179 h 239"/>
                <a:gd name="T12" fmla="*/ 67 w 391"/>
                <a:gd name="T13" fmla="*/ 198 h 239"/>
                <a:gd name="T14" fmla="*/ 87 w 391"/>
                <a:gd name="T15" fmla="*/ 218 h 239"/>
                <a:gd name="T16" fmla="*/ 112 w 391"/>
                <a:gd name="T17" fmla="*/ 239 h 239"/>
                <a:gd name="T18" fmla="*/ 142 w 391"/>
                <a:gd name="T19" fmla="*/ 235 h 239"/>
                <a:gd name="T20" fmla="*/ 171 w 391"/>
                <a:gd name="T21" fmla="*/ 229 h 239"/>
                <a:gd name="T22" fmla="*/ 200 w 391"/>
                <a:gd name="T23" fmla="*/ 220 h 239"/>
                <a:gd name="T24" fmla="*/ 226 w 391"/>
                <a:gd name="T25" fmla="*/ 210 h 239"/>
                <a:gd name="T26" fmla="*/ 252 w 391"/>
                <a:gd name="T27" fmla="*/ 194 h 239"/>
                <a:gd name="T28" fmla="*/ 277 w 391"/>
                <a:gd name="T29" fmla="*/ 177 h 239"/>
                <a:gd name="T30" fmla="*/ 301 w 391"/>
                <a:gd name="T31" fmla="*/ 158 h 239"/>
                <a:gd name="T32" fmla="*/ 325 w 391"/>
                <a:gd name="T33" fmla="*/ 140 h 239"/>
                <a:gd name="T34" fmla="*/ 340 w 391"/>
                <a:gd name="T35" fmla="*/ 124 h 239"/>
                <a:gd name="T36" fmla="*/ 354 w 391"/>
                <a:gd name="T37" fmla="*/ 109 h 239"/>
                <a:gd name="T38" fmla="*/ 367 w 391"/>
                <a:gd name="T39" fmla="*/ 91 h 239"/>
                <a:gd name="T40" fmla="*/ 377 w 391"/>
                <a:gd name="T41" fmla="*/ 76 h 239"/>
                <a:gd name="T42" fmla="*/ 383 w 391"/>
                <a:gd name="T43" fmla="*/ 56 h 239"/>
                <a:gd name="T44" fmla="*/ 388 w 391"/>
                <a:gd name="T45" fmla="*/ 39 h 239"/>
                <a:gd name="T46" fmla="*/ 390 w 391"/>
                <a:gd name="T47" fmla="*/ 19 h 239"/>
                <a:gd name="T48" fmla="*/ 391 w 391"/>
                <a:gd name="T49" fmla="*/ 0 h 239"/>
                <a:gd name="T50" fmla="*/ 340 w 391"/>
                <a:gd name="T51" fmla="*/ 4 h 239"/>
                <a:gd name="T52" fmla="*/ 291 w 391"/>
                <a:gd name="T53" fmla="*/ 8 h 239"/>
                <a:gd name="T54" fmla="*/ 242 w 391"/>
                <a:gd name="T55" fmla="*/ 14 h 239"/>
                <a:gd name="T56" fmla="*/ 194 w 391"/>
                <a:gd name="T57" fmla="*/ 19 h 239"/>
                <a:gd name="T58" fmla="*/ 145 w 391"/>
                <a:gd name="T59" fmla="*/ 25 h 239"/>
                <a:gd name="T60" fmla="*/ 97 w 391"/>
                <a:gd name="T61" fmla="*/ 31 h 239"/>
                <a:gd name="T62" fmla="*/ 48 w 391"/>
                <a:gd name="T63" fmla="*/ 37 h 239"/>
                <a:gd name="T64" fmla="*/ 0 w 391"/>
                <a:gd name="T65" fmla="*/ 43 h 239"/>
                <a:gd name="T66" fmla="*/ 3 w 391"/>
                <a:gd name="T67" fmla="*/ 51 h 239"/>
                <a:gd name="T68" fmla="*/ 7 w 391"/>
                <a:gd name="T69" fmla="*/ 60 h 239"/>
                <a:gd name="T70" fmla="*/ 10 w 391"/>
                <a:gd name="T71" fmla="*/ 72 h 239"/>
                <a:gd name="T72" fmla="*/ 14 w 391"/>
                <a:gd name="T73" fmla="*/ 8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1" h="239">
                  <a:moveTo>
                    <a:pt x="14" y="86"/>
                  </a:moveTo>
                  <a:lnTo>
                    <a:pt x="14" y="103"/>
                  </a:lnTo>
                  <a:lnTo>
                    <a:pt x="19" y="123"/>
                  </a:lnTo>
                  <a:lnTo>
                    <a:pt x="26" y="142"/>
                  </a:lnTo>
                  <a:lnTo>
                    <a:pt x="38" y="161"/>
                  </a:lnTo>
                  <a:lnTo>
                    <a:pt x="50" y="179"/>
                  </a:lnTo>
                  <a:lnTo>
                    <a:pt x="67" y="198"/>
                  </a:lnTo>
                  <a:lnTo>
                    <a:pt x="87" y="218"/>
                  </a:lnTo>
                  <a:lnTo>
                    <a:pt x="112" y="239"/>
                  </a:lnTo>
                  <a:lnTo>
                    <a:pt x="142" y="235"/>
                  </a:lnTo>
                  <a:lnTo>
                    <a:pt x="171" y="229"/>
                  </a:lnTo>
                  <a:lnTo>
                    <a:pt x="200" y="220"/>
                  </a:lnTo>
                  <a:lnTo>
                    <a:pt x="226" y="210"/>
                  </a:lnTo>
                  <a:lnTo>
                    <a:pt x="252" y="194"/>
                  </a:lnTo>
                  <a:lnTo>
                    <a:pt x="277" y="177"/>
                  </a:lnTo>
                  <a:lnTo>
                    <a:pt x="301" y="158"/>
                  </a:lnTo>
                  <a:lnTo>
                    <a:pt x="325" y="140"/>
                  </a:lnTo>
                  <a:lnTo>
                    <a:pt x="340" y="124"/>
                  </a:lnTo>
                  <a:lnTo>
                    <a:pt x="354" y="109"/>
                  </a:lnTo>
                  <a:lnTo>
                    <a:pt x="367" y="91"/>
                  </a:lnTo>
                  <a:lnTo>
                    <a:pt x="377" y="76"/>
                  </a:lnTo>
                  <a:lnTo>
                    <a:pt x="383" y="56"/>
                  </a:lnTo>
                  <a:lnTo>
                    <a:pt x="388" y="39"/>
                  </a:lnTo>
                  <a:lnTo>
                    <a:pt x="390" y="19"/>
                  </a:lnTo>
                  <a:lnTo>
                    <a:pt x="391" y="0"/>
                  </a:lnTo>
                  <a:lnTo>
                    <a:pt x="340" y="4"/>
                  </a:lnTo>
                  <a:lnTo>
                    <a:pt x="291" y="8"/>
                  </a:lnTo>
                  <a:lnTo>
                    <a:pt x="242" y="14"/>
                  </a:lnTo>
                  <a:lnTo>
                    <a:pt x="194" y="19"/>
                  </a:lnTo>
                  <a:lnTo>
                    <a:pt x="145" y="25"/>
                  </a:lnTo>
                  <a:lnTo>
                    <a:pt x="97" y="31"/>
                  </a:lnTo>
                  <a:lnTo>
                    <a:pt x="48" y="37"/>
                  </a:lnTo>
                  <a:lnTo>
                    <a:pt x="0" y="43"/>
                  </a:lnTo>
                  <a:lnTo>
                    <a:pt x="3" y="51"/>
                  </a:lnTo>
                  <a:lnTo>
                    <a:pt x="7" y="60"/>
                  </a:lnTo>
                  <a:lnTo>
                    <a:pt x="10" y="72"/>
                  </a:lnTo>
                  <a:lnTo>
                    <a:pt x="14" y="86"/>
                  </a:lnTo>
                  <a:close/>
                </a:path>
              </a:pathLst>
            </a:custGeom>
            <a:solidFill>
              <a:srgbClr val="5CA3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84" name="Freeform 316"/>
            <p:cNvSpPr>
              <a:spLocks/>
            </p:cNvSpPr>
            <p:nvPr/>
          </p:nvSpPr>
          <p:spPr bwMode="auto">
            <a:xfrm>
              <a:off x="2404" y="3651"/>
              <a:ext cx="411" cy="132"/>
            </a:xfrm>
            <a:custGeom>
              <a:avLst/>
              <a:gdLst>
                <a:gd name="T0" fmla="*/ 395 w 411"/>
                <a:gd name="T1" fmla="*/ 121 h 264"/>
                <a:gd name="T2" fmla="*/ 394 w 411"/>
                <a:gd name="T3" fmla="*/ 138 h 264"/>
                <a:gd name="T4" fmla="*/ 390 w 411"/>
                <a:gd name="T5" fmla="*/ 157 h 264"/>
                <a:gd name="T6" fmla="*/ 381 w 411"/>
                <a:gd name="T7" fmla="*/ 175 h 264"/>
                <a:gd name="T8" fmla="*/ 371 w 411"/>
                <a:gd name="T9" fmla="*/ 194 h 264"/>
                <a:gd name="T10" fmla="*/ 356 w 411"/>
                <a:gd name="T11" fmla="*/ 212 h 264"/>
                <a:gd name="T12" fmla="*/ 339 w 411"/>
                <a:gd name="T13" fmla="*/ 229 h 264"/>
                <a:gd name="T14" fmla="*/ 316 w 411"/>
                <a:gd name="T15" fmla="*/ 247 h 264"/>
                <a:gd name="T16" fmla="*/ 294 w 411"/>
                <a:gd name="T17" fmla="*/ 264 h 264"/>
                <a:gd name="T18" fmla="*/ 259 w 411"/>
                <a:gd name="T19" fmla="*/ 257 h 264"/>
                <a:gd name="T20" fmla="*/ 228 w 411"/>
                <a:gd name="T21" fmla="*/ 249 h 264"/>
                <a:gd name="T22" fmla="*/ 197 w 411"/>
                <a:gd name="T23" fmla="*/ 237 h 264"/>
                <a:gd name="T24" fmla="*/ 170 w 411"/>
                <a:gd name="T25" fmla="*/ 224 h 264"/>
                <a:gd name="T26" fmla="*/ 142 w 411"/>
                <a:gd name="T27" fmla="*/ 204 h 264"/>
                <a:gd name="T28" fmla="*/ 117 w 411"/>
                <a:gd name="T29" fmla="*/ 187 h 264"/>
                <a:gd name="T30" fmla="*/ 91 w 411"/>
                <a:gd name="T31" fmla="*/ 165 h 264"/>
                <a:gd name="T32" fmla="*/ 70 w 411"/>
                <a:gd name="T33" fmla="*/ 144 h 264"/>
                <a:gd name="T34" fmla="*/ 50 w 411"/>
                <a:gd name="T35" fmla="*/ 126 h 264"/>
                <a:gd name="T36" fmla="*/ 35 w 411"/>
                <a:gd name="T37" fmla="*/ 111 h 264"/>
                <a:gd name="T38" fmla="*/ 22 w 411"/>
                <a:gd name="T39" fmla="*/ 93 h 264"/>
                <a:gd name="T40" fmla="*/ 14 w 411"/>
                <a:gd name="T41" fmla="*/ 76 h 264"/>
                <a:gd name="T42" fmla="*/ 5 w 411"/>
                <a:gd name="T43" fmla="*/ 56 h 264"/>
                <a:gd name="T44" fmla="*/ 1 w 411"/>
                <a:gd name="T45" fmla="*/ 37 h 264"/>
                <a:gd name="T46" fmla="*/ 0 w 411"/>
                <a:gd name="T47" fmla="*/ 17 h 264"/>
                <a:gd name="T48" fmla="*/ 1 w 411"/>
                <a:gd name="T49" fmla="*/ 0 h 264"/>
                <a:gd name="T50" fmla="*/ 52 w 411"/>
                <a:gd name="T51" fmla="*/ 8 h 264"/>
                <a:gd name="T52" fmla="*/ 103 w 411"/>
                <a:gd name="T53" fmla="*/ 19 h 264"/>
                <a:gd name="T54" fmla="*/ 153 w 411"/>
                <a:gd name="T55" fmla="*/ 27 h 264"/>
                <a:gd name="T56" fmla="*/ 205 w 411"/>
                <a:gd name="T57" fmla="*/ 39 h 264"/>
                <a:gd name="T58" fmla="*/ 256 w 411"/>
                <a:gd name="T59" fmla="*/ 47 h 264"/>
                <a:gd name="T60" fmla="*/ 307 w 411"/>
                <a:gd name="T61" fmla="*/ 56 h 264"/>
                <a:gd name="T62" fmla="*/ 359 w 411"/>
                <a:gd name="T63" fmla="*/ 66 h 264"/>
                <a:gd name="T64" fmla="*/ 411 w 411"/>
                <a:gd name="T65" fmla="*/ 78 h 264"/>
                <a:gd name="T66" fmla="*/ 407 w 411"/>
                <a:gd name="T67" fmla="*/ 87 h 264"/>
                <a:gd name="T68" fmla="*/ 402 w 411"/>
                <a:gd name="T69" fmla="*/ 99 h 264"/>
                <a:gd name="T70" fmla="*/ 398 w 411"/>
                <a:gd name="T71" fmla="*/ 109 h 264"/>
                <a:gd name="T72" fmla="*/ 395 w 411"/>
                <a:gd name="T73" fmla="*/ 12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1" h="264">
                  <a:moveTo>
                    <a:pt x="395" y="121"/>
                  </a:moveTo>
                  <a:lnTo>
                    <a:pt x="394" y="138"/>
                  </a:lnTo>
                  <a:lnTo>
                    <a:pt x="390" y="157"/>
                  </a:lnTo>
                  <a:lnTo>
                    <a:pt x="381" y="175"/>
                  </a:lnTo>
                  <a:lnTo>
                    <a:pt x="371" y="194"/>
                  </a:lnTo>
                  <a:lnTo>
                    <a:pt x="356" y="212"/>
                  </a:lnTo>
                  <a:lnTo>
                    <a:pt x="339" y="229"/>
                  </a:lnTo>
                  <a:lnTo>
                    <a:pt x="316" y="247"/>
                  </a:lnTo>
                  <a:lnTo>
                    <a:pt x="294" y="264"/>
                  </a:lnTo>
                  <a:lnTo>
                    <a:pt x="259" y="257"/>
                  </a:lnTo>
                  <a:lnTo>
                    <a:pt x="228" y="249"/>
                  </a:lnTo>
                  <a:lnTo>
                    <a:pt x="197" y="237"/>
                  </a:lnTo>
                  <a:lnTo>
                    <a:pt x="170" y="224"/>
                  </a:lnTo>
                  <a:lnTo>
                    <a:pt x="142" y="204"/>
                  </a:lnTo>
                  <a:lnTo>
                    <a:pt x="117" y="187"/>
                  </a:lnTo>
                  <a:lnTo>
                    <a:pt x="91" y="165"/>
                  </a:lnTo>
                  <a:lnTo>
                    <a:pt x="70" y="144"/>
                  </a:lnTo>
                  <a:lnTo>
                    <a:pt x="50" y="126"/>
                  </a:lnTo>
                  <a:lnTo>
                    <a:pt x="35" y="111"/>
                  </a:lnTo>
                  <a:lnTo>
                    <a:pt x="22" y="93"/>
                  </a:lnTo>
                  <a:lnTo>
                    <a:pt x="14" y="76"/>
                  </a:lnTo>
                  <a:lnTo>
                    <a:pt x="5" y="56"/>
                  </a:lnTo>
                  <a:lnTo>
                    <a:pt x="1" y="37"/>
                  </a:lnTo>
                  <a:lnTo>
                    <a:pt x="0" y="17"/>
                  </a:lnTo>
                  <a:lnTo>
                    <a:pt x="1" y="0"/>
                  </a:lnTo>
                  <a:lnTo>
                    <a:pt x="52" y="8"/>
                  </a:lnTo>
                  <a:lnTo>
                    <a:pt x="103" y="19"/>
                  </a:lnTo>
                  <a:lnTo>
                    <a:pt x="153" y="27"/>
                  </a:lnTo>
                  <a:lnTo>
                    <a:pt x="205" y="39"/>
                  </a:lnTo>
                  <a:lnTo>
                    <a:pt x="256" y="47"/>
                  </a:lnTo>
                  <a:lnTo>
                    <a:pt x="307" y="56"/>
                  </a:lnTo>
                  <a:lnTo>
                    <a:pt x="359" y="66"/>
                  </a:lnTo>
                  <a:lnTo>
                    <a:pt x="411" y="78"/>
                  </a:lnTo>
                  <a:lnTo>
                    <a:pt x="407" y="87"/>
                  </a:lnTo>
                  <a:lnTo>
                    <a:pt x="402" y="99"/>
                  </a:lnTo>
                  <a:lnTo>
                    <a:pt x="398" y="109"/>
                  </a:lnTo>
                  <a:lnTo>
                    <a:pt x="395" y="121"/>
                  </a:lnTo>
                  <a:close/>
                </a:path>
              </a:pathLst>
            </a:custGeom>
            <a:solidFill>
              <a:srgbClr val="549C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85" name="Freeform 317"/>
            <p:cNvSpPr>
              <a:spLocks/>
            </p:cNvSpPr>
            <p:nvPr/>
          </p:nvSpPr>
          <p:spPr bwMode="auto">
            <a:xfrm>
              <a:off x="2333" y="3843"/>
              <a:ext cx="448" cy="225"/>
            </a:xfrm>
            <a:custGeom>
              <a:avLst/>
              <a:gdLst>
                <a:gd name="T0" fmla="*/ 203 w 448"/>
                <a:gd name="T1" fmla="*/ 0 h 449"/>
                <a:gd name="T2" fmla="*/ 233 w 448"/>
                <a:gd name="T3" fmla="*/ 23 h 449"/>
                <a:gd name="T4" fmla="*/ 264 w 448"/>
                <a:gd name="T5" fmla="*/ 41 h 449"/>
                <a:gd name="T6" fmla="*/ 295 w 448"/>
                <a:gd name="T7" fmla="*/ 47 h 449"/>
                <a:gd name="T8" fmla="*/ 326 w 448"/>
                <a:gd name="T9" fmla="*/ 49 h 449"/>
                <a:gd name="T10" fmla="*/ 355 w 448"/>
                <a:gd name="T11" fmla="*/ 43 h 449"/>
                <a:gd name="T12" fmla="*/ 386 w 448"/>
                <a:gd name="T13" fmla="*/ 35 h 449"/>
                <a:gd name="T14" fmla="*/ 417 w 448"/>
                <a:gd name="T15" fmla="*/ 23 h 449"/>
                <a:gd name="T16" fmla="*/ 448 w 448"/>
                <a:gd name="T17" fmla="*/ 14 h 449"/>
                <a:gd name="T18" fmla="*/ 413 w 448"/>
                <a:gd name="T19" fmla="*/ 60 h 449"/>
                <a:gd name="T20" fmla="*/ 379 w 448"/>
                <a:gd name="T21" fmla="*/ 115 h 449"/>
                <a:gd name="T22" fmla="*/ 342 w 448"/>
                <a:gd name="T23" fmla="*/ 171 h 449"/>
                <a:gd name="T24" fmla="*/ 307 w 448"/>
                <a:gd name="T25" fmla="*/ 229 h 449"/>
                <a:gd name="T26" fmla="*/ 269 w 448"/>
                <a:gd name="T27" fmla="*/ 286 h 449"/>
                <a:gd name="T28" fmla="*/ 234 w 448"/>
                <a:gd name="T29" fmla="*/ 344 h 449"/>
                <a:gd name="T30" fmla="*/ 199 w 448"/>
                <a:gd name="T31" fmla="*/ 397 h 449"/>
                <a:gd name="T32" fmla="*/ 166 w 448"/>
                <a:gd name="T33" fmla="*/ 449 h 449"/>
                <a:gd name="T34" fmla="*/ 145 w 448"/>
                <a:gd name="T35" fmla="*/ 441 h 449"/>
                <a:gd name="T36" fmla="*/ 126 w 448"/>
                <a:gd name="T37" fmla="*/ 436 h 449"/>
                <a:gd name="T38" fmla="*/ 105 w 448"/>
                <a:gd name="T39" fmla="*/ 426 h 449"/>
                <a:gd name="T40" fmla="*/ 83 w 448"/>
                <a:gd name="T41" fmla="*/ 416 h 449"/>
                <a:gd name="T42" fmla="*/ 61 w 448"/>
                <a:gd name="T43" fmla="*/ 404 h 449"/>
                <a:gd name="T44" fmla="*/ 40 w 448"/>
                <a:gd name="T45" fmla="*/ 397 h 449"/>
                <a:gd name="T46" fmla="*/ 19 w 448"/>
                <a:gd name="T47" fmla="*/ 389 h 449"/>
                <a:gd name="T48" fmla="*/ 0 w 448"/>
                <a:gd name="T49" fmla="*/ 385 h 449"/>
                <a:gd name="T50" fmla="*/ 10 w 448"/>
                <a:gd name="T51" fmla="*/ 354 h 449"/>
                <a:gd name="T52" fmla="*/ 23 w 448"/>
                <a:gd name="T53" fmla="*/ 323 h 449"/>
                <a:gd name="T54" fmla="*/ 38 w 448"/>
                <a:gd name="T55" fmla="*/ 290 h 449"/>
                <a:gd name="T56" fmla="*/ 55 w 448"/>
                <a:gd name="T57" fmla="*/ 257 h 449"/>
                <a:gd name="T58" fmla="*/ 71 w 448"/>
                <a:gd name="T59" fmla="*/ 224 h 449"/>
                <a:gd name="T60" fmla="*/ 88 w 448"/>
                <a:gd name="T61" fmla="*/ 192 h 449"/>
                <a:gd name="T62" fmla="*/ 100 w 448"/>
                <a:gd name="T63" fmla="*/ 161 h 449"/>
                <a:gd name="T64" fmla="*/ 113 w 448"/>
                <a:gd name="T65" fmla="*/ 134 h 449"/>
                <a:gd name="T66" fmla="*/ 99 w 448"/>
                <a:gd name="T67" fmla="*/ 109 h 449"/>
                <a:gd name="T68" fmla="*/ 92 w 448"/>
                <a:gd name="T69" fmla="*/ 87 h 449"/>
                <a:gd name="T70" fmla="*/ 92 w 448"/>
                <a:gd name="T71" fmla="*/ 68 h 449"/>
                <a:gd name="T72" fmla="*/ 100 w 448"/>
                <a:gd name="T73" fmla="*/ 51 h 449"/>
                <a:gd name="T74" fmla="*/ 114 w 448"/>
                <a:gd name="T75" fmla="*/ 33 h 449"/>
                <a:gd name="T76" fmla="*/ 137 w 448"/>
                <a:gd name="T77" fmla="*/ 21 h 449"/>
                <a:gd name="T78" fmla="*/ 165 w 448"/>
                <a:gd name="T79" fmla="*/ 8 h 449"/>
                <a:gd name="T80" fmla="*/ 203 w 448"/>
                <a:gd name="T81"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8" h="449">
                  <a:moveTo>
                    <a:pt x="203" y="0"/>
                  </a:moveTo>
                  <a:lnTo>
                    <a:pt x="233" y="23"/>
                  </a:lnTo>
                  <a:lnTo>
                    <a:pt x="264" y="41"/>
                  </a:lnTo>
                  <a:lnTo>
                    <a:pt x="295" y="47"/>
                  </a:lnTo>
                  <a:lnTo>
                    <a:pt x="326" y="49"/>
                  </a:lnTo>
                  <a:lnTo>
                    <a:pt x="355" y="43"/>
                  </a:lnTo>
                  <a:lnTo>
                    <a:pt x="386" y="35"/>
                  </a:lnTo>
                  <a:lnTo>
                    <a:pt x="417" y="23"/>
                  </a:lnTo>
                  <a:lnTo>
                    <a:pt x="448" y="14"/>
                  </a:lnTo>
                  <a:lnTo>
                    <a:pt x="413" y="60"/>
                  </a:lnTo>
                  <a:lnTo>
                    <a:pt x="379" y="115"/>
                  </a:lnTo>
                  <a:lnTo>
                    <a:pt x="342" y="171"/>
                  </a:lnTo>
                  <a:lnTo>
                    <a:pt x="307" y="229"/>
                  </a:lnTo>
                  <a:lnTo>
                    <a:pt x="269" y="286"/>
                  </a:lnTo>
                  <a:lnTo>
                    <a:pt x="234" y="344"/>
                  </a:lnTo>
                  <a:lnTo>
                    <a:pt x="199" y="397"/>
                  </a:lnTo>
                  <a:lnTo>
                    <a:pt x="166" y="449"/>
                  </a:lnTo>
                  <a:lnTo>
                    <a:pt x="145" y="441"/>
                  </a:lnTo>
                  <a:lnTo>
                    <a:pt x="126" y="436"/>
                  </a:lnTo>
                  <a:lnTo>
                    <a:pt x="105" y="426"/>
                  </a:lnTo>
                  <a:lnTo>
                    <a:pt x="83" y="416"/>
                  </a:lnTo>
                  <a:lnTo>
                    <a:pt x="61" y="404"/>
                  </a:lnTo>
                  <a:lnTo>
                    <a:pt x="40" y="397"/>
                  </a:lnTo>
                  <a:lnTo>
                    <a:pt x="19" y="389"/>
                  </a:lnTo>
                  <a:lnTo>
                    <a:pt x="0" y="385"/>
                  </a:lnTo>
                  <a:lnTo>
                    <a:pt x="10" y="354"/>
                  </a:lnTo>
                  <a:lnTo>
                    <a:pt x="23" y="323"/>
                  </a:lnTo>
                  <a:lnTo>
                    <a:pt x="38" y="290"/>
                  </a:lnTo>
                  <a:lnTo>
                    <a:pt x="55" y="257"/>
                  </a:lnTo>
                  <a:lnTo>
                    <a:pt x="71" y="224"/>
                  </a:lnTo>
                  <a:lnTo>
                    <a:pt x="88" y="192"/>
                  </a:lnTo>
                  <a:lnTo>
                    <a:pt x="100" y="161"/>
                  </a:lnTo>
                  <a:lnTo>
                    <a:pt x="113" y="134"/>
                  </a:lnTo>
                  <a:lnTo>
                    <a:pt x="99" y="109"/>
                  </a:lnTo>
                  <a:lnTo>
                    <a:pt x="92" y="87"/>
                  </a:lnTo>
                  <a:lnTo>
                    <a:pt x="92" y="68"/>
                  </a:lnTo>
                  <a:lnTo>
                    <a:pt x="100" y="51"/>
                  </a:lnTo>
                  <a:lnTo>
                    <a:pt x="114" y="33"/>
                  </a:lnTo>
                  <a:lnTo>
                    <a:pt x="137" y="21"/>
                  </a:lnTo>
                  <a:lnTo>
                    <a:pt x="165" y="8"/>
                  </a:lnTo>
                  <a:lnTo>
                    <a:pt x="203" y="0"/>
                  </a:lnTo>
                  <a:close/>
                </a:path>
              </a:pathLst>
            </a:custGeom>
            <a:solidFill>
              <a:srgbClr val="4A91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86" name="Freeform 318"/>
            <p:cNvSpPr>
              <a:spLocks/>
            </p:cNvSpPr>
            <p:nvPr/>
          </p:nvSpPr>
          <p:spPr bwMode="auto">
            <a:xfrm>
              <a:off x="1993" y="2885"/>
              <a:ext cx="284" cy="461"/>
            </a:xfrm>
            <a:custGeom>
              <a:avLst/>
              <a:gdLst>
                <a:gd name="T0" fmla="*/ 243 w 284"/>
                <a:gd name="T1" fmla="*/ 0 h 921"/>
                <a:gd name="T2" fmla="*/ 247 w 284"/>
                <a:gd name="T3" fmla="*/ 62 h 921"/>
                <a:gd name="T4" fmla="*/ 253 w 284"/>
                <a:gd name="T5" fmla="*/ 124 h 921"/>
                <a:gd name="T6" fmla="*/ 257 w 284"/>
                <a:gd name="T7" fmla="*/ 188 h 921"/>
                <a:gd name="T8" fmla="*/ 263 w 284"/>
                <a:gd name="T9" fmla="*/ 253 h 921"/>
                <a:gd name="T10" fmla="*/ 267 w 284"/>
                <a:gd name="T11" fmla="*/ 315 h 921"/>
                <a:gd name="T12" fmla="*/ 273 w 284"/>
                <a:gd name="T13" fmla="*/ 377 h 921"/>
                <a:gd name="T14" fmla="*/ 278 w 284"/>
                <a:gd name="T15" fmla="*/ 441 h 921"/>
                <a:gd name="T16" fmla="*/ 284 w 284"/>
                <a:gd name="T17" fmla="*/ 505 h 921"/>
                <a:gd name="T18" fmla="*/ 276 w 284"/>
                <a:gd name="T19" fmla="*/ 542 h 921"/>
                <a:gd name="T20" fmla="*/ 267 w 284"/>
                <a:gd name="T21" fmla="*/ 581 h 921"/>
                <a:gd name="T22" fmla="*/ 256 w 284"/>
                <a:gd name="T23" fmla="*/ 616 h 921"/>
                <a:gd name="T24" fmla="*/ 245 w 284"/>
                <a:gd name="T25" fmla="*/ 651 h 921"/>
                <a:gd name="T26" fmla="*/ 229 w 284"/>
                <a:gd name="T27" fmla="*/ 680 h 921"/>
                <a:gd name="T28" fmla="*/ 212 w 284"/>
                <a:gd name="T29" fmla="*/ 706 h 921"/>
                <a:gd name="T30" fmla="*/ 191 w 284"/>
                <a:gd name="T31" fmla="*/ 727 h 921"/>
                <a:gd name="T32" fmla="*/ 166 w 284"/>
                <a:gd name="T33" fmla="*/ 743 h 921"/>
                <a:gd name="T34" fmla="*/ 133 w 284"/>
                <a:gd name="T35" fmla="*/ 760 h 921"/>
                <a:gd name="T36" fmla="*/ 110 w 284"/>
                <a:gd name="T37" fmla="*/ 778 h 921"/>
                <a:gd name="T38" fmla="*/ 93 w 284"/>
                <a:gd name="T39" fmla="*/ 795 h 921"/>
                <a:gd name="T40" fmla="*/ 84 w 284"/>
                <a:gd name="T41" fmla="*/ 813 h 921"/>
                <a:gd name="T42" fmla="*/ 79 w 284"/>
                <a:gd name="T43" fmla="*/ 830 h 921"/>
                <a:gd name="T44" fmla="*/ 79 w 284"/>
                <a:gd name="T45" fmla="*/ 848 h 921"/>
                <a:gd name="T46" fmla="*/ 80 w 284"/>
                <a:gd name="T47" fmla="*/ 865 h 921"/>
                <a:gd name="T48" fmla="*/ 86 w 284"/>
                <a:gd name="T49" fmla="*/ 884 h 921"/>
                <a:gd name="T50" fmla="*/ 60 w 284"/>
                <a:gd name="T51" fmla="*/ 906 h 921"/>
                <a:gd name="T52" fmla="*/ 41 w 284"/>
                <a:gd name="T53" fmla="*/ 919 h 921"/>
                <a:gd name="T54" fmla="*/ 24 w 284"/>
                <a:gd name="T55" fmla="*/ 921 h 921"/>
                <a:gd name="T56" fmla="*/ 12 w 284"/>
                <a:gd name="T57" fmla="*/ 914 h 921"/>
                <a:gd name="T58" fmla="*/ 4 w 284"/>
                <a:gd name="T59" fmla="*/ 890 h 921"/>
                <a:gd name="T60" fmla="*/ 0 w 284"/>
                <a:gd name="T61" fmla="*/ 855 h 921"/>
                <a:gd name="T62" fmla="*/ 1 w 284"/>
                <a:gd name="T63" fmla="*/ 805 h 921"/>
                <a:gd name="T64" fmla="*/ 10 w 284"/>
                <a:gd name="T65" fmla="*/ 739 h 921"/>
                <a:gd name="T66" fmla="*/ 38 w 284"/>
                <a:gd name="T67" fmla="*/ 645 h 921"/>
                <a:gd name="T68" fmla="*/ 67 w 284"/>
                <a:gd name="T69" fmla="*/ 552 h 921"/>
                <a:gd name="T70" fmla="*/ 97 w 284"/>
                <a:gd name="T71" fmla="*/ 461 h 921"/>
                <a:gd name="T72" fmla="*/ 126 w 284"/>
                <a:gd name="T73" fmla="*/ 369 h 921"/>
                <a:gd name="T74" fmla="*/ 155 w 284"/>
                <a:gd name="T75" fmla="*/ 276 h 921"/>
                <a:gd name="T76" fmla="*/ 184 w 284"/>
                <a:gd name="T77" fmla="*/ 183 h 921"/>
                <a:gd name="T78" fmla="*/ 214 w 284"/>
                <a:gd name="T79" fmla="*/ 91 h 921"/>
                <a:gd name="T80" fmla="*/ 243 w 284"/>
                <a:gd name="T81"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921">
                  <a:moveTo>
                    <a:pt x="243" y="0"/>
                  </a:moveTo>
                  <a:lnTo>
                    <a:pt x="247" y="62"/>
                  </a:lnTo>
                  <a:lnTo>
                    <a:pt x="253" y="124"/>
                  </a:lnTo>
                  <a:lnTo>
                    <a:pt x="257" y="188"/>
                  </a:lnTo>
                  <a:lnTo>
                    <a:pt x="263" y="253"/>
                  </a:lnTo>
                  <a:lnTo>
                    <a:pt x="267" y="315"/>
                  </a:lnTo>
                  <a:lnTo>
                    <a:pt x="273" y="377"/>
                  </a:lnTo>
                  <a:lnTo>
                    <a:pt x="278" y="441"/>
                  </a:lnTo>
                  <a:lnTo>
                    <a:pt x="284" y="505"/>
                  </a:lnTo>
                  <a:lnTo>
                    <a:pt x="276" y="542"/>
                  </a:lnTo>
                  <a:lnTo>
                    <a:pt x="267" y="581"/>
                  </a:lnTo>
                  <a:lnTo>
                    <a:pt x="256" y="616"/>
                  </a:lnTo>
                  <a:lnTo>
                    <a:pt x="245" y="651"/>
                  </a:lnTo>
                  <a:lnTo>
                    <a:pt x="229" y="680"/>
                  </a:lnTo>
                  <a:lnTo>
                    <a:pt x="212" y="706"/>
                  </a:lnTo>
                  <a:lnTo>
                    <a:pt x="191" y="727"/>
                  </a:lnTo>
                  <a:lnTo>
                    <a:pt x="166" y="743"/>
                  </a:lnTo>
                  <a:lnTo>
                    <a:pt x="133" y="760"/>
                  </a:lnTo>
                  <a:lnTo>
                    <a:pt x="110" y="778"/>
                  </a:lnTo>
                  <a:lnTo>
                    <a:pt x="93" y="795"/>
                  </a:lnTo>
                  <a:lnTo>
                    <a:pt x="84" y="813"/>
                  </a:lnTo>
                  <a:lnTo>
                    <a:pt x="79" y="830"/>
                  </a:lnTo>
                  <a:lnTo>
                    <a:pt x="79" y="848"/>
                  </a:lnTo>
                  <a:lnTo>
                    <a:pt x="80" y="865"/>
                  </a:lnTo>
                  <a:lnTo>
                    <a:pt x="86" y="884"/>
                  </a:lnTo>
                  <a:lnTo>
                    <a:pt x="60" y="906"/>
                  </a:lnTo>
                  <a:lnTo>
                    <a:pt x="41" y="919"/>
                  </a:lnTo>
                  <a:lnTo>
                    <a:pt x="24" y="921"/>
                  </a:lnTo>
                  <a:lnTo>
                    <a:pt x="12" y="914"/>
                  </a:lnTo>
                  <a:lnTo>
                    <a:pt x="4" y="890"/>
                  </a:lnTo>
                  <a:lnTo>
                    <a:pt x="0" y="855"/>
                  </a:lnTo>
                  <a:lnTo>
                    <a:pt x="1" y="805"/>
                  </a:lnTo>
                  <a:lnTo>
                    <a:pt x="10" y="739"/>
                  </a:lnTo>
                  <a:lnTo>
                    <a:pt x="38" y="645"/>
                  </a:lnTo>
                  <a:lnTo>
                    <a:pt x="67" y="552"/>
                  </a:lnTo>
                  <a:lnTo>
                    <a:pt x="97" y="461"/>
                  </a:lnTo>
                  <a:lnTo>
                    <a:pt x="126" y="369"/>
                  </a:lnTo>
                  <a:lnTo>
                    <a:pt x="155" y="276"/>
                  </a:lnTo>
                  <a:lnTo>
                    <a:pt x="184" y="183"/>
                  </a:lnTo>
                  <a:lnTo>
                    <a:pt x="214" y="91"/>
                  </a:lnTo>
                  <a:lnTo>
                    <a:pt x="243" y="0"/>
                  </a:lnTo>
                  <a:close/>
                </a:path>
              </a:pathLst>
            </a:custGeom>
            <a:solidFill>
              <a:srgbClr val="704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87" name="Freeform 319"/>
            <p:cNvSpPr>
              <a:spLocks/>
            </p:cNvSpPr>
            <p:nvPr/>
          </p:nvSpPr>
          <p:spPr bwMode="auto">
            <a:xfrm>
              <a:off x="3814" y="4048"/>
              <a:ext cx="118" cy="31"/>
            </a:xfrm>
            <a:custGeom>
              <a:avLst/>
              <a:gdLst>
                <a:gd name="T0" fmla="*/ 61 w 118"/>
                <a:gd name="T1" fmla="*/ 0 h 63"/>
                <a:gd name="T2" fmla="*/ 71 w 118"/>
                <a:gd name="T3" fmla="*/ 0 h 63"/>
                <a:gd name="T4" fmla="*/ 82 w 118"/>
                <a:gd name="T5" fmla="*/ 2 h 63"/>
                <a:gd name="T6" fmla="*/ 90 w 118"/>
                <a:gd name="T7" fmla="*/ 4 h 63"/>
                <a:gd name="T8" fmla="*/ 100 w 118"/>
                <a:gd name="T9" fmla="*/ 10 h 63"/>
                <a:gd name="T10" fmla="*/ 107 w 118"/>
                <a:gd name="T11" fmla="*/ 14 h 63"/>
                <a:gd name="T12" fmla="*/ 113 w 118"/>
                <a:gd name="T13" fmla="*/ 20 h 63"/>
                <a:gd name="T14" fmla="*/ 116 w 118"/>
                <a:gd name="T15" fmla="*/ 26 h 63"/>
                <a:gd name="T16" fmla="*/ 118 w 118"/>
                <a:gd name="T17" fmla="*/ 33 h 63"/>
                <a:gd name="T18" fmla="*/ 116 w 118"/>
                <a:gd name="T19" fmla="*/ 37 h 63"/>
                <a:gd name="T20" fmla="*/ 113 w 118"/>
                <a:gd name="T21" fmla="*/ 43 h 63"/>
                <a:gd name="T22" fmla="*/ 107 w 118"/>
                <a:gd name="T23" fmla="*/ 47 h 63"/>
                <a:gd name="T24" fmla="*/ 100 w 118"/>
                <a:gd name="T25" fmla="*/ 53 h 63"/>
                <a:gd name="T26" fmla="*/ 90 w 118"/>
                <a:gd name="T27" fmla="*/ 55 h 63"/>
                <a:gd name="T28" fmla="*/ 82 w 118"/>
                <a:gd name="T29" fmla="*/ 59 h 63"/>
                <a:gd name="T30" fmla="*/ 71 w 118"/>
                <a:gd name="T31" fmla="*/ 61 h 63"/>
                <a:gd name="T32" fmla="*/ 61 w 118"/>
                <a:gd name="T33" fmla="*/ 63 h 63"/>
                <a:gd name="T34" fmla="*/ 48 w 118"/>
                <a:gd name="T35" fmla="*/ 61 h 63"/>
                <a:gd name="T36" fmla="*/ 37 w 118"/>
                <a:gd name="T37" fmla="*/ 59 h 63"/>
                <a:gd name="T38" fmla="*/ 25 w 118"/>
                <a:gd name="T39" fmla="*/ 55 h 63"/>
                <a:gd name="T40" fmla="*/ 17 w 118"/>
                <a:gd name="T41" fmla="*/ 53 h 63"/>
                <a:gd name="T42" fmla="*/ 9 w 118"/>
                <a:gd name="T43" fmla="*/ 47 h 63"/>
                <a:gd name="T44" fmla="*/ 4 w 118"/>
                <a:gd name="T45" fmla="*/ 43 h 63"/>
                <a:gd name="T46" fmla="*/ 0 w 118"/>
                <a:gd name="T47" fmla="*/ 37 h 63"/>
                <a:gd name="T48" fmla="*/ 0 w 118"/>
                <a:gd name="T49" fmla="*/ 33 h 63"/>
                <a:gd name="T50" fmla="*/ 0 w 118"/>
                <a:gd name="T51" fmla="*/ 26 h 63"/>
                <a:gd name="T52" fmla="*/ 4 w 118"/>
                <a:gd name="T53" fmla="*/ 20 h 63"/>
                <a:gd name="T54" fmla="*/ 9 w 118"/>
                <a:gd name="T55" fmla="*/ 14 h 63"/>
                <a:gd name="T56" fmla="*/ 17 w 118"/>
                <a:gd name="T57" fmla="*/ 10 h 63"/>
                <a:gd name="T58" fmla="*/ 25 w 118"/>
                <a:gd name="T59" fmla="*/ 4 h 63"/>
                <a:gd name="T60" fmla="*/ 37 w 118"/>
                <a:gd name="T61" fmla="*/ 2 h 63"/>
                <a:gd name="T62" fmla="*/ 48 w 118"/>
                <a:gd name="T63" fmla="*/ 0 h 63"/>
                <a:gd name="T64" fmla="*/ 61 w 118"/>
                <a:gd name="T6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63">
                  <a:moveTo>
                    <a:pt x="61" y="0"/>
                  </a:moveTo>
                  <a:lnTo>
                    <a:pt x="71" y="0"/>
                  </a:lnTo>
                  <a:lnTo>
                    <a:pt x="82" y="2"/>
                  </a:lnTo>
                  <a:lnTo>
                    <a:pt x="90" y="4"/>
                  </a:lnTo>
                  <a:lnTo>
                    <a:pt x="100" y="10"/>
                  </a:lnTo>
                  <a:lnTo>
                    <a:pt x="107" y="14"/>
                  </a:lnTo>
                  <a:lnTo>
                    <a:pt x="113" y="20"/>
                  </a:lnTo>
                  <a:lnTo>
                    <a:pt x="116" y="26"/>
                  </a:lnTo>
                  <a:lnTo>
                    <a:pt x="118" y="33"/>
                  </a:lnTo>
                  <a:lnTo>
                    <a:pt x="116" y="37"/>
                  </a:lnTo>
                  <a:lnTo>
                    <a:pt x="113" y="43"/>
                  </a:lnTo>
                  <a:lnTo>
                    <a:pt x="107" y="47"/>
                  </a:lnTo>
                  <a:lnTo>
                    <a:pt x="100" y="53"/>
                  </a:lnTo>
                  <a:lnTo>
                    <a:pt x="90" y="55"/>
                  </a:lnTo>
                  <a:lnTo>
                    <a:pt x="82" y="59"/>
                  </a:lnTo>
                  <a:lnTo>
                    <a:pt x="71" y="61"/>
                  </a:lnTo>
                  <a:lnTo>
                    <a:pt x="61" y="63"/>
                  </a:lnTo>
                  <a:lnTo>
                    <a:pt x="48" y="61"/>
                  </a:lnTo>
                  <a:lnTo>
                    <a:pt x="37" y="59"/>
                  </a:lnTo>
                  <a:lnTo>
                    <a:pt x="25" y="55"/>
                  </a:lnTo>
                  <a:lnTo>
                    <a:pt x="17" y="53"/>
                  </a:lnTo>
                  <a:lnTo>
                    <a:pt x="9" y="47"/>
                  </a:lnTo>
                  <a:lnTo>
                    <a:pt x="4" y="43"/>
                  </a:lnTo>
                  <a:lnTo>
                    <a:pt x="0" y="37"/>
                  </a:lnTo>
                  <a:lnTo>
                    <a:pt x="0" y="33"/>
                  </a:lnTo>
                  <a:lnTo>
                    <a:pt x="0" y="26"/>
                  </a:lnTo>
                  <a:lnTo>
                    <a:pt x="4" y="20"/>
                  </a:lnTo>
                  <a:lnTo>
                    <a:pt x="9" y="14"/>
                  </a:lnTo>
                  <a:lnTo>
                    <a:pt x="17" y="10"/>
                  </a:lnTo>
                  <a:lnTo>
                    <a:pt x="25" y="4"/>
                  </a:lnTo>
                  <a:lnTo>
                    <a:pt x="37" y="2"/>
                  </a:lnTo>
                  <a:lnTo>
                    <a:pt x="48" y="0"/>
                  </a:lnTo>
                  <a:lnTo>
                    <a:pt x="61" y="0"/>
                  </a:lnTo>
                  <a:close/>
                </a:path>
              </a:pathLst>
            </a:cu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88" name="Freeform 320"/>
            <p:cNvSpPr>
              <a:spLocks/>
            </p:cNvSpPr>
            <p:nvPr/>
          </p:nvSpPr>
          <p:spPr bwMode="auto">
            <a:xfrm>
              <a:off x="2204" y="4048"/>
              <a:ext cx="118" cy="35"/>
            </a:xfrm>
            <a:custGeom>
              <a:avLst/>
              <a:gdLst>
                <a:gd name="T0" fmla="*/ 58 w 118"/>
                <a:gd name="T1" fmla="*/ 0 h 70"/>
                <a:gd name="T2" fmla="*/ 69 w 118"/>
                <a:gd name="T3" fmla="*/ 0 h 70"/>
                <a:gd name="T4" fmla="*/ 80 w 118"/>
                <a:gd name="T5" fmla="*/ 2 h 70"/>
                <a:gd name="T6" fmla="*/ 90 w 118"/>
                <a:gd name="T7" fmla="*/ 4 h 70"/>
                <a:gd name="T8" fmla="*/ 100 w 118"/>
                <a:gd name="T9" fmla="*/ 10 h 70"/>
                <a:gd name="T10" fmla="*/ 107 w 118"/>
                <a:gd name="T11" fmla="*/ 16 h 70"/>
                <a:gd name="T12" fmla="*/ 112 w 118"/>
                <a:gd name="T13" fmla="*/ 22 h 70"/>
                <a:gd name="T14" fmla="*/ 115 w 118"/>
                <a:gd name="T15" fmla="*/ 28 h 70"/>
                <a:gd name="T16" fmla="*/ 118 w 118"/>
                <a:gd name="T17" fmla="*/ 35 h 70"/>
                <a:gd name="T18" fmla="*/ 115 w 118"/>
                <a:gd name="T19" fmla="*/ 41 h 70"/>
                <a:gd name="T20" fmla="*/ 112 w 118"/>
                <a:gd name="T21" fmla="*/ 47 h 70"/>
                <a:gd name="T22" fmla="*/ 107 w 118"/>
                <a:gd name="T23" fmla="*/ 53 h 70"/>
                <a:gd name="T24" fmla="*/ 100 w 118"/>
                <a:gd name="T25" fmla="*/ 59 h 70"/>
                <a:gd name="T26" fmla="*/ 90 w 118"/>
                <a:gd name="T27" fmla="*/ 63 h 70"/>
                <a:gd name="T28" fmla="*/ 80 w 118"/>
                <a:gd name="T29" fmla="*/ 66 h 70"/>
                <a:gd name="T30" fmla="*/ 69 w 118"/>
                <a:gd name="T31" fmla="*/ 68 h 70"/>
                <a:gd name="T32" fmla="*/ 58 w 118"/>
                <a:gd name="T33" fmla="*/ 70 h 70"/>
                <a:gd name="T34" fmla="*/ 45 w 118"/>
                <a:gd name="T35" fmla="*/ 68 h 70"/>
                <a:gd name="T36" fmla="*/ 35 w 118"/>
                <a:gd name="T37" fmla="*/ 66 h 70"/>
                <a:gd name="T38" fmla="*/ 24 w 118"/>
                <a:gd name="T39" fmla="*/ 63 h 70"/>
                <a:gd name="T40" fmla="*/ 17 w 118"/>
                <a:gd name="T41" fmla="*/ 59 h 70"/>
                <a:gd name="T42" fmla="*/ 8 w 118"/>
                <a:gd name="T43" fmla="*/ 53 h 70"/>
                <a:gd name="T44" fmla="*/ 4 w 118"/>
                <a:gd name="T45" fmla="*/ 47 h 70"/>
                <a:gd name="T46" fmla="*/ 0 w 118"/>
                <a:gd name="T47" fmla="*/ 41 h 70"/>
                <a:gd name="T48" fmla="*/ 0 w 118"/>
                <a:gd name="T49" fmla="*/ 35 h 70"/>
                <a:gd name="T50" fmla="*/ 0 w 118"/>
                <a:gd name="T51" fmla="*/ 28 h 70"/>
                <a:gd name="T52" fmla="*/ 4 w 118"/>
                <a:gd name="T53" fmla="*/ 22 h 70"/>
                <a:gd name="T54" fmla="*/ 8 w 118"/>
                <a:gd name="T55" fmla="*/ 16 h 70"/>
                <a:gd name="T56" fmla="*/ 17 w 118"/>
                <a:gd name="T57" fmla="*/ 10 h 70"/>
                <a:gd name="T58" fmla="*/ 24 w 118"/>
                <a:gd name="T59" fmla="*/ 4 h 70"/>
                <a:gd name="T60" fmla="*/ 35 w 118"/>
                <a:gd name="T61" fmla="*/ 2 h 70"/>
                <a:gd name="T62" fmla="*/ 45 w 118"/>
                <a:gd name="T63" fmla="*/ 0 h 70"/>
                <a:gd name="T64" fmla="*/ 58 w 118"/>
                <a:gd name="T6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70">
                  <a:moveTo>
                    <a:pt x="58" y="0"/>
                  </a:moveTo>
                  <a:lnTo>
                    <a:pt x="69" y="0"/>
                  </a:lnTo>
                  <a:lnTo>
                    <a:pt x="80" y="2"/>
                  </a:lnTo>
                  <a:lnTo>
                    <a:pt x="90" y="4"/>
                  </a:lnTo>
                  <a:lnTo>
                    <a:pt x="100" y="10"/>
                  </a:lnTo>
                  <a:lnTo>
                    <a:pt x="107" y="16"/>
                  </a:lnTo>
                  <a:lnTo>
                    <a:pt x="112" y="22"/>
                  </a:lnTo>
                  <a:lnTo>
                    <a:pt x="115" y="28"/>
                  </a:lnTo>
                  <a:lnTo>
                    <a:pt x="118" y="35"/>
                  </a:lnTo>
                  <a:lnTo>
                    <a:pt x="115" y="41"/>
                  </a:lnTo>
                  <a:lnTo>
                    <a:pt x="112" y="47"/>
                  </a:lnTo>
                  <a:lnTo>
                    <a:pt x="107" y="53"/>
                  </a:lnTo>
                  <a:lnTo>
                    <a:pt x="100" y="59"/>
                  </a:lnTo>
                  <a:lnTo>
                    <a:pt x="90" y="63"/>
                  </a:lnTo>
                  <a:lnTo>
                    <a:pt x="80" y="66"/>
                  </a:lnTo>
                  <a:lnTo>
                    <a:pt x="69" y="68"/>
                  </a:lnTo>
                  <a:lnTo>
                    <a:pt x="58" y="70"/>
                  </a:lnTo>
                  <a:lnTo>
                    <a:pt x="45" y="68"/>
                  </a:lnTo>
                  <a:lnTo>
                    <a:pt x="35" y="66"/>
                  </a:lnTo>
                  <a:lnTo>
                    <a:pt x="24" y="63"/>
                  </a:lnTo>
                  <a:lnTo>
                    <a:pt x="17" y="59"/>
                  </a:lnTo>
                  <a:lnTo>
                    <a:pt x="8" y="53"/>
                  </a:lnTo>
                  <a:lnTo>
                    <a:pt x="4" y="47"/>
                  </a:lnTo>
                  <a:lnTo>
                    <a:pt x="0" y="41"/>
                  </a:lnTo>
                  <a:lnTo>
                    <a:pt x="0" y="35"/>
                  </a:lnTo>
                  <a:lnTo>
                    <a:pt x="0" y="28"/>
                  </a:lnTo>
                  <a:lnTo>
                    <a:pt x="4" y="22"/>
                  </a:lnTo>
                  <a:lnTo>
                    <a:pt x="8" y="16"/>
                  </a:lnTo>
                  <a:lnTo>
                    <a:pt x="17" y="10"/>
                  </a:lnTo>
                  <a:lnTo>
                    <a:pt x="24" y="4"/>
                  </a:lnTo>
                  <a:lnTo>
                    <a:pt x="35" y="2"/>
                  </a:lnTo>
                  <a:lnTo>
                    <a:pt x="45" y="0"/>
                  </a:lnTo>
                  <a:lnTo>
                    <a:pt x="58" y="0"/>
                  </a:lnTo>
                  <a:close/>
                </a:path>
              </a:pathLst>
            </a:cu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7489" name="Freeform 321"/>
            <p:cNvSpPr>
              <a:spLocks/>
            </p:cNvSpPr>
            <p:nvPr/>
          </p:nvSpPr>
          <p:spPr bwMode="auto">
            <a:xfrm>
              <a:off x="2312" y="2230"/>
              <a:ext cx="280" cy="334"/>
            </a:xfrm>
            <a:custGeom>
              <a:avLst/>
              <a:gdLst>
                <a:gd name="T0" fmla="*/ 275 w 280"/>
                <a:gd name="T1" fmla="*/ 140 h 669"/>
                <a:gd name="T2" fmla="*/ 265 w 280"/>
                <a:gd name="T3" fmla="*/ 175 h 669"/>
                <a:gd name="T4" fmla="*/ 256 w 280"/>
                <a:gd name="T5" fmla="*/ 210 h 669"/>
                <a:gd name="T6" fmla="*/ 247 w 280"/>
                <a:gd name="T7" fmla="*/ 245 h 669"/>
                <a:gd name="T8" fmla="*/ 238 w 280"/>
                <a:gd name="T9" fmla="*/ 280 h 669"/>
                <a:gd name="T10" fmla="*/ 228 w 280"/>
                <a:gd name="T11" fmla="*/ 315 h 669"/>
                <a:gd name="T12" fmla="*/ 220 w 280"/>
                <a:gd name="T13" fmla="*/ 350 h 669"/>
                <a:gd name="T14" fmla="*/ 211 w 280"/>
                <a:gd name="T15" fmla="*/ 385 h 669"/>
                <a:gd name="T16" fmla="*/ 203 w 280"/>
                <a:gd name="T17" fmla="*/ 420 h 669"/>
                <a:gd name="T18" fmla="*/ 182 w 280"/>
                <a:gd name="T19" fmla="*/ 477 h 669"/>
                <a:gd name="T20" fmla="*/ 161 w 280"/>
                <a:gd name="T21" fmla="*/ 529 h 669"/>
                <a:gd name="T22" fmla="*/ 138 w 280"/>
                <a:gd name="T23" fmla="*/ 576 h 669"/>
                <a:gd name="T24" fmla="*/ 117 w 280"/>
                <a:gd name="T25" fmla="*/ 617 h 669"/>
                <a:gd name="T26" fmla="*/ 92 w 280"/>
                <a:gd name="T27" fmla="*/ 646 h 669"/>
                <a:gd name="T28" fmla="*/ 66 w 280"/>
                <a:gd name="T29" fmla="*/ 663 h 669"/>
                <a:gd name="T30" fmla="*/ 38 w 280"/>
                <a:gd name="T31" fmla="*/ 669 h 669"/>
                <a:gd name="T32" fmla="*/ 10 w 280"/>
                <a:gd name="T33" fmla="*/ 659 h 669"/>
                <a:gd name="T34" fmla="*/ 9 w 280"/>
                <a:gd name="T35" fmla="*/ 642 h 669"/>
                <a:gd name="T36" fmla="*/ 7 w 280"/>
                <a:gd name="T37" fmla="*/ 624 h 669"/>
                <a:gd name="T38" fmla="*/ 6 w 280"/>
                <a:gd name="T39" fmla="*/ 607 h 669"/>
                <a:gd name="T40" fmla="*/ 4 w 280"/>
                <a:gd name="T41" fmla="*/ 591 h 669"/>
                <a:gd name="T42" fmla="*/ 3 w 280"/>
                <a:gd name="T43" fmla="*/ 574 h 669"/>
                <a:gd name="T44" fmla="*/ 2 w 280"/>
                <a:gd name="T45" fmla="*/ 558 h 669"/>
                <a:gd name="T46" fmla="*/ 0 w 280"/>
                <a:gd name="T47" fmla="*/ 541 h 669"/>
                <a:gd name="T48" fmla="*/ 0 w 280"/>
                <a:gd name="T49" fmla="*/ 525 h 669"/>
                <a:gd name="T50" fmla="*/ 26 w 280"/>
                <a:gd name="T51" fmla="*/ 482 h 669"/>
                <a:gd name="T52" fmla="*/ 52 w 280"/>
                <a:gd name="T53" fmla="*/ 440 h 669"/>
                <a:gd name="T54" fmla="*/ 78 w 280"/>
                <a:gd name="T55" fmla="*/ 395 h 669"/>
                <a:gd name="T56" fmla="*/ 102 w 280"/>
                <a:gd name="T57" fmla="*/ 348 h 669"/>
                <a:gd name="T58" fmla="*/ 123 w 280"/>
                <a:gd name="T59" fmla="*/ 296 h 669"/>
                <a:gd name="T60" fmla="*/ 142 w 280"/>
                <a:gd name="T61" fmla="*/ 241 h 669"/>
                <a:gd name="T62" fmla="*/ 159 w 280"/>
                <a:gd name="T63" fmla="*/ 183 h 669"/>
                <a:gd name="T64" fmla="*/ 175 w 280"/>
                <a:gd name="T65" fmla="*/ 119 h 669"/>
                <a:gd name="T66" fmla="*/ 187 w 280"/>
                <a:gd name="T67" fmla="*/ 86 h 669"/>
                <a:gd name="T68" fmla="*/ 200 w 280"/>
                <a:gd name="T69" fmla="*/ 59 h 669"/>
                <a:gd name="T70" fmla="*/ 213 w 280"/>
                <a:gd name="T71" fmla="*/ 35 h 669"/>
                <a:gd name="T72" fmla="*/ 225 w 280"/>
                <a:gd name="T73" fmla="*/ 20 h 669"/>
                <a:gd name="T74" fmla="*/ 238 w 280"/>
                <a:gd name="T75" fmla="*/ 6 h 669"/>
                <a:gd name="T76" fmla="*/ 252 w 280"/>
                <a:gd name="T77" fmla="*/ 0 h 669"/>
                <a:gd name="T78" fmla="*/ 266 w 280"/>
                <a:gd name="T79" fmla="*/ 0 h 669"/>
                <a:gd name="T80" fmla="*/ 280 w 280"/>
                <a:gd name="T81" fmla="*/ 6 h 669"/>
                <a:gd name="T82" fmla="*/ 279 w 280"/>
                <a:gd name="T83" fmla="*/ 22 h 669"/>
                <a:gd name="T84" fmla="*/ 279 w 280"/>
                <a:gd name="T85" fmla="*/ 37 h 669"/>
                <a:gd name="T86" fmla="*/ 278 w 280"/>
                <a:gd name="T87" fmla="*/ 55 h 669"/>
                <a:gd name="T88" fmla="*/ 278 w 280"/>
                <a:gd name="T89" fmla="*/ 72 h 669"/>
                <a:gd name="T90" fmla="*/ 276 w 280"/>
                <a:gd name="T91" fmla="*/ 88 h 669"/>
                <a:gd name="T92" fmla="*/ 276 w 280"/>
                <a:gd name="T93" fmla="*/ 105 h 669"/>
                <a:gd name="T94" fmla="*/ 275 w 280"/>
                <a:gd name="T95" fmla="*/ 123 h 669"/>
                <a:gd name="T96" fmla="*/ 275 w 280"/>
                <a:gd name="T97" fmla="*/ 14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0" h="669">
                  <a:moveTo>
                    <a:pt x="275" y="140"/>
                  </a:moveTo>
                  <a:lnTo>
                    <a:pt x="265" y="175"/>
                  </a:lnTo>
                  <a:lnTo>
                    <a:pt x="256" y="210"/>
                  </a:lnTo>
                  <a:lnTo>
                    <a:pt x="247" y="245"/>
                  </a:lnTo>
                  <a:lnTo>
                    <a:pt x="238" y="280"/>
                  </a:lnTo>
                  <a:lnTo>
                    <a:pt x="228" y="315"/>
                  </a:lnTo>
                  <a:lnTo>
                    <a:pt x="220" y="350"/>
                  </a:lnTo>
                  <a:lnTo>
                    <a:pt x="211" y="385"/>
                  </a:lnTo>
                  <a:lnTo>
                    <a:pt x="203" y="420"/>
                  </a:lnTo>
                  <a:lnTo>
                    <a:pt x="182" y="477"/>
                  </a:lnTo>
                  <a:lnTo>
                    <a:pt x="161" y="529"/>
                  </a:lnTo>
                  <a:lnTo>
                    <a:pt x="138" y="576"/>
                  </a:lnTo>
                  <a:lnTo>
                    <a:pt x="117" y="617"/>
                  </a:lnTo>
                  <a:lnTo>
                    <a:pt x="92" y="646"/>
                  </a:lnTo>
                  <a:lnTo>
                    <a:pt x="66" y="663"/>
                  </a:lnTo>
                  <a:lnTo>
                    <a:pt x="38" y="669"/>
                  </a:lnTo>
                  <a:lnTo>
                    <a:pt x="10" y="659"/>
                  </a:lnTo>
                  <a:lnTo>
                    <a:pt x="9" y="642"/>
                  </a:lnTo>
                  <a:lnTo>
                    <a:pt x="7" y="624"/>
                  </a:lnTo>
                  <a:lnTo>
                    <a:pt x="6" y="607"/>
                  </a:lnTo>
                  <a:lnTo>
                    <a:pt x="4" y="591"/>
                  </a:lnTo>
                  <a:lnTo>
                    <a:pt x="3" y="574"/>
                  </a:lnTo>
                  <a:lnTo>
                    <a:pt x="2" y="558"/>
                  </a:lnTo>
                  <a:lnTo>
                    <a:pt x="0" y="541"/>
                  </a:lnTo>
                  <a:lnTo>
                    <a:pt x="0" y="525"/>
                  </a:lnTo>
                  <a:lnTo>
                    <a:pt x="26" y="482"/>
                  </a:lnTo>
                  <a:lnTo>
                    <a:pt x="52" y="440"/>
                  </a:lnTo>
                  <a:lnTo>
                    <a:pt x="78" y="395"/>
                  </a:lnTo>
                  <a:lnTo>
                    <a:pt x="102" y="348"/>
                  </a:lnTo>
                  <a:lnTo>
                    <a:pt x="123" y="296"/>
                  </a:lnTo>
                  <a:lnTo>
                    <a:pt x="142" y="241"/>
                  </a:lnTo>
                  <a:lnTo>
                    <a:pt x="159" y="183"/>
                  </a:lnTo>
                  <a:lnTo>
                    <a:pt x="175" y="119"/>
                  </a:lnTo>
                  <a:lnTo>
                    <a:pt x="187" y="86"/>
                  </a:lnTo>
                  <a:lnTo>
                    <a:pt x="200" y="59"/>
                  </a:lnTo>
                  <a:lnTo>
                    <a:pt x="213" y="35"/>
                  </a:lnTo>
                  <a:lnTo>
                    <a:pt x="225" y="20"/>
                  </a:lnTo>
                  <a:lnTo>
                    <a:pt x="238" y="6"/>
                  </a:lnTo>
                  <a:lnTo>
                    <a:pt x="252" y="0"/>
                  </a:lnTo>
                  <a:lnTo>
                    <a:pt x="266" y="0"/>
                  </a:lnTo>
                  <a:lnTo>
                    <a:pt x="280" y="6"/>
                  </a:lnTo>
                  <a:lnTo>
                    <a:pt x="279" y="22"/>
                  </a:lnTo>
                  <a:lnTo>
                    <a:pt x="279" y="37"/>
                  </a:lnTo>
                  <a:lnTo>
                    <a:pt x="278" y="55"/>
                  </a:lnTo>
                  <a:lnTo>
                    <a:pt x="278" y="72"/>
                  </a:lnTo>
                  <a:lnTo>
                    <a:pt x="276" y="88"/>
                  </a:lnTo>
                  <a:lnTo>
                    <a:pt x="276" y="105"/>
                  </a:lnTo>
                  <a:lnTo>
                    <a:pt x="275" y="123"/>
                  </a:lnTo>
                  <a:lnTo>
                    <a:pt x="275" y="140"/>
                  </a:lnTo>
                  <a:close/>
                </a:path>
              </a:pathLst>
            </a:custGeom>
            <a:solidFill>
              <a:srgbClr val="2936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87490" name="Text Box 322"/>
          <p:cNvSpPr txBox="1">
            <a:spLocks noChangeArrowheads="1"/>
          </p:cNvSpPr>
          <p:nvPr/>
        </p:nvSpPr>
        <p:spPr bwMode="auto">
          <a:xfrm rot="-3622256">
            <a:off x="365919" y="3672681"/>
            <a:ext cx="518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solidFill>
                  <a:schemeClr val="bg1"/>
                </a:solidFill>
              </a:rPr>
              <a:t>Relational Databases</a:t>
            </a:r>
          </a:p>
        </p:txBody>
      </p:sp>
      <p:sp>
        <p:nvSpPr>
          <p:cNvPr id="1287491" name="Text Box 323"/>
          <p:cNvSpPr txBox="1">
            <a:spLocks noChangeArrowheads="1"/>
          </p:cNvSpPr>
          <p:nvPr/>
        </p:nvSpPr>
        <p:spPr bwMode="auto">
          <a:xfrm rot="-16949238">
            <a:off x="4739482" y="3825081"/>
            <a:ext cx="5181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solidFill>
                  <a:schemeClr val="bg1"/>
                </a:solidFill>
              </a:rPr>
              <a:t>Relational Databases</a:t>
            </a:r>
          </a:p>
        </p:txBody>
      </p:sp>
    </p:spTree>
    <p:extLst>
      <p:ext uri="{BB962C8B-B14F-4D97-AF65-F5344CB8AC3E}">
        <p14:creationId xmlns:p14="http://schemas.microsoft.com/office/powerpoint/2010/main" val="7525743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87490"/>
                                        </p:tgtEl>
                                        <p:attrNameLst>
                                          <p:attrName>style.visibility</p:attrName>
                                        </p:attrNameLst>
                                      </p:cBhvr>
                                      <p:to>
                                        <p:strVal val="visible"/>
                                      </p:to>
                                    </p:set>
                                    <p:animEffect transition="in" filter="wipe(down)">
                                      <p:cBhvr>
                                        <p:cTn id="7" dur="2000"/>
                                        <p:tgtEl>
                                          <p:spTgt spid="1287490"/>
                                        </p:tgtEl>
                                      </p:cBhvr>
                                    </p:animEffect>
                                  </p:childTnLst>
                                </p:cTn>
                              </p:par>
                            </p:childTnLst>
                          </p:cTn>
                        </p:par>
                        <p:par>
                          <p:cTn id="8" fill="hold" nodeType="afterGroup">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1287491"/>
                                        </p:tgtEl>
                                        <p:attrNameLst>
                                          <p:attrName>style.visibility</p:attrName>
                                        </p:attrNameLst>
                                      </p:cBhvr>
                                      <p:to>
                                        <p:strVal val="visible"/>
                                      </p:to>
                                    </p:set>
                                    <p:animEffect transition="in" filter="wipe(up)">
                                      <p:cBhvr>
                                        <p:cTn id="11" dur="2000"/>
                                        <p:tgtEl>
                                          <p:spTgt spid="1287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7490" grpId="0"/>
      <p:bldP spid="1287491" grpId="0"/>
    </p:bld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521460" y="2657475"/>
            <a:ext cx="8051040" cy="609600"/>
          </a:xfrm>
          <a:prstGeom prst="rect">
            <a:avLst/>
          </a:prstGeom>
          <a:solidFill>
            <a:srgbClr val="FFFF9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521460" y="800101"/>
            <a:ext cx="6172200" cy="857250"/>
          </a:xfrm>
          <a:prstGeom prst="rect">
            <a:avLst/>
          </a:prstGeom>
        </p:spPr>
        <p:txBody>
          <a:bodyPr vert="horz" lIns="68580" tIns="34290" rIns="68580" bIns="3429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u="sng" dirty="0">
                <a:solidFill>
                  <a:schemeClr val="accent2">
                    <a:lumMod val="50000"/>
                  </a:schemeClr>
                </a:solidFill>
              </a:rPr>
              <a:t>Introduction to Database Modeling</a:t>
            </a:r>
          </a:p>
        </p:txBody>
      </p:sp>
      <p:sp>
        <p:nvSpPr>
          <p:cNvPr id="6" name="TextBox 5"/>
          <p:cNvSpPr txBox="1"/>
          <p:nvPr/>
        </p:nvSpPr>
        <p:spPr>
          <a:xfrm>
            <a:off x="538207" y="1673929"/>
            <a:ext cx="8051040" cy="1384995"/>
          </a:xfrm>
          <a:prstGeom prst="rect">
            <a:avLst/>
          </a:prstGeom>
          <a:noFill/>
        </p:spPr>
        <p:txBody>
          <a:bodyPr wrap="square" rtlCol="0">
            <a:spAutoFit/>
          </a:bodyPr>
          <a:lstStyle/>
          <a:p>
            <a:pPr algn="just" defTabSz="685800"/>
            <a:r>
              <a:rPr lang="en-US" sz="1200" dirty="0">
                <a:solidFill>
                  <a:prstClr val="black"/>
                </a:solidFill>
              </a:rPr>
              <a:t>Time to see how to design or model a relational database, and this is regardless of which relational database management system you're going to use to do it. We're developing the </a:t>
            </a:r>
            <a:r>
              <a:rPr lang="en-US" sz="1200" u="sng" dirty="0">
                <a:solidFill>
                  <a:prstClr val="black"/>
                </a:solidFill>
              </a:rPr>
              <a:t>formal description of our database</a:t>
            </a:r>
            <a:r>
              <a:rPr lang="en-US" sz="1200" dirty="0">
                <a:solidFill>
                  <a:prstClr val="black"/>
                </a:solidFill>
              </a:rPr>
              <a:t>, what's called the </a:t>
            </a:r>
            <a:r>
              <a:rPr lang="en-US" sz="1200" b="1" dirty="0">
                <a:solidFill>
                  <a:prstClr val="black"/>
                </a:solidFill>
              </a:rPr>
              <a:t>database schema</a:t>
            </a:r>
            <a:r>
              <a:rPr lang="en-US" sz="1200" dirty="0">
                <a:solidFill>
                  <a:prstClr val="black"/>
                </a:solidFill>
              </a:rPr>
              <a:t>, our </a:t>
            </a:r>
            <a:r>
              <a:rPr lang="en-US" sz="1200" i="1" dirty="0">
                <a:solidFill>
                  <a:prstClr val="black"/>
                </a:solidFill>
              </a:rPr>
              <a:t>tables</a:t>
            </a:r>
            <a:r>
              <a:rPr lang="en-US" sz="1200" dirty="0">
                <a:solidFill>
                  <a:prstClr val="black"/>
                </a:solidFill>
              </a:rPr>
              <a:t>, our </a:t>
            </a:r>
            <a:r>
              <a:rPr lang="en-US" sz="1200" i="1" dirty="0">
                <a:solidFill>
                  <a:prstClr val="black"/>
                </a:solidFill>
              </a:rPr>
              <a:t>columns</a:t>
            </a:r>
            <a:r>
              <a:rPr lang="en-US" sz="1200" dirty="0">
                <a:solidFill>
                  <a:prstClr val="black"/>
                </a:solidFill>
              </a:rPr>
              <a:t>, our </a:t>
            </a:r>
            <a:r>
              <a:rPr lang="en-US" sz="1200" i="1" dirty="0">
                <a:solidFill>
                  <a:prstClr val="black"/>
                </a:solidFill>
              </a:rPr>
              <a:t>primary keys </a:t>
            </a:r>
            <a:r>
              <a:rPr lang="en-US" sz="1200" dirty="0">
                <a:solidFill>
                  <a:prstClr val="black"/>
                </a:solidFill>
              </a:rPr>
              <a:t>in </a:t>
            </a:r>
            <a:r>
              <a:rPr lang="en-US" sz="1200" i="1" dirty="0">
                <a:solidFill>
                  <a:prstClr val="black"/>
                </a:solidFill>
              </a:rPr>
              <a:t>relationships</a:t>
            </a:r>
            <a:r>
              <a:rPr lang="en-US" sz="1200" dirty="0">
                <a:solidFill>
                  <a:prstClr val="black"/>
                </a:solidFill>
              </a:rPr>
              <a:t>.</a:t>
            </a:r>
          </a:p>
          <a:p>
            <a:pPr algn="just" defTabSz="685800"/>
            <a:endParaRPr lang="en-US" sz="1200" dirty="0">
              <a:solidFill>
                <a:prstClr val="black"/>
              </a:solidFill>
            </a:endParaRPr>
          </a:p>
          <a:p>
            <a:pPr algn="just" defTabSz="685800"/>
            <a:endParaRPr lang="en-US" sz="1200" dirty="0">
              <a:solidFill>
                <a:prstClr val="black"/>
              </a:solidFill>
            </a:endParaRPr>
          </a:p>
          <a:p>
            <a:pPr algn="just" defTabSz="685800"/>
            <a:r>
              <a:rPr lang="en-US" sz="1200" dirty="0">
                <a:solidFill>
                  <a:srgbClr val="C00000"/>
                </a:solidFill>
              </a:rPr>
              <a:t>If you want a foolproof method of building a </a:t>
            </a:r>
            <a:r>
              <a:rPr lang="en-US" sz="1200" u="sng" dirty="0">
                <a:solidFill>
                  <a:srgbClr val="C00000"/>
                </a:solidFill>
              </a:rPr>
              <a:t>terrible database</a:t>
            </a:r>
            <a:r>
              <a:rPr lang="en-US" sz="1200" dirty="0">
                <a:solidFill>
                  <a:srgbClr val="C00000"/>
                </a:solidFill>
              </a:rPr>
              <a:t>, it's to jump directly into the Database Management System software, whatever that is, and just start building something. That's a </a:t>
            </a:r>
            <a:r>
              <a:rPr lang="en-US" sz="1200" u="sng" dirty="0">
                <a:solidFill>
                  <a:srgbClr val="C00000"/>
                </a:solidFill>
              </a:rPr>
              <a:t>really bad idea</a:t>
            </a:r>
            <a:r>
              <a:rPr lang="en-US" sz="1200" dirty="0">
                <a:solidFill>
                  <a:srgbClr val="C00000"/>
                </a:solidFill>
              </a:rPr>
              <a:t>.</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Lst>
          </a:blip>
          <a:stretch>
            <a:fillRect/>
          </a:stretch>
        </p:blipFill>
        <p:spPr>
          <a:xfrm>
            <a:off x="6953040" y="3614677"/>
            <a:ext cx="1619461" cy="1843148"/>
          </a:xfrm>
          <a:prstGeom prst="rect">
            <a:avLst/>
          </a:prstGeom>
          <a:ln w="19050">
            <a:solidFill>
              <a:schemeClr val="accent6">
                <a:lumMod val="50000"/>
                <a:alpha val="88000"/>
              </a:schemeClr>
            </a:solidFill>
          </a:ln>
          <a:effectLst>
            <a:outerShdw blurRad="50800" dist="38100" dir="5400000" algn="t" rotWithShape="0">
              <a:prstClr val="black">
                <a:alpha val="40000"/>
              </a:prstClr>
            </a:outerShdw>
          </a:effectLst>
        </p:spPr>
      </p:pic>
      <p:sp>
        <p:nvSpPr>
          <p:cNvPr id="8" name="TextBox 7"/>
          <p:cNvSpPr txBox="1"/>
          <p:nvPr/>
        </p:nvSpPr>
        <p:spPr>
          <a:xfrm>
            <a:off x="521460" y="3481328"/>
            <a:ext cx="6079365" cy="2693045"/>
          </a:xfrm>
          <a:prstGeom prst="rect">
            <a:avLst/>
          </a:prstGeom>
          <a:noFill/>
        </p:spPr>
        <p:txBody>
          <a:bodyPr wrap="square" rtlCol="0">
            <a:spAutoFit/>
          </a:bodyPr>
          <a:lstStyle/>
          <a:p>
            <a:pPr algn="just" defTabSz="685800"/>
            <a:r>
              <a:rPr lang="en-US" sz="1400" dirty="0">
                <a:solidFill>
                  <a:prstClr val="black"/>
                </a:solidFill>
              </a:rPr>
              <a:t>Planning is </a:t>
            </a:r>
            <a:r>
              <a:rPr lang="en-US" sz="1400" b="1" dirty="0">
                <a:solidFill>
                  <a:prstClr val="black"/>
                </a:solidFill>
              </a:rPr>
              <a:t>vital</a:t>
            </a:r>
            <a:r>
              <a:rPr lang="en-US" sz="1400" dirty="0">
                <a:solidFill>
                  <a:prstClr val="black"/>
                </a:solidFill>
              </a:rPr>
              <a:t>, because while in other areas of development, mobile programming, desktop, web development, I'm a big fan of agile, incremental, iterative approach. Building something quickly, getting it out, revising it, adding new features over weeks or even days, that's </a:t>
            </a:r>
            <a:r>
              <a:rPr lang="en-US" sz="1400" b="1" u="sng" dirty="0">
                <a:solidFill>
                  <a:prstClr val="black"/>
                </a:solidFill>
              </a:rPr>
              <a:t>not</a:t>
            </a:r>
            <a:r>
              <a:rPr lang="en-US" sz="1400" dirty="0">
                <a:solidFill>
                  <a:prstClr val="black"/>
                </a:solidFill>
              </a:rPr>
              <a:t> what I want to do with databases.  </a:t>
            </a:r>
            <a:r>
              <a:rPr lang="en-US" sz="1400" u="sng" dirty="0">
                <a:solidFill>
                  <a:prstClr val="black"/>
                </a:solidFill>
              </a:rPr>
              <a:t>Relational databases reward upfront planning, because the entire point is to impose rules and constraints and structure on your data</a:t>
            </a:r>
            <a:r>
              <a:rPr lang="en-US" sz="1400" dirty="0">
                <a:solidFill>
                  <a:prstClr val="black"/>
                </a:solidFill>
              </a:rPr>
              <a:t>. We don't want to have one set of rules one week and a different set of rules next week. </a:t>
            </a:r>
            <a:r>
              <a:rPr lang="en-US" sz="1400" b="1" i="1" dirty="0">
                <a:solidFill>
                  <a:srgbClr val="002060"/>
                </a:solidFill>
              </a:rPr>
              <a:t>I once heard the comment that building a database is like getting tattooed. You really want it to be correct the first time you do it. Changes are possible, but they are painful. Unlike tattooing, some changes may be easier than others.</a:t>
            </a:r>
          </a:p>
          <a:p>
            <a:pPr defTabSz="685800"/>
            <a:endParaRPr lang="en-US" sz="1500" dirty="0">
              <a:solidFill>
                <a:prstClr val="black"/>
              </a:solidFill>
            </a:endParaRPr>
          </a:p>
        </p:txBody>
      </p:sp>
    </p:spTree>
    <p:extLst>
      <p:ext uri="{BB962C8B-B14F-4D97-AF65-F5344CB8AC3E}">
        <p14:creationId xmlns:p14="http://schemas.microsoft.com/office/powerpoint/2010/main" val="4179691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478848" y="1704976"/>
            <a:ext cx="8255577" cy="5447645"/>
          </a:xfrm>
          <a:prstGeom prst="rect">
            <a:avLst/>
          </a:prstGeom>
          <a:noFill/>
        </p:spPr>
        <p:txBody>
          <a:bodyPr wrap="square" rtlCol="0">
            <a:spAutoFit/>
          </a:bodyPr>
          <a:lstStyle/>
          <a:p>
            <a:pPr algn="just" defTabSz="685800"/>
            <a:r>
              <a:rPr lang="en-US" sz="1600" dirty="0">
                <a:solidFill>
                  <a:prstClr val="black"/>
                </a:solidFill>
              </a:rPr>
              <a:t>The great thing is relational databases aren't new. They've been around since the '70s. So you're coming in at a time when the methods for modeling a database have been battle tested over four decades. We know what works and what doesn't. And to design a good database, a large part of it is just to go through the steps.</a:t>
            </a:r>
          </a:p>
          <a:p>
            <a:pPr algn="just" defTabSz="685800"/>
            <a:endParaRPr lang="en-US" sz="1600" dirty="0">
              <a:solidFill>
                <a:prstClr val="black"/>
              </a:solidFill>
            </a:endParaRPr>
          </a:p>
          <a:p>
            <a:pPr algn="just" defTabSz="685800"/>
            <a:r>
              <a:rPr lang="en-US" sz="1600" dirty="0">
                <a:solidFill>
                  <a:prstClr val="black"/>
                </a:solidFill>
              </a:rPr>
              <a:t>Now, database modeling is </a:t>
            </a:r>
            <a:r>
              <a:rPr lang="en-US" sz="1600" u="sng" dirty="0">
                <a:solidFill>
                  <a:prstClr val="black"/>
                </a:solidFill>
              </a:rPr>
              <a:t>not</a:t>
            </a:r>
            <a:r>
              <a:rPr lang="en-US" sz="1600" dirty="0">
                <a:solidFill>
                  <a:prstClr val="black"/>
                </a:solidFill>
              </a:rPr>
              <a:t> a place to try and express your inner creativity and find wild and crazy innovative new ways of doing things. If you want to get wild and crazy and innovative, fine, but do it in your user interface, do it in your </a:t>
            </a:r>
            <a:r>
              <a:rPr lang="en-US" sz="1600" b="1" dirty="0">
                <a:solidFill>
                  <a:prstClr val="black"/>
                </a:solidFill>
              </a:rPr>
              <a:t>application</a:t>
            </a:r>
            <a:r>
              <a:rPr lang="en-US" sz="1600" dirty="0">
                <a:solidFill>
                  <a:prstClr val="black"/>
                </a:solidFill>
              </a:rPr>
              <a:t>, </a:t>
            </a:r>
            <a:r>
              <a:rPr lang="en-US" sz="1600" u="sng" dirty="0">
                <a:solidFill>
                  <a:prstClr val="black"/>
                </a:solidFill>
              </a:rPr>
              <a:t>not</a:t>
            </a:r>
            <a:r>
              <a:rPr lang="en-US" sz="1600" dirty="0">
                <a:solidFill>
                  <a:prstClr val="black"/>
                </a:solidFill>
              </a:rPr>
              <a:t> in your </a:t>
            </a:r>
            <a:r>
              <a:rPr lang="en-US" sz="1600" b="1" dirty="0">
                <a:solidFill>
                  <a:prstClr val="black"/>
                </a:solidFill>
              </a:rPr>
              <a:t>database</a:t>
            </a:r>
            <a:r>
              <a:rPr lang="en-US" sz="1600" dirty="0">
                <a:solidFill>
                  <a:prstClr val="black"/>
                </a:solidFill>
              </a:rPr>
              <a:t>.</a:t>
            </a:r>
          </a:p>
          <a:p>
            <a:pPr algn="just" defTabSz="685800"/>
            <a:endParaRPr lang="en-US" sz="1600" dirty="0">
              <a:solidFill>
                <a:prstClr val="black"/>
              </a:solidFill>
            </a:endParaRPr>
          </a:p>
          <a:p>
            <a:pPr algn="just" defTabSz="685800"/>
            <a:r>
              <a:rPr lang="en-US" sz="1600" dirty="0">
                <a:solidFill>
                  <a:prstClr val="black"/>
                </a:solidFill>
              </a:rPr>
              <a:t>In your database </a:t>
            </a:r>
            <a:r>
              <a:rPr lang="en-US" sz="1400" b="1" dirty="0">
                <a:solidFill>
                  <a:schemeClr val="accent1">
                    <a:lumMod val="50000"/>
                  </a:schemeClr>
                </a:solidFill>
              </a:rPr>
              <a:t>schema</a:t>
            </a:r>
            <a:r>
              <a:rPr lang="en-US" sz="1600" dirty="0">
                <a:solidFill>
                  <a:prstClr val="black"/>
                </a:solidFill>
              </a:rPr>
              <a:t>, you want to be patient, methodical, and step by step.</a:t>
            </a:r>
          </a:p>
          <a:p>
            <a:pPr algn="just" defTabSz="685800"/>
            <a:endParaRPr lang="en-US" sz="1600" dirty="0">
              <a:solidFill>
                <a:prstClr val="black"/>
              </a:solidFill>
            </a:endParaRPr>
          </a:p>
          <a:p>
            <a:pPr algn="just" defTabSz="685800"/>
            <a:r>
              <a:rPr lang="en-US" sz="1600" dirty="0">
                <a:solidFill>
                  <a:prstClr val="black"/>
                </a:solidFill>
              </a:rPr>
              <a:t>As with other areas of software development, there are specific diagrams associated with planning a database schema. Unlike other areas, you can get super formal with these, but you rarely need to. A few basic lines and shapes are all we'll need. </a:t>
            </a:r>
          </a:p>
          <a:p>
            <a:pPr algn="just" defTabSz="685800"/>
            <a:endParaRPr lang="en-US" sz="1600" dirty="0">
              <a:solidFill>
                <a:prstClr val="black"/>
              </a:solidFill>
            </a:endParaRPr>
          </a:p>
          <a:p>
            <a:pPr algn="just" defTabSz="685800"/>
            <a:r>
              <a:rPr lang="en-US" sz="1600" dirty="0">
                <a:solidFill>
                  <a:prstClr val="black"/>
                </a:solidFill>
              </a:rPr>
              <a:t>While you can use a diagramming tool like </a:t>
            </a:r>
            <a:r>
              <a:rPr lang="en-US" sz="1600" b="1" dirty="0">
                <a:solidFill>
                  <a:prstClr val="black"/>
                </a:solidFill>
              </a:rPr>
              <a:t>Visio</a:t>
            </a:r>
            <a:r>
              <a:rPr lang="en-US" sz="1600" dirty="0">
                <a:solidFill>
                  <a:prstClr val="black"/>
                </a:solidFill>
              </a:rPr>
              <a:t> (Windows) or </a:t>
            </a:r>
            <a:r>
              <a:rPr lang="en-US" sz="1600" b="1" dirty="0" err="1">
                <a:solidFill>
                  <a:prstClr val="black"/>
                </a:solidFill>
              </a:rPr>
              <a:t>OmniGraffle</a:t>
            </a:r>
            <a:r>
              <a:rPr lang="en-US" sz="1600" dirty="0">
                <a:solidFill>
                  <a:prstClr val="black"/>
                </a:solidFill>
              </a:rPr>
              <a:t> (Mac) and many of the Database Management System tools—and programming IDEs come with basic database diagram tools as well—you really need to model a database, at least initially, is </a:t>
            </a:r>
            <a:r>
              <a:rPr lang="en-US" sz="1600" b="1" i="1" dirty="0">
                <a:solidFill>
                  <a:prstClr val="black"/>
                </a:solidFill>
              </a:rPr>
              <a:t>pencil and paper</a:t>
            </a:r>
            <a:r>
              <a:rPr lang="en-US" sz="1600" b="1" dirty="0">
                <a:solidFill>
                  <a:prstClr val="black"/>
                </a:solidFill>
              </a:rPr>
              <a:t> </a:t>
            </a:r>
            <a:r>
              <a:rPr lang="en-US" sz="1600" dirty="0">
                <a:solidFill>
                  <a:prstClr val="black"/>
                </a:solidFill>
              </a:rPr>
              <a:t>and be prepared to think for a moment about a few </a:t>
            </a:r>
            <a:r>
              <a:rPr lang="en-US" sz="1600" b="1" dirty="0">
                <a:solidFill>
                  <a:schemeClr val="accent1">
                    <a:lumMod val="50000"/>
                  </a:schemeClr>
                </a:solidFill>
              </a:rPr>
              <a:t>core questions</a:t>
            </a:r>
            <a:r>
              <a:rPr lang="en-US" sz="1600" dirty="0">
                <a:solidFill>
                  <a:prstClr val="black"/>
                </a:solidFill>
              </a:rPr>
              <a:t>.</a:t>
            </a:r>
          </a:p>
        </p:txBody>
      </p:sp>
      <p:sp>
        <p:nvSpPr>
          <p:cNvPr id="4" name="Title 1"/>
          <p:cNvSpPr txBox="1">
            <a:spLocks/>
          </p:cNvSpPr>
          <p:nvPr/>
        </p:nvSpPr>
        <p:spPr>
          <a:xfrm>
            <a:off x="478848" y="847726"/>
            <a:ext cx="6172200" cy="857250"/>
          </a:xfrm>
          <a:prstGeom prst="rect">
            <a:avLst/>
          </a:prstGeom>
        </p:spPr>
        <p:txBody>
          <a:bodyPr vert="horz" lIns="68580" tIns="34290" rIns="68580" bIns="3429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u="sng" dirty="0">
                <a:solidFill>
                  <a:schemeClr val="accent2">
                    <a:lumMod val="50000"/>
                  </a:schemeClr>
                </a:solidFill>
              </a:rPr>
              <a:t>Introduction to Database Modeling</a:t>
            </a:r>
          </a:p>
        </p:txBody>
      </p:sp>
    </p:spTree>
    <p:extLst>
      <p:ext uri="{BB962C8B-B14F-4D97-AF65-F5344CB8AC3E}">
        <p14:creationId xmlns:p14="http://schemas.microsoft.com/office/powerpoint/2010/main" val="4101770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933451" y="2276476"/>
            <a:ext cx="7496174" cy="4247317"/>
          </a:xfrm>
          <a:prstGeom prst="rect">
            <a:avLst/>
          </a:prstGeom>
          <a:noFill/>
        </p:spPr>
        <p:txBody>
          <a:bodyPr wrap="square" rtlCol="0">
            <a:spAutoFit/>
          </a:bodyPr>
          <a:lstStyle/>
          <a:p>
            <a:pPr defTabSz="685800"/>
            <a:r>
              <a:rPr lang="en-US" dirty="0">
                <a:solidFill>
                  <a:prstClr val="black"/>
                </a:solidFill>
              </a:rPr>
              <a:t>There are two initial questions you need to ask before even starting your database schema.</a:t>
            </a:r>
          </a:p>
          <a:p>
            <a:pPr defTabSz="685800"/>
            <a:endParaRPr lang="en-US" dirty="0">
              <a:solidFill>
                <a:prstClr val="black"/>
              </a:solidFill>
            </a:endParaRPr>
          </a:p>
          <a:p>
            <a:pPr defTabSz="685800"/>
            <a:r>
              <a:rPr lang="en-US" dirty="0">
                <a:solidFill>
                  <a:prstClr val="black"/>
                </a:solidFill>
              </a:rPr>
              <a:t>First, </a:t>
            </a:r>
            <a:r>
              <a:rPr lang="en-US" sz="1500" b="1" dirty="0">
                <a:solidFill>
                  <a:schemeClr val="accent1">
                    <a:lumMod val="50000"/>
                  </a:schemeClr>
                </a:solidFill>
              </a:rPr>
              <a:t>what's the point?</a:t>
            </a:r>
            <a:r>
              <a:rPr lang="en-US" dirty="0">
                <a:solidFill>
                  <a:prstClr val="black"/>
                </a:solidFill>
              </a:rPr>
              <a:t> What is this database for? </a:t>
            </a:r>
          </a:p>
          <a:p>
            <a:pPr defTabSz="685800"/>
            <a:endParaRPr lang="en-US" dirty="0">
              <a:solidFill>
                <a:prstClr val="black"/>
              </a:solidFill>
            </a:endParaRPr>
          </a:p>
          <a:p>
            <a:pPr defTabSz="685800"/>
            <a:r>
              <a:rPr lang="en-US" dirty="0">
                <a:solidFill>
                  <a:prstClr val="black"/>
                </a:solidFill>
              </a:rPr>
              <a:t>And be careful of the first answer that leaps to mind.</a:t>
            </a:r>
          </a:p>
          <a:p>
            <a:pPr defTabSz="685800"/>
            <a:endParaRPr lang="en-US" dirty="0">
              <a:solidFill>
                <a:prstClr val="black"/>
              </a:solidFill>
            </a:endParaRPr>
          </a:p>
          <a:p>
            <a:pPr defTabSz="685800"/>
            <a:r>
              <a:rPr lang="en-US" dirty="0">
                <a:solidFill>
                  <a:prstClr val="black"/>
                </a:solidFill>
              </a:rPr>
              <a:t>Sure, in most cases, you're building a database to support an application, whether that's a desktop or mobile or web app.</a:t>
            </a:r>
          </a:p>
          <a:p>
            <a:pPr defTabSz="685800"/>
            <a:endParaRPr lang="en-US" dirty="0">
              <a:solidFill>
                <a:prstClr val="black"/>
              </a:solidFill>
            </a:endParaRPr>
          </a:p>
          <a:p>
            <a:pPr defTabSz="685800"/>
            <a:endParaRPr lang="en-US" dirty="0">
              <a:solidFill>
                <a:prstClr val="black"/>
              </a:solidFill>
            </a:endParaRPr>
          </a:p>
          <a:p>
            <a:pPr defTabSz="685800"/>
            <a:endParaRPr lang="en-US" dirty="0">
              <a:solidFill>
                <a:prstClr val="black"/>
              </a:solidFill>
            </a:endParaRPr>
          </a:p>
          <a:p>
            <a:pPr defTabSz="685800"/>
            <a:r>
              <a:rPr lang="en-US" dirty="0">
                <a:solidFill>
                  <a:prstClr val="black"/>
                </a:solidFill>
              </a:rPr>
              <a:t>Let's say you're building an online bookstore, well, it's way too easy to say the point of the database is to store product and order information, and think you're done.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51" y="1239099"/>
            <a:ext cx="3936206" cy="748839"/>
          </a:xfrm>
          <a:prstGeom prst="rect">
            <a:avLst/>
          </a:prstGeom>
          <a:ln w="19050">
            <a:solidFill>
              <a:schemeClr val="accent1"/>
            </a:solidFill>
          </a:ln>
          <a:effectLst>
            <a:outerShdw blurRad="50800" dist="38100" dir="5400000" algn="t" rotWithShape="0">
              <a:prstClr val="black">
                <a:alpha val="40000"/>
              </a:prst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4876800"/>
            <a:ext cx="6277448" cy="499824"/>
          </a:xfrm>
          <a:prstGeom prst="rect">
            <a:avLst/>
          </a:prstGeom>
          <a:ln w="19050">
            <a:solidFill>
              <a:schemeClr val="accent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078395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676276" y="1308434"/>
            <a:ext cx="7829549" cy="1477328"/>
          </a:xfrm>
          <a:prstGeom prst="rect">
            <a:avLst/>
          </a:prstGeom>
          <a:noFill/>
        </p:spPr>
        <p:txBody>
          <a:bodyPr wrap="square" rtlCol="0">
            <a:spAutoFit/>
          </a:bodyPr>
          <a:lstStyle/>
          <a:p>
            <a:pPr defTabSz="685800"/>
            <a:r>
              <a:rPr lang="en-US" dirty="0">
                <a:solidFill>
                  <a:prstClr val="black"/>
                </a:solidFill>
              </a:rPr>
              <a:t>You description might be true, but what's the intention of this bookstore, whether it's a website or an application? Because wherever you wanted to go over the next year or two or five should affect what you're building right now. So even having an elevated or wordy mission statement as corny as that might sound, will help you build a better database.</a:t>
            </a:r>
          </a:p>
        </p:txBody>
      </p:sp>
      <p:sp>
        <p:nvSpPr>
          <p:cNvPr id="8" name="TextBox 7"/>
          <p:cNvSpPr txBox="1"/>
          <p:nvPr/>
        </p:nvSpPr>
        <p:spPr>
          <a:xfrm>
            <a:off x="641107" y="6019800"/>
            <a:ext cx="7829549" cy="646331"/>
          </a:xfrm>
          <a:prstGeom prst="rect">
            <a:avLst/>
          </a:prstGeom>
          <a:noFill/>
        </p:spPr>
        <p:txBody>
          <a:bodyPr wrap="square" rtlCol="0">
            <a:spAutoFit/>
          </a:bodyPr>
          <a:lstStyle/>
          <a:p>
            <a:pPr defTabSz="685800"/>
            <a:r>
              <a:rPr lang="en-US" dirty="0">
                <a:solidFill>
                  <a:prstClr val="black"/>
                </a:solidFill>
              </a:rPr>
              <a:t>You're going to build a very different database from that second description than you would from the first one.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014782"/>
            <a:ext cx="5428748" cy="2775997"/>
          </a:xfrm>
          <a:prstGeom prst="rect">
            <a:avLst/>
          </a:prstGeom>
          <a:ln w="19050">
            <a:solidFill>
              <a:schemeClr val="accent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609761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1057276" y="1888993"/>
            <a:ext cx="7410449" cy="2308324"/>
          </a:xfrm>
          <a:prstGeom prst="rect">
            <a:avLst/>
          </a:prstGeom>
          <a:noFill/>
        </p:spPr>
        <p:txBody>
          <a:bodyPr wrap="square" rtlCol="0">
            <a:spAutoFit/>
          </a:bodyPr>
          <a:lstStyle/>
          <a:p>
            <a:pPr algn="just" defTabSz="685800"/>
            <a:r>
              <a:rPr lang="en-US" dirty="0">
                <a:solidFill>
                  <a:prstClr val="black"/>
                </a:solidFill>
              </a:rPr>
              <a:t>Now the next question, </a:t>
            </a:r>
            <a:r>
              <a:rPr lang="en-US" sz="1500" b="1" dirty="0">
                <a:solidFill>
                  <a:prstClr val="black"/>
                </a:solidFill>
              </a:rPr>
              <a:t>what do you already have?</a:t>
            </a:r>
          </a:p>
          <a:p>
            <a:pPr algn="just" defTabSz="685800"/>
            <a:endParaRPr lang="en-US" dirty="0">
              <a:solidFill>
                <a:prstClr val="black"/>
              </a:solidFill>
            </a:endParaRPr>
          </a:p>
          <a:p>
            <a:pPr algn="just" defTabSz="685800"/>
            <a:r>
              <a:rPr lang="en-US" dirty="0">
                <a:solidFill>
                  <a:prstClr val="black"/>
                </a:solidFill>
              </a:rPr>
              <a:t>You might be lucky enough to be building this for a completely new business where nothing has happened yet.</a:t>
            </a:r>
          </a:p>
          <a:p>
            <a:pPr algn="just" defTabSz="685800"/>
            <a:endParaRPr lang="en-US" dirty="0">
              <a:solidFill>
                <a:prstClr val="black"/>
              </a:solidFill>
            </a:endParaRPr>
          </a:p>
          <a:p>
            <a:pPr algn="just" defTabSz="685800"/>
            <a:r>
              <a:rPr lang="en-US" dirty="0">
                <a:solidFill>
                  <a:prstClr val="black"/>
                </a:solidFill>
              </a:rPr>
              <a:t>Most of the time, there is </a:t>
            </a:r>
            <a:r>
              <a:rPr lang="en-US" u="sng" dirty="0">
                <a:solidFill>
                  <a:prstClr val="black"/>
                </a:solidFill>
              </a:rPr>
              <a:t>some existing process</a:t>
            </a:r>
            <a:r>
              <a:rPr lang="en-US" dirty="0">
                <a:solidFill>
                  <a:prstClr val="black"/>
                </a:solidFill>
              </a:rPr>
              <a:t>, this database is intended to replace or supplement, even if it's a manual one.</a:t>
            </a:r>
          </a:p>
          <a:p>
            <a:pPr algn="just" defTabSz="685800"/>
            <a:endParaRPr lang="en-US" dirty="0">
              <a:solidFill>
                <a:prstClr val="black"/>
              </a:solidFill>
            </a:endParaRPr>
          </a:p>
        </p:txBody>
      </p:sp>
      <p:pic>
        <p:nvPicPr>
          <p:cNvPr id="2" name="Picture 1"/>
          <p:cNvPicPr>
            <a:picLocks noChangeAspect="1"/>
          </p:cNvPicPr>
          <p:nvPr/>
        </p:nvPicPr>
        <p:blipFill>
          <a:blip r:embed="rId3"/>
          <a:stretch>
            <a:fillRect/>
          </a:stretch>
        </p:blipFill>
        <p:spPr>
          <a:xfrm>
            <a:off x="1057276" y="1152526"/>
            <a:ext cx="3793331" cy="578644"/>
          </a:xfrm>
          <a:prstGeom prst="rect">
            <a:avLst/>
          </a:prstGeom>
          <a:ln w="19050">
            <a:solidFill>
              <a:schemeClr val="accent1"/>
            </a:solidFill>
          </a:ln>
          <a:effectLst>
            <a:outerShdw blurRad="50800" dist="38100" dir="5400000" algn="t" rotWithShape="0">
              <a:prstClr val="black">
                <a:alpha val="40000"/>
              </a:prstClr>
            </a:outerShdw>
          </a:effectLst>
        </p:spPr>
      </p:pic>
      <p:pic>
        <p:nvPicPr>
          <p:cNvPr id="3" name="Picture 2"/>
          <p:cNvPicPr>
            <a:picLocks noChangeAspect="1"/>
          </p:cNvPicPr>
          <p:nvPr/>
        </p:nvPicPr>
        <p:blipFill>
          <a:blip r:embed="rId4"/>
          <a:stretch>
            <a:fillRect/>
          </a:stretch>
        </p:blipFill>
        <p:spPr>
          <a:xfrm>
            <a:off x="1047750" y="4419600"/>
            <a:ext cx="3714750" cy="1743075"/>
          </a:xfrm>
          <a:prstGeom prst="rect">
            <a:avLst/>
          </a:prstGeom>
          <a:ln w="19050">
            <a:solidFill>
              <a:schemeClr val="accent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106666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647700" y="4943475"/>
            <a:ext cx="8010525" cy="856759"/>
          </a:xfrm>
          <a:prstGeom prst="rect">
            <a:avLst/>
          </a:prstGeom>
          <a:solidFill>
            <a:srgbClr val="FFFF9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47700" y="1714500"/>
            <a:ext cx="8010525" cy="4154984"/>
          </a:xfrm>
          <a:prstGeom prst="rect">
            <a:avLst/>
          </a:prstGeom>
        </p:spPr>
        <p:txBody>
          <a:bodyPr wrap="square">
            <a:spAutoFit/>
          </a:bodyPr>
          <a:lstStyle/>
          <a:p>
            <a:pPr algn="just"/>
            <a:r>
              <a:rPr lang="en-US" sz="1500" dirty="0"/>
              <a:t>Understanding what you already have is essential before you can answer </a:t>
            </a:r>
            <a:r>
              <a:rPr lang="en-US" sz="1500" u="sng" dirty="0"/>
              <a:t>the first real question when designing a database</a:t>
            </a:r>
            <a:r>
              <a:rPr lang="en-US" sz="1500" dirty="0"/>
              <a:t>. </a:t>
            </a:r>
          </a:p>
          <a:p>
            <a:pPr algn="just"/>
            <a:endParaRPr lang="en-US" sz="1500" dirty="0"/>
          </a:p>
          <a:p>
            <a:pPr algn="just"/>
            <a:r>
              <a:rPr lang="en-US" b="1" dirty="0">
                <a:solidFill>
                  <a:schemeClr val="accent1">
                    <a:lumMod val="50000"/>
                  </a:schemeClr>
                </a:solidFill>
              </a:rPr>
              <a:t>What entities do you have? </a:t>
            </a:r>
          </a:p>
          <a:p>
            <a:pPr algn="just"/>
            <a:endParaRPr lang="en-US" sz="1500" dirty="0"/>
          </a:p>
          <a:p>
            <a:pPr algn="just"/>
            <a:r>
              <a:rPr lang="en-US" sz="1500" dirty="0"/>
              <a:t>We know that the relational database consists of one or more </a:t>
            </a:r>
            <a:r>
              <a:rPr lang="en-US" b="1" dirty="0">
                <a:solidFill>
                  <a:srgbClr val="800000"/>
                </a:solidFill>
              </a:rPr>
              <a:t>tables</a:t>
            </a:r>
            <a:r>
              <a:rPr lang="en-US" sz="1500" dirty="0"/>
              <a:t>. Tables are the basic building block of a relational database, and you will create separate tables for each entity, that is each object or each thing that needs to be represented in the database.</a:t>
            </a:r>
          </a:p>
          <a:p>
            <a:pPr algn="just"/>
            <a:endParaRPr lang="en-US" sz="1500" dirty="0"/>
          </a:p>
          <a:p>
            <a:pPr algn="just"/>
            <a:r>
              <a:rPr lang="en-US" sz="1500" dirty="0"/>
              <a:t>We're trying to identify what </a:t>
            </a:r>
            <a:r>
              <a:rPr lang="en-US" b="1" dirty="0"/>
              <a:t>entities</a:t>
            </a:r>
            <a:r>
              <a:rPr lang="en-US" dirty="0"/>
              <a:t> </a:t>
            </a:r>
            <a:r>
              <a:rPr lang="en-US" sz="1500" dirty="0"/>
              <a:t>we naturally have, rather than just directly asking, what tables do I need to go and make? Some of your entities might represent things that exist in the real world, </a:t>
            </a:r>
            <a:r>
              <a:rPr lang="en-US" sz="1500" b="1" dirty="0"/>
              <a:t>Customer</a:t>
            </a:r>
            <a:r>
              <a:rPr lang="en-US" sz="1500" dirty="0"/>
              <a:t>, </a:t>
            </a:r>
            <a:r>
              <a:rPr lang="en-US" sz="1500" b="1" dirty="0"/>
              <a:t>Product</a:t>
            </a:r>
            <a:r>
              <a:rPr lang="en-US" sz="1500" dirty="0"/>
              <a:t>, </a:t>
            </a:r>
            <a:r>
              <a:rPr lang="en-US" sz="1500" b="1" dirty="0"/>
              <a:t>Employee</a:t>
            </a:r>
            <a:r>
              <a:rPr lang="en-US" sz="1500" dirty="0"/>
              <a:t>, a </a:t>
            </a:r>
            <a:r>
              <a:rPr lang="en-US" sz="1500" b="1" dirty="0"/>
              <a:t>Patient</a:t>
            </a:r>
            <a:r>
              <a:rPr lang="en-US" sz="1500" dirty="0"/>
              <a:t>, an </a:t>
            </a:r>
            <a:r>
              <a:rPr lang="en-US" sz="1500" b="1" dirty="0"/>
              <a:t>Asset</a:t>
            </a:r>
            <a:r>
              <a:rPr lang="en-US" sz="1500" dirty="0"/>
              <a:t>, but others could be more abstract, a </a:t>
            </a:r>
            <a:r>
              <a:rPr lang="en-US" sz="1500" b="1" dirty="0"/>
              <a:t>Blog</a:t>
            </a:r>
            <a:r>
              <a:rPr lang="en-US" sz="1500" dirty="0"/>
              <a:t> entry, a </a:t>
            </a:r>
            <a:r>
              <a:rPr lang="en-US" sz="1500" b="1" dirty="0"/>
              <a:t>Category</a:t>
            </a:r>
            <a:r>
              <a:rPr lang="en-US" sz="1500" dirty="0"/>
              <a:t>, a </a:t>
            </a:r>
            <a:r>
              <a:rPr lang="en-US" sz="1500" b="1" dirty="0"/>
              <a:t>Comment</a:t>
            </a:r>
            <a:r>
              <a:rPr lang="en-US" sz="1500" dirty="0"/>
              <a:t>, an </a:t>
            </a:r>
            <a:r>
              <a:rPr lang="en-US" sz="1500" b="1" dirty="0"/>
              <a:t>Appointment</a:t>
            </a:r>
            <a:r>
              <a:rPr lang="en-US" sz="1500" dirty="0"/>
              <a:t>. </a:t>
            </a:r>
          </a:p>
          <a:p>
            <a:pPr algn="just"/>
            <a:endParaRPr lang="en-US" sz="1500" dirty="0"/>
          </a:p>
          <a:p>
            <a:pPr algn="just"/>
            <a:r>
              <a:rPr lang="en-US" sz="1500" b="1" u="sng" dirty="0">
                <a:solidFill>
                  <a:srgbClr val="800000"/>
                </a:solidFill>
              </a:rPr>
              <a:t>NOTE</a:t>
            </a:r>
            <a:r>
              <a:rPr lang="en-US" sz="1500" dirty="0">
                <a:solidFill>
                  <a:srgbClr val="800000"/>
                </a:solidFill>
              </a:rPr>
              <a:t>: there is some debate about whether to use plural or singular nouns when naming your entities or tables. Is it a Customer entity or a Customer's entity? I'm strongly in preference for </a:t>
            </a:r>
            <a:r>
              <a:rPr lang="en-US" sz="1500" u="sng" dirty="0">
                <a:solidFill>
                  <a:srgbClr val="800000"/>
                </a:solidFill>
              </a:rPr>
              <a:t>singular nouns</a:t>
            </a:r>
            <a:r>
              <a:rPr lang="en-US" sz="1500" dirty="0">
                <a:solidFill>
                  <a:srgbClr val="800000"/>
                </a:solidFill>
              </a:rPr>
              <a:t> for tables. </a:t>
            </a:r>
          </a:p>
        </p:txBody>
      </p:sp>
      <p:sp>
        <p:nvSpPr>
          <p:cNvPr id="5" name="Title 1"/>
          <p:cNvSpPr txBox="1">
            <a:spLocks/>
          </p:cNvSpPr>
          <p:nvPr/>
        </p:nvSpPr>
        <p:spPr>
          <a:xfrm>
            <a:off x="647700" y="857250"/>
            <a:ext cx="6172200"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u="sng" dirty="0">
                <a:solidFill>
                  <a:schemeClr val="accent2">
                    <a:lumMod val="50000"/>
                  </a:schemeClr>
                </a:solidFill>
              </a:rPr>
              <a:t>Entities and Attributes</a:t>
            </a:r>
          </a:p>
        </p:txBody>
      </p:sp>
    </p:spTree>
    <p:extLst>
      <p:ext uri="{BB962C8B-B14F-4D97-AF65-F5344CB8AC3E}">
        <p14:creationId xmlns:p14="http://schemas.microsoft.com/office/powerpoint/2010/main" val="2613567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5951" y="1657350"/>
            <a:ext cx="5136356" cy="3414713"/>
          </a:xfrm>
          <a:prstGeom prst="rect">
            <a:avLst/>
          </a:prstGeom>
          <a:ln w="19050">
            <a:solidFill>
              <a:schemeClr val="accent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379118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1" y="1657350"/>
            <a:ext cx="5107781" cy="3471863"/>
          </a:xfrm>
          <a:prstGeom prst="rect">
            <a:avLst/>
          </a:prstGeom>
          <a:ln w="19050">
            <a:solidFill>
              <a:schemeClr val="accent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846732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extBox 10"/>
          <p:cNvSpPr txBox="1"/>
          <p:nvPr/>
        </p:nvSpPr>
        <p:spPr>
          <a:xfrm>
            <a:off x="825103" y="2114551"/>
            <a:ext cx="7680722" cy="1200329"/>
          </a:xfrm>
          <a:prstGeom prst="rect">
            <a:avLst/>
          </a:prstGeom>
          <a:noFill/>
        </p:spPr>
        <p:txBody>
          <a:bodyPr wrap="square" rtlCol="0">
            <a:spAutoFit/>
          </a:bodyPr>
          <a:lstStyle/>
          <a:p>
            <a:pPr algn="just" defTabSz="685800"/>
            <a:r>
              <a:rPr lang="en-US" dirty="0">
                <a:solidFill>
                  <a:prstClr val="black"/>
                </a:solidFill>
              </a:rPr>
              <a:t>After figuring out our first list of what </a:t>
            </a:r>
            <a:r>
              <a:rPr lang="en-US" sz="1500" b="1" dirty="0">
                <a:solidFill>
                  <a:schemeClr val="accent1">
                    <a:lumMod val="50000"/>
                  </a:schemeClr>
                </a:solidFill>
              </a:rPr>
              <a:t>entities</a:t>
            </a:r>
            <a:r>
              <a:rPr lang="en-US" sz="1500" dirty="0">
                <a:solidFill>
                  <a:schemeClr val="accent1">
                    <a:lumMod val="50000"/>
                  </a:schemeClr>
                </a:solidFill>
              </a:rPr>
              <a:t> </a:t>
            </a:r>
            <a:r>
              <a:rPr lang="en-US" dirty="0">
                <a:solidFill>
                  <a:prstClr val="black"/>
                </a:solidFill>
              </a:rPr>
              <a:t>need to exist, we need take a look at each one to specify exactly what data is important to store about them. Now officially, in an </a:t>
            </a:r>
            <a:r>
              <a:rPr lang="en-US" sz="1500" b="1" dirty="0">
                <a:solidFill>
                  <a:schemeClr val="accent1">
                    <a:lumMod val="50000"/>
                  </a:schemeClr>
                </a:solidFill>
              </a:rPr>
              <a:t>entity-relationship model (ER)</a:t>
            </a:r>
            <a:r>
              <a:rPr lang="en-US" dirty="0">
                <a:solidFill>
                  <a:prstClr val="black"/>
                </a:solidFill>
              </a:rPr>
              <a:t>, these are referred to as our </a:t>
            </a:r>
            <a:r>
              <a:rPr lang="en-US" sz="1500" b="1" dirty="0">
                <a:solidFill>
                  <a:schemeClr val="accent1">
                    <a:lumMod val="50000"/>
                  </a:schemeClr>
                </a:solidFill>
              </a:rPr>
              <a:t>attributes</a:t>
            </a:r>
            <a:r>
              <a:rPr lang="en-US" dirty="0">
                <a:solidFill>
                  <a:prstClr val="black"/>
                </a:solidFill>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103" y="1169370"/>
            <a:ext cx="3293269" cy="664369"/>
          </a:xfrm>
          <a:prstGeom prst="rect">
            <a:avLst/>
          </a:prstGeom>
          <a:ln w="19050">
            <a:solidFill>
              <a:schemeClr val="accent1"/>
            </a:solidFill>
          </a:ln>
          <a:effectLst>
            <a:outerShdw blurRad="50800" dist="38100" dir="5400000" algn="t" rotWithShape="0">
              <a:prstClr val="black">
                <a:alpha val="40000"/>
              </a:prstClr>
            </a:outerShdw>
          </a:effectLst>
        </p:spPr>
      </p:pic>
      <p:pic>
        <p:nvPicPr>
          <p:cNvPr id="14" name="Picture 13"/>
          <p:cNvPicPr>
            <a:picLocks noChangeAspect="1"/>
          </p:cNvPicPr>
          <p:nvPr/>
        </p:nvPicPr>
        <p:blipFill>
          <a:blip r:embed="rId4"/>
          <a:stretch>
            <a:fillRect/>
          </a:stretch>
        </p:blipFill>
        <p:spPr>
          <a:xfrm>
            <a:off x="1714499" y="3393490"/>
            <a:ext cx="1514475" cy="1278731"/>
          </a:xfrm>
          <a:prstGeom prst="rect">
            <a:avLst/>
          </a:prstGeom>
          <a:ln w="19050">
            <a:solidFill>
              <a:schemeClr val="accent1"/>
            </a:solidFill>
          </a:ln>
          <a:effectLst>
            <a:outerShdw blurRad="50800" dist="38100" dir="5400000" algn="t" rotWithShape="0">
              <a:prstClr val="black">
                <a:alpha val="40000"/>
              </a:prstClr>
            </a:outerShdw>
          </a:effectLst>
        </p:spPr>
      </p:pic>
      <p:pic>
        <p:nvPicPr>
          <p:cNvPr id="15" name="Picture 14"/>
          <p:cNvPicPr>
            <a:picLocks noChangeAspect="1"/>
          </p:cNvPicPr>
          <p:nvPr/>
        </p:nvPicPr>
        <p:blipFill>
          <a:blip r:embed="rId5"/>
          <a:stretch>
            <a:fillRect/>
          </a:stretch>
        </p:blipFill>
        <p:spPr>
          <a:xfrm>
            <a:off x="3829051" y="3062259"/>
            <a:ext cx="2878931" cy="1850231"/>
          </a:xfrm>
          <a:prstGeom prst="rect">
            <a:avLst/>
          </a:prstGeom>
          <a:ln w="19050">
            <a:solidFill>
              <a:schemeClr val="accent1"/>
            </a:solidFill>
          </a:ln>
          <a:effectLst>
            <a:outerShdw blurRad="50800" dist="38100" dir="5400000" algn="t" rotWithShape="0">
              <a:prstClr val="black">
                <a:alpha val="40000"/>
              </a:prstClr>
            </a:outerShdw>
          </a:effectLst>
        </p:spPr>
      </p:pic>
      <p:sp>
        <p:nvSpPr>
          <p:cNvPr id="16" name="TextBox 15"/>
          <p:cNvSpPr txBox="1"/>
          <p:nvPr/>
        </p:nvSpPr>
        <p:spPr>
          <a:xfrm>
            <a:off x="825103" y="4991100"/>
            <a:ext cx="7680722" cy="1754326"/>
          </a:xfrm>
          <a:prstGeom prst="rect">
            <a:avLst/>
          </a:prstGeom>
          <a:noFill/>
        </p:spPr>
        <p:txBody>
          <a:bodyPr wrap="square" rtlCol="0">
            <a:spAutoFit/>
          </a:bodyPr>
          <a:lstStyle/>
          <a:p>
            <a:pPr algn="just" defTabSz="685800"/>
            <a:r>
              <a:rPr lang="en-US" dirty="0">
                <a:solidFill>
                  <a:prstClr val="black"/>
                </a:solidFill>
              </a:rPr>
              <a:t>And just as entities will become our tables, the attributes we draw it here for each one will become the columns in those tables. Now in sketching out an ER diagram, attributes are often shown like this, and you can be quite informal about writing them. But as you move into actually defining the official columns of the table, you're going to need to become very specific about what they are</a:t>
            </a:r>
          </a:p>
        </p:txBody>
      </p:sp>
    </p:spTree>
    <p:extLst>
      <p:ext uri="{BB962C8B-B14F-4D97-AF65-F5344CB8AC3E}">
        <p14:creationId xmlns:p14="http://schemas.microsoft.com/office/powerpoint/2010/main" val="1165603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extBox 10"/>
          <p:cNvSpPr txBox="1"/>
          <p:nvPr/>
        </p:nvSpPr>
        <p:spPr>
          <a:xfrm>
            <a:off x="228600" y="4495800"/>
            <a:ext cx="8610600" cy="1815882"/>
          </a:xfrm>
          <a:prstGeom prst="rect">
            <a:avLst/>
          </a:prstGeom>
          <a:noFill/>
        </p:spPr>
        <p:txBody>
          <a:bodyPr wrap="square" rtlCol="0">
            <a:spAutoFit/>
          </a:bodyPr>
          <a:lstStyle/>
          <a:p>
            <a:pPr algn="just" defTabSz="685800"/>
            <a:r>
              <a:rPr lang="en-US" sz="1400" dirty="0">
                <a:solidFill>
                  <a:prstClr val="black"/>
                </a:solidFill>
              </a:rPr>
              <a:t>First, as a rule when defining a table, let's say an </a:t>
            </a:r>
            <a:r>
              <a:rPr lang="en-US" sz="2000" b="1" dirty="0">
                <a:solidFill>
                  <a:prstClr val="black"/>
                </a:solidFill>
              </a:rPr>
              <a:t>Employee</a:t>
            </a:r>
            <a:r>
              <a:rPr lang="en-US" sz="2000" dirty="0">
                <a:solidFill>
                  <a:prstClr val="black"/>
                </a:solidFill>
              </a:rPr>
              <a:t> </a:t>
            </a:r>
            <a:r>
              <a:rPr lang="en-US" sz="1400" dirty="0">
                <a:solidFill>
                  <a:prstClr val="black"/>
                </a:solidFill>
              </a:rPr>
              <a:t>table, you're going to go very granular, meaning, as individual as possible, so not just one column for name, but </a:t>
            </a:r>
            <a:r>
              <a:rPr lang="en-US" sz="2000" b="1" u="sng" dirty="0">
                <a:solidFill>
                  <a:prstClr val="black"/>
                </a:solidFill>
              </a:rPr>
              <a:t>separate columns</a:t>
            </a:r>
            <a:r>
              <a:rPr lang="en-US" sz="1400" dirty="0">
                <a:solidFill>
                  <a:prstClr val="black"/>
                </a:solidFill>
              </a:rPr>
              <a:t> for </a:t>
            </a:r>
            <a:r>
              <a:rPr lang="en-US" sz="1400" b="1" dirty="0" err="1">
                <a:solidFill>
                  <a:prstClr val="black"/>
                </a:solidFill>
              </a:rPr>
              <a:t>FirstName</a:t>
            </a:r>
            <a:r>
              <a:rPr lang="en-US" sz="1400" dirty="0">
                <a:solidFill>
                  <a:prstClr val="black"/>
                </a:solidFill>
              </a:rPr>
              <a:t> and </a:t>
            </a:r>
            <a:r>
              <a:rPr lang="en-US" sz="1400" b="1" dirty="0" err="1">
                <a:solidFill>
                  <a:prstClr val="black"/>
                </a:solidFill>
              </a:rPr>
              <a:t>LastName</a:t>
            </a:r>
            <a:r>
              <a:rPr lang="en-US" sz="1400" dirty="0">
                <a:solidFill>
                  <a:prstClr val="black"/>
                </a:solidFill>
              </a:rPr>
              <a:t>. </a:t>
            </a:r>
          </a:p>
          <a:p>
            <a:pPr algn="just" defTabSz="685800"/>
            <a:endParaRPr lang="en-US" sz="1400" dirty="0">
              <a:solidFill>
                <a:prstClr val="black"/>
              </a:solidFill>
            </a:endParaRPr>
          </a:p>
          <a:p>
            <a:pPr algn="just" defTabSz="685800"/>
            <a:r>
              <a:rPr lang="en-US" sz="1400" dirty="0">
                <a:solidFill>
                  <a:prstClr val="black"/>
                </a:solidFill>
              </a:rPr>
              <a:t>It is much easier to </a:t>
            </a:r>
            <a:r>
              <a:rPr lang="en-US" sz="1600" b="1" dirty="0">
                <a:solidFill>
                  <a:schemeClr val="tx2">
                    <a:lumMod val="75000"/>
                  </a:schemeClr>
                </a:solidFill>
              </a:rPr>
              <a:t>sort</a:t>
            </a:r>
            <a:r>
              <a:rPr lang="en-US" sz="1600" dirty="0">
                <a:solidFill>
                  <a:schemeClr val="tx2">
                    <a:lumMod val="75000"/>
                  </a:schemeClr>
                </a:solidFill>
              </a:rPr>
              <a:t> </a:t>
            </a:r>
            <a:r>
              <a:rPr lang="en-US" sz="1400" dirty="0">
                <a:solidFill>
                  <a:prstClr val="black"/>
                </a:solidFill>
              </a:rPr>
              <a:t>all your employees by </a:t>
            </a:r>
            <a:r>
              <a:rPr lang="en-US" sz="1400" b="1" dirty="0">
                <a:solidFill>
                  <a:prstClr val="black"/>
                </a:solidFill>
              </a:rPr>
              <a:t>surname</a:t>
            </a:r>
            <a:r>
              <a:rPr lang="en-US" sz="1400" dirty="0">
                <a:solidFill>
                  <a:prstClr val="black"/>
                </a:solidFill>
              </a:rPr>
              <a:t> or find out how many customers you have in a particular city, if you're storing that piece of data independently, rather than if it has to be </a:t>
            </a:r>
            <a:r>
              <a:rPr lang="en-US" sz="1400" u="sng" dirty="0">
                <a:solidFill>
                  <a:prstClr val="black"/>
                </a:solidFill>
              </a:rPr>
              <a:t>extracted</a:t>
            </a:r>
            <a:r>
              <a:rPr lang="en-US" sz="1400" dirty="0">
                <a:solidFill>
                  <a:prstClr val="black"/>
                </a:solidFill>
              </a:rPr>
              <a:t> out of some larger value.</a:t>
            </a:r>
          </a:p>
        </p:txBody>
      </p:sp>
      <p:sp>
        <p:nvSpPr>
          <p:cNvPr id="7" name="Title 1"/>
          <p:cNvSpPr txBox="1">
            <a:spLocks/>
          </p:cNvSpPr>
          <p:nvPr/>
        </p:nvSpPr>
        <p:spPr>
          <a:xfrm>
            <a:off x="726498" y="800100"/>
            <a:ext cx="6172200"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u="sng" dirty="0">
                <a:solidFill>
                  <a:schemeClr val="accent2">
                    <a:lumMod val="50000"/>
                  </a:schemeClr>
                </a:solidFill>
              </a:rPr>
              <a:t>Entities and Attributes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4854" y="1790700"/>
            <a:ext cx="3750116" cy="2371725"/>
          </a:xfrm>
          <a:prstGeom prst="rect">
            <a:avLst/>
          </a:prstGeom>
          <a:ln w="19050">
            <a:solidFill>
              <a:schemeClr val="accent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862061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89218" name="Rectangle 2"/>
          <p:cNvSpPr>
            <a:spLocks noGrp="1" noChangeArrowheads="1"/>
          </p:cNvSpPr>
          <p:nvPr>
            <p:ph type="title"/>
          </p:nvPr>
        </p:nvSpPr>
        <p:spPr>
          <a:xfrm>
            <a:off x="1295400" y="1371600"/>
            <a:ext cx="7513638" cy="747712"/>
          </a:xfrm>
        </p:spPr>
        <p:txBody>
          <a:bodyPr/>
          <a:lstStyle/>
          <a:p>
            <a:r>
              <a:rPr lang="en-US" altLang="en-US" sz="4300" dirty="0"/>
              <a:t>Relational Database Model</a:t>
            </a:r>
          </a:p>
        </p:txBody>
      </p:sp>
      <p:sp>
        <p:nvSpPr>
          <p:cNvPr id="1289219" name="Rectangle 3"/>
          <p:cNvSpPr>
            <a:spLocks noGrp="1" noChangeArrowheads="1"/>
          </p:cNvSpPr>
          <p:nvPr>
            <p:ph type="body" idx="4294967295"/>
          </p:nvPr>
        </p:nvSpPr>
        <p:spPr>
          <a:xfrm>
            <a:off x="838200" y="3048000"/>
            <a:ext cx="7772400" cy="4114800"/>
          </a:xfrm>
          <a:prstGeom prst="rect">
            <a:avLst/>
          </a:prstGeom>
        </p:spPr>
        <p:txBody>
          <a:bodyPr/>
          <a:lstStyle/>
          <a:p>
            <a:pPr>
              <a:spcBef>
                <a:spcPct val="60000"/>
              </a:spcBef>
            </a:pPr>
            <a:r>
              <a:rPr lang="en-US" altLang="en-US" sz="3600" dirty="0"/>
              <a:t>Data is stored in </a:t>
            </a:r>
            <a:r>
              <a:rPr lang="en-US" altLang="en-US" sz="3600" i="1" dirty="0"/>
              <a:t>relations</a:t>
            </a:r>
            <a:r>
              <a:rPr lang="en-US" altLang="en-US" sz="3600" dirty="0"/>
              <a:t>, which are perceived by the user as tables.</a:t>
            </a:r>
          </a:p>
          <a:p>
            <a:pPr>
              <a:spcBef>
                <a:spcPct val="60000"/>
              </a:spcBef>
            </a:pPr>
            <a:r>
              <a:rPr lang="en-US" altLang="en-US" sz="3600" dirty="0"/>
              <a:t>Each relation is composed of tuples (records) and attributes (fields).</a:t>
            </a:r>
          </a:p>
        </p:txBody>
      </p:sp>
    </p:spTree>
    <p:extLst>
      <p:ext uri="{BB962C8B-B14F-4D97-AF65-F5344CB8AC3E}">
        <p14:creationId xmlns:p14="http://schemas.microsoft.com/office/powerpoint/2010/main" val="384285412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89219">
                                            <p:txEl>
                                              <p:pRg st="0" end="0"/>
                                            </p:txEl>
                                          </p:spTgt>
                                        </p:tgtEl>
                                        <p:attrNameLst>
                                          <p:attrName>style.visibility</p:attrName>
                                        </p:attrNameLst>
                                      </p:cBhvr>
                                      <p:to>
                                        <p:strVal val="visible"/>
                                      </p:to>
                                    </p:set>
                                    <p:animEffect transition="in" filter="wipe(left)">
                                      <p:cBhvr>
                                        <p:cTn id="7" dur="500"/>
                                        <p:tgtEl>
                                          <p:spTgt spid="128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89219">
                                            <p:txEl>
                                              <p:pRg st="1" end="1"/>
                                            </p:txEl>
                                          </p:spTgt>
                                        </p:tgtEl>
                                        <p:attrNameLst>
                                          <p:attrName>style.visibility</p:attrName>
                                        </p:attrNameLst>
                                      </p:cBhvr>
                                      <p:to>
                                        <p:strVal val="visible"/>
                                      </p:to>
                                    </p:set>
                                    <p:animEffect transition="in" filter="wipe(left)">
                                      <p:cBhvr>
                                        <p:cTn id="12" dur="500"/>
                                        <p:tgtEl>
                                          <p:spTgt spid="128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9219" grpId="0" build="p"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extBox 10"/>
          <p:cNvSpPr txBox="1"/>
          <p:nvPr/>
        </p:nvSpPr>
        <p:spPr>
          <a:xfrm>
            <a:off x="228600" y="4457700"/>
            <a:ext cx="8763000" cy="1938992"/>
          </a:xfrm>
          <a:prstGeom prst="rect">
            <a:avLst/>
          </a:prstGeom>
          <a:noFill/>
        </p:spPr>
        <p:txBody>
          <a:bodyPr wrap="square" rtlCol="0">
            <a:spAutoFit/>
          </a:bodyPr>
          <a:lstStyle/>
          <a:p>
            <a:pPr algn="just" defTabSz="685800"/>
            <a:r>
              <a:rPr lang="en-US" sz="1200" dirty="0">
                <a:solidFill>
                  <a:prstClr val="black"/>
                </a:solidFill>
              </a:rPr>
              <a:t>What should we name these columns? There are a variety of ways that people name the columns in their tables, sometimes using underscores between multiple words, sometimes a lower case using </a:t>
            </a:r>
            <a:r>
              <a:rPr lang="en-US" sz="1600" b="1" dirty="0">
                <a:solidFill>
                  <a:prstClr val="black"/>
                </a:solidFill>
              </a:rPr>
              <a:t>Camel</a:t>
            </a:r>
            <a:r>
              <a:rPr lang="en-US" sz="1600" dirty="0">
                <a:solidFill>
                  <a:prstClr val="black"/>
                </a:solidFill>
              </a:rPr>
              <a:t> </a:t>
            </a:r>
            <a:r>
              <a:rPr lang="en-US" sz="1200" dirty="0">
                <a:solidFill>
                  <a:prstClr val="black"/>
                </a:solidFill>
              </a:rPr>
              <a:t>case, </a:t>
            </a:r>
            <a:r>
              <a:rPr lang="en-US" sz="1600" b="1" dirty="0">
                <a:solidFill>
                  <a:prstClr val="black"/>
                </a:solidFill>
              </a:rPr>
              <a:t>Pascal</a:t>
            </a:r>
            <a:r>
              <a:rPr lang="en-US" sz="1600" dirty="0">
                <a:solidFill>
                  <a:prstClr val="black"/>
                </a:solidFill>
              </a:rPr>
              <a:t> </a:t>
            </a:r>
            <a:r>
              <a:rPr lang="en-US" sz="1200" dirty="0">
                <a:solidFill>
                  <a:prstClr val="black"/>
                </a:solidFill>
              </a:rPr>
              <a:t>case, this has really more to do with your own naming conventions, than anything a database will enforce on you. As ever, the best idea is simply to </a:t>
            </a:r>
            <a:r>
              <a:rPr lang="en-US" sz="1600" b="1" u="sng" dirty="0">
                <a:solidFill>
                  <a:prstClr val="black"/>
                </a:solidFill>
              </a:rPr>
              <a:t>have a standard and stick to it</a:t>
            </a:r>
            <a:r>
              <a:rPr lang="en-US" sz="1200" dirty="0">
                <a:solidFill>
                  <a:prstClr val="black"/>
                </a:solidFill>
              </a:rPr>
              <a:t>. </a:t>
            </a:r>
          </a:p>
          <a:p>
            <a:pPr algn="just" defTabSz="685800"/>
            <a:endParaRPr lang="en-US" sz="1200" dirty="0">
              <a:solidFill>
                <a:prstClr val="black"/>
              </a:solidFill>
            </a:endParaRPr>
          </a:p>
          <a:p>
            <a:pPr algn="just" defTabSz="685800"/>
            <a:r>
              <a:rPr lang="en-US" sz="1400" b="1" u="sng" dirty="0">
                <a:solidFill>
                  <a:schemeClr val="tx2">
                    <a:lumMod val="75000"/>
                  </a:schemeClr>
                </a:solidFill>
              </a:rPr>
              <a:t>I'll be using Pascal casing in my examples, meaning, I'll upper case each word, and I won't use underscores</a:t>
            </a:r>
            <a:r>
              <a:rPr lang="en-US" sz="1100" dirty="0">
                <a:solidFill>
                  <a:prstClr val="black"/>
                </a:solidFill>
              </a:rPr>
              <a:t>.</a:t>
            </a:r>
            <a:r>
              <a:rPr lang="en-US" sz="1200" dirty="0">
                <a:solidFill>
                  <a:prstClr val="black"/>
                </a:solidFill>
              </a:rPr>
              <a:t> Now, some databases do support using spaces in your column names, but I avoid those as they often mean a name has to be enclosed in quotes when referring to it programmatically, and this becomes inconvenient. But this is by no means enough.</a:t>
            </a:r>
          </a:p>
        </p:txBody>
      </p:sp>
      <p:sp>
        <p:nvSpPr>
          <p:cNvPr id="7" name="Title 1"/>
          <p:cNvSpPr txBox="1">
            <a:spLocks/>
          </p:cNvSpPr>
          <p:nvPr/>
        </p:nvSpPr>
        <p:spPr>
          <a:xfrm>
            <a:off x="686126" y="800100"/>
            <a:ext cx="6172200"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u="sng" dirty="0">
                <a:solidFill>
                  <a:schemeClr val="accent2">
                    <a:lumMod val="50000"/>
                  </a:schemeClr>
                </a:solidFill>
              </a:rPr>
              <a:t>Entities and Attributes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6572" y="1657350"/>
            <a:ext cx="4681754" cy="2557743"/>
          </a:xfrm>
          <a:prstGeom prst="rect">
            <a:avLst/>
          </a:prstGeom>
          <a:ln w="19050">
            <a:solidFill>
              <a:schemeClr val="accent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423910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extBox 10"/>
          <p:cNvSpPr txBox="1"/>
          <p:nvPr/>
        </p:nvSpPr>
        <p:spPr>
          <a:xfrm>
            <a:off x="850324" y="4457700"/>
            <a:ext cx="7560251" cy="2215991"/>
          </a:xfrm>
          <a:prstGeom prst="rect">
            <a:avLst/>
          </a:prstGeom>
          <a:noFill/>
        </p:spPr>
        <p:txBody>
          <a:bodyPr wrap="square" rtlCol="0">
            <a:spAutoFit/>
          </a:bodyPr>
          <a:lstStyle/>
          <a:p>
            <a:pPr algn="just" defTabSz="685800"/>
            <a:r>
              <a:rPr lang="en-US" sz="1400" dirty="0">
                <a:solidFill>
                  <a:prstClr val="black"/>
                </a:solidFill>
              </a:rPr>
              <a:t>You next have to say </a:t>
            </a:r>
            <a:r>
              <a:rPr lang="en-US" b="1" dirty="0">
                <a:solidFill>
                  <a:schemeClr val="tx2">
                    <a:lumMod val="75000"/>
                  </a:schemeClr>
                </a:solidFill>
              </a:rPr>
              <a:t>what kind of data </a:t>
            </a:r>
            <a:r>
              <a:rPr lang="en-US" sz="1400" dirty="0">
                <a:solidFill>
                  <a:prstClr val="black"/>
                </a:solidFill>
              </a:rPr>
              <a:t>is going to be stored in each of these columns, really what is the data type for each column? Is it text or character data, or is it numeric? Is it a date, a time, or even binary data like an image, or a piece of audio or video? </a:t>
            </a:r>
          </a:p>
          <a:p>
            <a:pPr algn="just" defTabSz="685800"/>
            <a:endParaRPr lang="en-US" sz="1400" dirty="0">
              <a:solidFill>
                <a:prstClr val="black"/>
              </a:solidFill>
            </a:endParaRPr>
          </a:p>
          <a:p>
            <a:pPr algn="just" defTabSz="685800"/>
            <a:r>
              <a:rPr lang="en-US" b="1" u="sng" dirty="0">
                <a:solidFill>
                  <a:schemeClr val="tx2">
                    <a:lumMod val="75000"/>
                  </a:schemeClr>
                </a:solidFill>
              </a:rPr>
              <a:t>Data types in a database are absolutely not the same as data types in a programming language</a:t>
            </a:r>
            <a:r>
              <a:rPr lang="en-US" sz="1400" dirty="0">
                <a:solidFill>
                  <a:prstClr val="black"/>
                </a:solidFill>
              </a:rPr>
              <a:t>. You'll find that most database systems want you to be much more specific about your columns than a programming language wants you to be about your variables, and the Database Management System wants to know these specifics so it can be efficient about storing and indexing them, and so it can enforce your rules.</a:t>
            </a:r>
          </a:p>
        </p:txBody>
      </p:sp>
      <p:sp>
        <p:nvSpPr>
          <p:cNvPr id="7" name="Title 1"/>
          <p:cNvSpPr txBox="1">
            <a:spLocks/>
          </p:cNvSpPr>
          <p:nvPr/>
        </p:nvSpPr>
        <p:spPr>
          <a:xfrm>
            <a:off x="850323" y="821156"/>
            <a:ext cx="6172200"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u="sng" dirty="0">
                <a:solidFill>
                  <a:schemeClr val="accent2">
                    <a:lumMod val="50000"/>
                  </a:schemeClr>
                </a:solidFill>
              </a:rPr>
              <a:t>Entities and Attributes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950" y="1678405"/>
            <a:ext cx="4294850" cy="2518112"/>
          </a:xfrm>
          <a:prstGeom prst="rect">
            <a:avLst/>
          </a:prstGeom>
          <a:ln w="19050">
            <a:solidFill>
              <a:schemeClr val="accent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972524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extBox 10"/>
          <p:cNvSpPr txBox="1"/>
          <p:nvPr/>
        </p:nvSpPr>
        <p:spPr>
          <a:xfrm>
            <a:off x="990601" y="4781287"/>
            <a:ext cx="7353300" cy="577081"/>
          </a:xfrm>
          <a:prstGeom prst="rect">
            <a:avLst/>
          </a:prstGeom>
          <a:noFill/>
        </p:spPr>
        <p:txBody>
          <a:bodyPr wrap="square" rtlCol="0">
            <a:spAutoFit/>
          </a:bodyPr>
          <a:lstStyle/>
          <a:p>
            <a:pPr algn="just" defTabSz="685800"/>
            <a:r>
              <a:rPr lang="en-US" sz="1050" dirty="0">
                <a:solidFill>
                  <a:prstClr val="black"/>
                </a:solidFill>
              </a:rPr>
              <a:t>For example, if you want to store an integer in one of your columns, you'll find that </a:t>
            </a:r>
            <a:r>
              <a:rPr lang="en-US" sz="1050" b="1" u="sng" dirty="0">
                <a:solidFill>
                  <a:prstClr val="black"/>
                </a:solidFill>
              </a:rPr>
              <a:t>most Database Management Systems have multiple kinds of integer data type for different sizes of integer</a:t>
            </a:r>
            <a:r>
              <a:rPr lang="en-US" sz="1050" dirty="0">
                <a:solidFill>
                  <a:prstClr val="black"/>
                </a:solidFill>
              </a:rPr>
              <a:t>. If I look at the online manual for the </a:t>
            </a:r>
            <a:r>
              <a:rPr lang="en-US" sz="1050" b="1" dirty="0">
                <a:solidFill>
                  <a:prstClr val="black"/>
                </a:solidFill>
              </a:rPr>
              <a:t>MySQL</a:t>
            </a:r>
            <a:r>
              <a:rPr lang="en-US" sz="1050" dirty="0">
                <a:solidFill>
                  <a:prstClr val="black"/>
                </a:solidFill>
              </a:rPr>
              <a:t> Database Management System, I can go into the </a:t>
            </a:r>
            <a:r>
              <a:rPr lang="en-US" sz="1050" b="1" dirty="0">
                <a:solidFill>
                  <a:prstClr val="black"/>
                </a:solidFill>
              </a:rPr>
              <a:t>Numeric</a:t>
            </a:r>
            <a:r>
              <a:rPr lang="en-US" sz="1050" dirty="0">
                <a:solidFill>
                  <a:prstClr val="black"/>
                </a:solidFill>
              </a:rPr>
              <a:t> Types, and I'll find that just for integer alone… </a:t>
            </a:r>
            <a:r>
              <a:rPr lang="en-US" sz="1050" dirty="0">
                <a:solidFill>
                  <a:prstClr val="black"/>
                </a:solidFill>
                <a:sym typeface="Wingdings" panose="05000000000000000000" pitchFamily="2" charset="2"/>
              </a:rPr>
              <a:t></a:t>
            </a:r>
            <a:endParaRPr lang="en-US" sz="1050" dirty="0">
              <a:solidFill>
                <a:prstClr val="black"/>
              </a:solidFill>
            </a:endParaRPr>
          </a:p>
        </p:txBody>
      </p:sp>
      <p:sp>
        <p:nvSpPr>
          <p:cNvPr id="7" name="Title 1"/>
          <p:cNvSpPr txBox="1">
            <a:spLocks/>
          </p:cNvSpPr>
          <p:nvPr/>
        </p:nvSpPr>
        <p:spPr>
          <a:xfrm>
            <a:off x="907473" y="815510"/>
            <a:ext cx="6172200"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u="sng" dirty="0">
                <a:solidFill>
                  <a:schemeClr val="accent2">
                    <a:lumMod val="50000"/>
                  </a:schemeClr>
                </a:solidFill>
              </a:rPr>
              <a:t>Entities and Attributes</a:t>
            </a:r>
          </a:p>
        </p:txBody>
      </p:sp>
      <p:pic>
        <p:nvPicPr>
          <p:cNvPr id="3" name="Picture 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5525" y="1806522"/>
            <a:ext cx="4143375" cy="2642153"/>
          </a:xfrm>
          <a:prstGeom prst="rect">
            <a:avLst/>
          </a:prstGeom>
          <a:ln w="19050">
            <a:solidFill>
              <a:schemeClr val="accent1"/>
            </a:solidFill>
          </a:ln>
          <a:effectLst>
            <a:outerShdw blurRad="50800" dist="38100" dir="5400000" algn="t" rotWithShape="0">
              <a:prstClr val="black">
                <a:alpha val="40000"/>
              </a:prstClr>
            </a:outerShdw>
          </a:effectLst>
        </p:spPr>
      </p:pic>
      <p:sp>
        <p:nvSpPr>
          <p:cNvPr id="4" name="Rectangle 3"/>
          <p:cNvSpPr/>
          <p:nvPr/>
        </p:nvSpPr>
        <p:spPr>
          <a:xfrm>
            <a:off x="1939637" y="5390898"/>
            <a:ext cx="4855152" cy="646331"/>
          </a:xfrm>
          <a:prstGeom prst="rect">
            <a:avLst/>
          </a:prstGeom>
        </p:spPr>
        <p:txBody>
          <a:bodyPr wrap="square">
            <a:spAutoFit/>
          </a:bodyPr>
          <a:lstStyle/>
          <a:p>
            <a:pPr algn="ctr" defTabSz="685800"/>
            <a:r>
              <a:rPr lang="en-US" b="1" dirty="0">
                <a:solidFill>
                  <a:prstClr val="black"/>
                </a:solidFill>
                <a:hlinkClick r:id="rId3"/>
              </a:rPr>
              <a:t>http://dev.mysql.com/doc/refman/5.6/en/data-types.html</a:t>
            </a:r>
            <a:endParaRPr lang="en-US" b="1" dirty="0">
              <a:solidFill>
                <a:prstClr val="black"/>
              </a:solidFill>
            </a:endParaRPr>
          </a:p>
        </p:txBody>
      </p:sp>
    </p:spTree>
    <p:extLst>
      <p:ext uri="{BB962C8B-B14F-4D97-AF65-F5344CB8AC3E}">
        <p14:creationId xmlns:p14="http://schemas.microsoft.com/office/powerpoint/2010/main" val="3517962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extBox 10"/>
          <p:cNvSpPr txBox="1"/>
          <p:nvPr/>
        </p:nvSpPr>
        <p:spPr>
          <a:xfrm>
            <a:off x="807835" y="4943935"/>
            <a:ext cx="7515224" cy="646331"/>
          </a:xfrm>
          <a:prstGeom prst="rect">
            <a:avLst/>
          </a:prstGeom>
          <a:noFill/>
        </p:spPr>
        <p:txBody>
          <a:bodyPr wrap="square" rtlCol="0">
            <a:spAutoFit/>
          </a:bodyPr>
          <a:lstStyle/>
          <a:p>
            <a:pPr algn="just" defTabSz="685800"/>
            <a:r>
              <a:rPr lang="en-US" sz="1200" dirty="0">
                <a:solidFill>
                  <a:prstClr val="black"/>
                </a:solidFill>
                <a:sym typeface="Wingdings" panose="05000000000000000000" pitchFamily="2" charset="2"/>
              </a:rPr>
              <a:t></a:t>
            </a:r>
            <a:r>
              <a:rPr lang="en-US" sz="1200" dirty="0">
                <a:solidFill>
                  <a:prstClr val="black"/>
                </a:solidFill>
              </a:rPr>
              <a:t> …we got the regular </a:t>
            </a:r>
            <a:r>
              <a:rPr lang="en-US" sz="1200" b="1" dirty="0">
                <a:solidFill>
                  <a:prstClr val="black"/>
                </a:solidFill>
              </a:rPr>
              <a:t>INT</a:t>
            </a:r>
            <a:r>
              <a:rPr lang="en-US" sz="1200" dirty="0">
                <a:solidFill>
                  <a:prstClr val="black"/>
                </a:solidFill>
              </a:rPr>
              <a:t>, we've also got </a:t>
            </a:r>
            <a:r>
              <a:rPr lang="en-US" sz="1200" b="1" dirty="0">
                <a:solidFill>
                  <a:prstClr val="black"/>
                </a:solidFill>
              </a:rPr>
              <a:t>TINYINT</a:t>
            </a:r>
            <a:r>
              <a:rPr lang="en-US" sz="1200" dirty="0">
                <a:solidFill>
                  <a:prstClr val="black"/>
                </a:solidFill>
              </a:rPr>
              <a:t>, </a:t>
            </a:r>
            <a:r>
              <a:rPr lang="en-US" sz="1200" b="1" dirty="0">
                <a:solidFill>
                  <a:prstClr val="black"/>
                </a:solidFill>
              </a:rPr>
              <a:t>SMALLINT</a:t>
            </a:r>
            <a:r>
              <a:rPr lang="en-US" sz="1200" dirty="0">
                <a:solidFill>
                  <a:prstClr val="black"/>
                </a:solidFill>
              </a:rPr>
              <a:t>, </a:t>
            </a:r>
            <a:r>
              <a:rPr lang="en-US" sz="1200" b="1" dirty="0">
                <a:solidFill>
                  <a:prstClr val="black"/>
                </a:solidFill>
              </a:rPr>
              <a:t>MEDIUMINT</a:t>
            </a:r>
            <a:r>
              <a:rPr lang="en-US" sz="1200" dirty="0">
                <a:solidFill>
                  <a:prstClr val="black"/>
                </a:solidFill>
              </a:rPr>
              <a:t> and a </a:t>
            </a:r>
            <a:r>
              <a:rPr lang="en-US" sz="1200" b="1" dirty="0">
                <a:solidFill>
                  <a:prstClr val="black"/>
                </a:solidFill>
              </a:rPr>
              <a:t>BIGINT</a:t>
            </a:r>
            <a:r>
              <a:rPr lang="en-US" sz="1200" dirty="0">
                <a:solidFill>
                  <a:prstClr val="black"/>
                </a:solidFill>
              </a:rPr>
              <a:t>, all different lengths in terms of storage from one to eight bytes, and all different sets of numbers that they can take, whether they're </a:t>
            </a:r>
            <a:r>
              <a:rPr lang="en-US" sz="1200" b="1" dirty="0">
                <a:solidFill>
                  <a:prstClr val="black"/>
                </a:solidFill>
              </a:rPr>
              <a:t>signed </a:t>
            </a:r>
            <a:r>
              <a:rPr lang="en-US" sz="1200" b="1" dirty="0">
                <a:solidFill>
                  <a:schemeClr val="accent1">
                    <a:lumMod val="50000"/>
                  </a:schemeClr>
                </a:solidFill>
              </a:rPr>
              <a:t>(negative number) </a:t>
            </a:r>
            <a:r>
              <a:rPr lang="en-US" sz="1200" dirty="0">
                <a:solidFill>
                  <a:schemeClr val="accent1">
                    <a:lumMod val="50000"/>
                  </a:schemeClr>
                </a:solidFill>
              </a:rPr>
              <a:t> </a:t>
            </a:r>
            <a:r>
              <a:rPr lang="en-US" sz="1200" dirty="0">
                <a:solidFill>
                  <a:prstClr val="black"/>
                </a:solidFill>
              </a:rPr>
              <a:t>to </a:t>
            </a:r>
            <a:r>
              <a:rPr lang="en-US" sz="1200" b="1" dirty="0">
                <a:solidFill>
                  <a:prstClr val="black"/>
                </a:solidFill>
              </a:rPr>
              <a:t>unsigned</a:t>
            </a:r>
            <a:r>
              <a:rPr lang="en-US" sz="1200" dirty="0">
                <a:solidFill>
                  <a:prstClr val="black"/>
                </a:solidFill>
              </a:rPr>
              <a:t> </a:t>
            </a:r>
            <a:r>
              <a:rPr lang="en-US" sz="1200" b="1" dirty="0">
                <a:solidFill>
                  <a:schemeClr val="accent1">
                    <a:lumMod val="50000"/>
                  </a:schemeClr>
                </a:solidFill>
              </a:rPr>
              <a:t>(positive only number) </a:t>
            </a:r>
            <a:r>
              <a:rPr lang="en-US" sz="1200" dirty="0">
                <a:solidFill>
                  <a:prstClr val="black"/>
                </a:solidFill>
              </a:rPr>
              <a:t>values.</a:t>
            </a:r>
          </a:p>
        </p:txBody>
      </p:sp>
      <p:sp>
        <p:nvSpPr>
          <p:cNvPr id="7" name="Title 1"/>
          <p:cNvSpPr txBox="1">
            <a:spLocks/>
          </p:cNvSpPr>
          <p:nvPr/>
        </p:nvSpPr>
        <p:spPr>
          <a:xfrm>
            <a:off x="771526" y="800100"/>
            <a:ext cx="6172200"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u="sng" dirty="0">
                <a:solidFill>
                  <a:schemeClr val="accent2">
                    <a:lumMod val="50000"/>
                  </a:schemeClr>
                </a:solidFill>
              </a:rPr>
              <a:t>Entities and Attributes</a:t>
            </a:r>
          </a:p>
        </p:txBody>
      </p:sp>
      <p:pic>
        <p:nvPicPr>
          <p:cNvPr id="5" name="Picture 4"/>
          <p:cNvPicPr>
            <a:picLocks noChangeAspect="1"/>
          </p:cNvPicPr>
          <p:nvPr/>
        </p:nvPicPr>
        <p:blipFill>
          <a:blip r:embed="rId3"/>
          <a:stretch>
            <a:fillRect/>
          </a:stretch>
        </p:blipFill>
        <p:spPr>
          <a:xfrm>
            <a:off x="1527345" y="1657350"/>
            <a:ext cx="6076203" cy="2914650"/>
          </a:xfrm>
          <a:prstGeom prst="rect">
            <a:avLst/>
          </a:prstGeom>
          <a:ln w="19050">
            <a:solidFill>
              <a:schemeClr val="accent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742719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extBox 10"/>
          <p:cNvSpPr txBox="1"/>
          <p:nvPr/>
        </p:nvSpPr>
        <p:spPr>
          <a:xfrm>
            <a:off x="381000" y="4305301"/>
            <a:ext cx="8305800" cy="2523768"/>
          </a:xfrm>
          <a:prstGeom prst="rect">
            <a:avLst/>
          </a:prstGeom>
          <a:noFill/>
        </p:spPr>
        <p:txBody>
          <a:bodyPr wrap="square" rtlCol="0">
            <a:spAutoFit/>
          </a:bodyPr>
          <a:lstStyle/>
          <a:p>
            <a:pPr algn="just" defTabSz="685800"/>
            <a:r>
              <a:rPr lang="en-US" sz="1200" dirty="0">
                <a:solidFill>
                  <a:prstClr val="black"/>
                </a:solidFill>
              </a:rPr>
              <a:t>After defining the data type and optionally the length, one very important question is when you add a new row, </a:t>
            </a:r>
            <a:r>
              <a:rPr lang="en-US" sz="1600" b="1" u="sng" dirty="0">
                <a:solidFill>
                  <a:schemeClr val="accent1">
                    <a:lumMod val="50000"/>
                  </a:schemeClr>
                </a:solidFill>
              </a:rPr>
              <a:t>will a value be required in this column or is it optional?</a:t>
            </a:r>
            <a:r>
              <a:rPr lang="en-US" sz="1600" b="1" dirty="0">
                <a:solidFill>
                  <a:schemeClr val="accent1">
                    <a:lumMod val="50000"/>
                  </a:schemeClr>
                </a:solidFill>
              </a:rPr>
              <a:t> </a:t>
            </a:r>
            <a:r>
              <a:rPr lang="en-US" sz="1200" dirty="0">
                <a:solidFill>
                  <a:prstClr val="black"/>
                </a:solidFill>
              </a:rPr>
              <a:t>Most databases default to requiring all columns to contain values, but sometimes that's not necessary. You might require, for example, a value in </a:t>
            </a:r>
            <a:r>
              <a:rPr lang="en-US" sz="1200" dirty="0" err="1">
                <a:solidFill>
                  <a:prstClr val="black"/>
                </a:solidFill>
              </a:rPr>
              <a:t>AddressLine</a:t>
            </a:r>
            <a:r>
              <a:rPr lang="en-US" sz="1200" dirty="0">
                <a:solidFill>
                  <a:prstClr val="black"/>
                </a:solidFill>
              </a:rPr>
              <a:t> 1, but not in </a:t>
            </a:r>
            <a:r>
              <a:rPr lang="en-US" sz="1200" dirty="0" err="1">
                <a:solidFill>
                  <a:prstClr val="black"/>
                </a:solidFill>
              </a:rPr>
              <a:t>AddressLine</a:t>
            </a:r>
            <a:r>
              <a:rPr lang="en-US" sz="1200" dirty="0">
                <a:solidFill>
                  <a:prstClr val="black"/>
                </a:solidFill>
              </a:rPr>
              <a:t> 2, it's just not needed, it's not relevant. So, what you do is you actually define particular columns to allow </a:t>
            </a:r>
            <a:r>
              <a:rPr lang="en-US" b="1" dirty="0">
                <a:solidFill>
                  <a:srgbClr val="0070C0"/>
                </a:solidFill>
              </a:rPr>
              <a:t>null values</a:t>
            </a:r>
            <a:r>
              <a:rPr lang="en-US" sz="1200" dirty="0">
                <a:solidFill>
                  <a:prstClr val="black"/>
                </a:solidFill>
              </a:rPr>
              <a:t>. </a:t>
            </a:r>
          </a:p>
          <a:p>
            <a:pPr algn="just" defTabSz="685800"/>
            <a:endParaRPr lang="en-US" sz="1200" dirty="0">
              <a:solidFill>
                <a:prstClr val="black"/>
              </a:solidFill>
            </a:endParaRPr>
          </a:p>
          <a:p>
            <a:pPr algn="just" defTabSz="685800"/>
            <a:r>
              <a:rPr lang="en-US" sz="2400" b="1" dirty="0">
                <a:solidFill>
                  <a:srgbClr val="FF0000"/>
                </a:solidFill>
              </a:rPr>
              <a:t>Null</a:t>
            </a:r>
            <a:r>
              <a:rPr lang="en-US" sz="2400" b="1" dirty="0">
                <a:solidFill>
                  <a:srgbClr val="800000"/>
                </a:solidFill>
              </a:rPr>
              <a:t> </a:t>
            </a:r>
            <a:r>
              <a:rPr lang="en-US" sz="1600" b="1" dirty="0">
                <a:solidFill>
                  <a:srgbClr val="800000"/>
                </a:solidFill>
              </a:rPr>
              <a:t>is an important keyword in relational databases. A null is not the same as just a space or a blank entry. Null means the complete absence of a value. So, your columns can be defined as allowing null values, or more typically a column can be not null. A value is required.</a:t>
            </a:r>
          </a:p>
        </p:txBody>
      </p:sp>
      <p:sp>
        <p:nvSpPr>
          <p:cNvPr id="7" name="Title 1"/>
          <p:cNvSpPr txBox="1">
            <a:spLocks/>
          </p:cNvSpPr>
          <p:nvPr/>
        </p:nvSpPr>
        <p:spPr>
          <a:xfrm>
            <a:off x="897948" y="818148"/>
            <a:ext cx="6172200"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u="sng" dirty="0">
                <a:solidFill>
                  <a:schemeClr val="accent2">
                    <a:lumMod val="50000"/>
                  </a:schemeClr>
                </a:solidFill>
              </a:rPr>
              <a:t>Entities and Attributes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6894" y="1675398"/>
            <a:ext cx="3887678" cy="2410827"/>
          </a:xfrm>
          <a:prstGeom prst="rect">
            <a:avLst/>
          </a:prstGeom>
          <a:ln w="19050">
            <a:solidFill>
              <a:schemeClr val="accent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131495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extBox 10"/>
          <p:cNvSpPr txBox="1"/>
          <p:nvPr/>
        </p:nvSpPr>
        <p:spPr>
          <a:xfrm>
            <a:off x="714376" y="4572001"/>
            <a:ext cx="7667624" cy="1754326"/>
          </a:xfrm>
          <a:prstGeom prst="rect">
            <a:avLst/>
          </a:prstGeom>
          <a:noFill/>
        </p:spPr>
        <p:txBody>
          <a:bodyPr wrap="square" rtlCol="0">
            <a:spAutoFit/>
          </a:bodyPr>
          <a:lstStyle/>
          <a:p>
            <a:pPr algn="just" defTabSz="685800"/>
            <a:r>
              <a:rPr lang="en-US" sz="1200" dirty="0">
                <a:solidFill>
                  <a:prstClr val="black"/>
                </a:solidFill>
              </a:rPr>
              <a:t>And one option here is that perhaps a default value for a column. So if you don't provide a value, </a:t>
            </a:r>
            <a:r>
              <a:rPr lang="en-US" b="1" u="sng" dirty="0">
                <a:solidFill>
                  <a:schemeClr val="accent1">
                    <a:lumMod val="50000"/>
                  </a:schemeClr>
                </a:solidFill>
              </a:rPr>
              <a:t>can a default value be entered automatically?</a:t>
            </a:r>
            <a:r>
              <a:rPr lang="en-US" sz="1200" dirty="0">
                <a:solidFill>
                  <a:prstClr val="black"/>
                </a:solidFill>
              </a:rPr>
              <a:t> I might say, for example, that when I'm creating a new employee row, if I don't put anything in for the date hired, it will default to </a:t>
            </a:r>
            <a:r>
              <a:rPr lang="en-US" b="1" dirty="0">
                <a:solidFill>
                  <a:schemeClr val="accent1">
                    <a:lumMod val="50000"/>
                  </a:schemeClr>
                </a:solidFill>
              </a:rPr>
              <a:t>today's date</a:t>
            </a:r>
            <a:r>
              <a:rPr lang="en-US" sz="1200" dirty="0">
                <a:solidFill>
                  <a:prstClr val="black"/>
                </a:solidFill>
              </a:rPr>
              <a:t>, the date the row was created. Along the same lines, we might do some constraints to check are there maximum or minimum values for something. </a:t>
            </a:r>
            <a:r>
              <a:rPr lang="en-US" b="1" dirty="0">
                <a:solidFill>
                  <a:schemeClr val="accent1">
                    <a:lumMod val="50000"/>
                  </a:schemeClr>
                </a:solidFill>
              </a:rPr>
              <a:t>Should it match a pattern</a:t>
            </a:r>
            <a:r>
              <a:rPr lang="en-US" sz="1200" dirty="0">
                <a:solidFill>
                  <a:prstClr val="black"/>
                </a:solidFill>
              </a:rPr>
              <a:t>, like matching an email address or a phone number or a credit card number? Flexibility is usually our friend in programming, but it's </a:t>
            </a:r>
            <a:r>
              <a:rPr lang="en-US" sz="1200" u="sng" dirty="0">
                <a:solidFill>
                  <a:prstClr val="black"/>
                </a:solidFill>
              </a:rPr>
              <a:t>not</a:t>
            </a:r>
            <a:r>
              <a:rPr lang="en-US" sz="1200" dirty="0">
                <a:solidFill>
                  <a:prstClr val="black"/>
                </a:solidFill>
              </a:rPr>
              <a:t> what you're looking for in most relational database.</a:t>
            </a:r>
          </a:p>
        </p:txBody>
      </p:sp>
      <p:sp>
        <p:nvSpPr>
          <p:cNvPr id="7" name="Title 1"/>
          <p:cNvSpPr txBox="1">
            <a:spLocks/>
          </p:cNvSpPr>
          <p:nvPr/>
        </p:nvSpPr>
        <p:spPr>
          <a:xfrm>
            <a:off x="714376" y="800101"/>
            <a:ext cx="6172200"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u="sng" dirty="0">
                <a:solidFill>
                  <a:schemeClr val="accent2">
                    <a:lumMod val="50000"/>
                  </a:schemeClr>
                </a:solidFill>
              </a:rPr>
              <a:t>Entities and Attributes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9047" y="1657351"/>
            <a:ext cx="5056800" cy="2655635"/>
          </a:xfrm>
          <a:prstGeom prst="rect">
            <a:avLst/>
          </a:prstGeom>
          <a:ln w="19050">
            <a:solidFill>
              <a:schemeClr val="accent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486543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extBox 10"/>
          <p:cNvSpPr txBox="1"/>
          <p:nvPr/>
        </p:nvSpPr>
        <p:spPr>
          <a:xfrm>
            <a:off x="789553" y="4114801"/>
            <a:ext cx="7659122" cy="2862322"/>
          </a:xfrm>
          <a:prstGeom prst="rect">
            <a:avLst/>
          </a:prstGeom>
          <a:noFill/>
        </p:spPr>
        <p:txBody>
          <a:bodyPr wrap="square" rtlCol="0">
            <a:spAutoFit/>
          </a:bodyPr>
          <a:lstStyle/>
          <a:p>
            <a:pPr algn="just" defTabSz="685800"/>
            <a:r>
              <a:rPr lang="en-US" sz="1400" dirty="0">
                <a:solidFill>
                  <a:prstClr val="black"/>
                </a:solidFill>
              </a:rPr>
              <a:t>Each table should have a </a:t>
            </a:r>
            <a:r>
              <a:rPr lang="en-US" b="1" dirty="0">
                <a:solidFill>
                  <a:schemeClr val="accent1">
                    <a:lumMod val="50000"/>
                  </a:schemeClr>
                </a:solidFill>
              </a:rPr>
              <a:t>Primary Key</a:t>
            </a:r>
            <a:r>
              <a:rPr lang="en-US" sz="1400" dirty="0">
                <a:solidFill>
                  <a:prstClr val="black"/>
                </a:solidFill>
              </a:rPr>
              <a:t>, a value that uniquely identifies an individual row where </a:t>
            </a:r>
            <a:r>
              <a:rPr lang="en-US" b="1" u="sng" dirty="0">
                <a:solidFill>
                  <a:schemeClr val="accent1">
                    <a:lumMod val="50000"/>
                  </a:schemeClr>
                </a:solidFill>
              </a:rPr>
              <a:t>there can be no duplicates</a:t>
            </a:r>
            <a:r>
              <a:rPr lang="en-US" sz="1400" dirty="0">
                <a:solidFill>
                  <a:prstClr val="black"/>
                </a:solidFill>
              </a:rPr>
              <a:t> and no confusion. So, if we have an </a:t>
            </a:r>
            <a:r>
              <a:rPr lang="en-US" sz="1400" dirty="0" err="1">
                <a:solidFill>
                  <a:prstClr val="black"/>
                </a:solidFill>
              </a:rPr>
              <a:t>EmployeeID</a:t>
            </a:r>
            <a:r>
              <a:rPr lang="en-US" sz="1400" dirty="0">
                <a:solidFill>
                  <a:prstClr val="black"/>
                </a:solidFill>
              </a:rPr>
              <a:t>, it should take us to only one employee row. If we have a </a:t>
            </a:r>
            <a:r>
              <a:rPr lang="en-US" sz="1400" dirty="0" err="1">
                <a:solidFill>
                  <a:prstClr val="black"/>
                </a:solidFill>
              </a:rPr>
              <a:t>CustomerID</a:t>
            </a:r>
            <a:r>
              <a:rPr lang="en-US" sz="1400" dirty="0">
                <a:solidFill>
                  <a:prstClr val="black"/>
                </a:solidFill>
              </a:rPr>
              <a:t>, it takes us to only one customer row. If we have an ISBN number, it takes us to one specific book. When creating a database schema, we need to say which column contains that Primary Key for each of our tables, and if there isn't one, we usually need to make one. Occasionally the key is already naturally in the data.</a:t>
            </a:r>
          </a:p>
          <a:p>
            <a:pPr algn="just" defTabSz="685800"/>
            <a:endParaRPr lang="en-US" sz="1400" dirty="0">
              <a:solidFill>
                <a:prstClr val="black"/>
              </a:solidFill>
            </a:endParaRPr>
          </a:p>
          <a:p>
            <a:pPr algn="just" defTabSz="685800"/>
            <a:r>
              <a:rPr lang="en-US" sz="1400" dirty="0">
                <a:solidFill>
                  <a:prstClr val="black"/>
                </a:solidFill>
              </a:rPr>
              <a:t>If, for example, I define a Book table where we enter all the details of a book, including its ISBN, well, that ISBN number should be naturally unique. I could then tell the database that this is the Primary Key, and because it occurs in the data, this is what sometimes called a </a:t>
            </a:r>
            <a:r>
              <a:rPr lang="en-US" b="1" u="sng" dirty="0">
                <a:solidFill>
                  <a:schemeClr val="accent1">
                    <a:lumMod val="50000"/>
                  </a:schemeClr>
                </a:solidFill>
              </a:rPr>
              <a:t>Natural Key</a:t>
            </a:r>
            <a:r>
              <a:rPr lang="en-US" sz="1400" dirty="0">
                <a:solidFill>
                  <a:prstClr val="black"/>
                </a:solidFill>
              </a:rPr>
              <a:t>. However, in many examples, it doesn't naturally occur.</a:t>
            </a:r>
          </a:p>
        </p:txBody>
      </p:sp>
      <p:sp>
        <p:nvSpPr>
          <p:cNvPr id="7" name="Title 1"/>
          <p:cNvSpPr txBox="1">
            <a:spLocks/>
          </p:cNvSpPr>
          <p:nvPr/>
        </p:nvSpPr>
        <p:spPr>
          <a:xfrm>
            <a:off x="789552" y="836710"/>
            <a:ext cx="6172200"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u="sng" dirty="0">
                <a:solidFill>
                  <a:schemeClr val="accent2">
                    <a:lumMod val="50000"/>
                  </a:schemeClr>
                </a:solidFill>
              </a:rPr>
              <a:t>Choosing Primary Keys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1" y="1828801"/>
            <a:ext cx="5132951" cy="2016317"/>
          </a:xfrm>
          <a:prstGeom prst="rect">
            <a:avLst/>
          </a:prstGeom>
          <a:ln w="19050">
            <a:solidFill>
              <a:schemeClr val="accent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41783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extBox 10"/>
          <p:cNvSpPr txBox="1"/>
          <p:nvPr/>
        </p:nvSpPr>
        <p:spPr>
          <a:xfrm>
            <a:off x="840125" y="4057651"/>
            <a:ext cx="7408525" cy="2339102"/>
          </a:xfrm>
          <a:prstGeom prst="rect">
            <a:avLst/>
          </a:prstGeom>
          <a:noFill/>
        </p:spPr>
        <p:txBody>
          <a:bodyPr wrap="square" rtlCol="0">
            <a:spAutoFit/>
          </a:bodyPr>
          <a:lstStyle/>
          <a:p>
            <a:pPr algn="just" defTabSz="685800"/>
            <a:r>
              <a:rPr lang="en-US" dirty="0">
                <a:solidFill>
                  <a:prstClr val="black"/>
                </a:solidFill>
              </a:rPr>
              <a:t>As I start to build our Customer table, I might realize there's nothing in this that's inherently unique. </a:t>
            </a:r>
          </a:p>
          <a:p>
            <a:pPr algn="just" defTabSz="685800"/>
            <a:endParaRPr lang="en-US" dirty="0">
              <a:solidFill>
                <a:prstClr val="black"/>
              </a:solidFill>
            </a:endParaRPr>
          </a:p>
          <a:p>
            <a:pPr algn="just" defTabSz="685800"/>
            <a:r>
              <a:rPr lang="en-US" dirty="0">
                <a:solidFill>
                  <a:prstClr val="black"/>
                </a:solidFill>
              </a:rPr>
              <a:t>We might say that Email is unique, but sometimes the same Email address is shared by multiple people as this the same address. </a:t>
            </a:r>
          </a:p>
          <a:p>
            <a:pPr algn="just" defTabSz="685800"/>
            <a:endParaRPr lang="en-US" dirty="0">
              <a:solidFill>
                <a:prstClr val="black"/>
              </a:solidFill>
            </a:endParaRPr>
          </a:p>
          <a:p>
            <a:pPr algn="just" defTabSz="685800"/>
            <a:r>
              <a:rPr lang="en-US" dirty="0">
                <a:solidFill>
                  <a:prstClr val="black"/>
                </a:solidFill>
              </a:rPr>
              <a:t>If I decide there's nothing that I could guarantee would always be unique, I would add a </a:t>
            </a:r>
            <a:r>
              <a:rPr lang="en-US" b="1" dirty="0">
                <a:solidFill>
                  <a:schemeClr val="accent1">
                    <a:lumMod val="50000"/>
                  </a:schemeClr>
                </a:solidFill>
              </a:rPr>
              <a:t>Customer ID </a:t>
            </a:r>
            <a:r>
              <a:rPr lang="en-US" dirty="0">
                <a:solidFill>
                  <a:prstClr val="black"/>
                </a:solidFill>
              </a:rPr>
              <a:t>column.</a:t>
            </a:r>
          </a:p>
        </p:txBody>
      </p:sp>
      <p:sp>
        <p:nvSpPr>
          <p:cNvPr id="7" name="Title 1"/>
          <p:cNvSpPr txBox="1">
            <a:spLocks/>
          </p:cNvSpPr>
          <p:nvPr/>
        </p:nvSpPr>
        <p:spPr>
          <a:xfrm>
            <a:off x="840125" y="857250"/>
            <a:ext cx="6172200"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u="sng" dirty="0">
                <a:solidFill>
                  <a:schemeClr val="accent2">
                    <a:lumMod val="50000"/>
                  </a:schemeClr>
                </a:solidFill>
              </a:rPr>
              <a:t>Choosing Primary Keys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580" y="1885950"/>
            <a:ext cx="5072745" cy="1848650"/>
          </a:xfrm>
          <a:prstGeom prst="rect">
            <a:avLst/>
          </a:prstGeom>
          <a:ln w="19050">
            <a:solidFill>
              <a:schemeClr val="accent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094902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extBox 10"/>
          <p:cNvSpPr txBox="1"/>
          <p:nvPr/>
        </p:nvSpPr>
        <p:spPr>
          <a:xfrm>
            <a:off x="755073" y="3943351"/>
            <a:ext cx="7617402" cy="3016210"/>
          </a:xfrm>
          <a:prstGeom prst="rect">
            <a:avLst/>
          </a:prstGeom>
          <a:noFill/>
        </p:spPr>
        <p:txBody>
          <a:bodyPr wrap="square" rtlCol="0">
            <a:spAutoFit/>
          </a:bodyPr>
          <a:lstStyle/>
          <a:p>
            <a:pPr algn="just" defTabSz="685800"/>
            <a:r>
              <a:rPr lang="en-US" sz="1400" dirty="0">
                <a:solidFill>
                  <a:prstClr val="black"/>
                </a:solidFill>
              </a:rPr>
              <a:t>One option for a </a:t>
            </a:r>
            <a:r>
              <a:rPr lang="en-US" b="1" dirty="0">
                <a:solidFill>
                  <a:schemeClr val="accent1">
                    <a:lumMod val="50000"/>
                  </a:schemeClr>
                </a:solidFill>
              </a:rPr>
              <a:t>Primary Key </a:t>
            </a:r>
            <a:r>
              <a:rPr lang="en-US" sz="1400" dirty="0">
                <a:solidFill>
                  <a:prstClr val="black"/>
                </a:solidFill>
              </a:rPr>
              <a:t>that you might find useful from time to time is something called a </a:t>
            </a:r>
            <a:r>
              <a:rPr lang="en-US" b="1" u="sng" dirty="0">
                <a:solidFill>
                  <a:schemeClr val="accent1">
                    <a:lumMod val="50000"/>
                  </a:schemeClr>
                </a:solidFill>
              </a:rPr>
              <a:t>Composite Key</a:t>
            </a:r>
            <a:r>
              <a:rPr lang="en-US" sz="1400" dirty="0">
                <a:solidFill>
                  <a:prstClr val="black"/>
                </a:solidFill>
              </a:rPr>
              <a:t>. This is when one value does not uniquely identify a row, but two values do, where we'd combine two column values to create a unique Primary Key. It sounds a little weird, so let me give you an example.</a:t>
            </a:r>
          </a:p>
          <a:p>
            <a:pPr algn="just" defTabSz="685800"/>
            <a:endParaRPr lang="en-US" sz="1400" dirty="0">
              <a:solidFill>
                <a:prstClr val="black"/>
              </a:solidFill>
            </a:endParaRPr>
          </a:p>
          <a:p>
            <a:pPr algn="just" defTabSz="685800"/>
            <a:r>
              <a:rPr lang="en-US" sz="1400" dirty="0">
                <a:solidFill>
                  <a:prstClr val="black"/>
                </a:solidFill>
              </a:rPr>
              <a:t>Let's imagine I've got a publishing company and part of what I do is deal with Yearbooks for high schools. So, I have a Yearbook table. Now, the way this currently stands, none of these columns are naturally a potential Primary Key. There's nothing here that's inherently unique. The School name repeats and the Year repeats. </a:t>
            </a:r>
            <a:r>
              <a:rPr lang="en-US" sz="1400" dirty="0" err="1">
                <a:solidFill>
                  <a:prstClr val="black"/>
                </a:solidFill>
              </a:rPr>
              <a:t>PageCount</a:t>
            </a:r>
            <a:r>
              <a:rPr lang="en-US" sz="1400" dirty="0">
                <a:solidFill>
                  <a:prstClr val="black"/>
                </a:solidFill>
              </a:rPr>
              <a:t> might be unique but that's just coincidence. We're not looking for something that may be unique, if we're lucky. We need something that will always be and must be unique and makes logical sense to use when identifying each row. So, I can't use the School name. I can't use the Year, but what we can do is combine them.</a:t>
            </a:r>
          </a:p>
        </p:txBody>
      </p:sp>
      <p:sp>
        <p:nvSpPr>
          <p:cNvPr id="7" name="Title 1"/>
          <p:cNvSpPr txBox="1">
            <a:spLocks/>
          </p:cNvSpPr>
          <p:nvPr/>
        </p:nvSpPr>
        <p:spPr>
          <a:xfrm>
            <a:off x="755073" y="857251"/>
            <a:ext cx="6172200"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u="sng" dirty="0">
                <a:solidFill>
                  <a:schemeClr val="accent2">
                    <a:lumMod val="50000"/>
                  </a:schemeClr>
                </a:solidFill>
              </a:rPr>
              <a:t>Using Composite Keys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1700" y="1714501"/>
            <a:ext cx="4635320" cy="2023354"/>
          </a:xfrm>
          <a:prstGeom prst="rect">
            <a:avLst/>
          </a:prstGeom>
          <a:ln w="19050">
            <a:solidFill>
              <a:schemeClr val="accent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281537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extBox 10"/>
          <p:cNvSpPr txBox="1"/>
          <p:nvPr/>
        </p:nvSpPr>
        <p:spPr>
          <a:xfrm>
            <a:off x="850323" y="3943351"/>
            <a:ext cx="7560252" cy="2462213"/>
          </a:xfrm>
          <a:prstGeom prst="rect">
            <a:avLst/>
          </a:prstGeom>
          <a:noFill/>
        </p:spPr>
        <p:txBody>
          <a:bodyPr wrap="square" rtlCol="0">
            <a:spAutoFit/>
          </a:bodyPr>
          <a:lstStyle/>
          <a:p>
            <a:pPr algn="just" defTabSz="685800"/>
            <a:r>
              <a:rPr lang="en-US" sz="1400" dirty="0">
                <a:solidFill>
                  <a:prstClr val="black"/>
                </a:solidFill>
              </a:rPr>
              <a:t>If in this Yearbook business, we create one book for each School per year, then if I select the name and the year that can uniquely identify each row. There might be multiple rows for Orchard High and multiple Years for 2010, but there's only one Orchard High for 2010. Only one Orchard High for 2011, only one </a:t>
            </a:r>
            <a:r>
              <a:rPr lang="en-US" sz="1400" dirty="0" err="1">
                <a:solidFill>
                  <a:prstClr val="black"/>
                </a:solidFill>
              </a:rPr>
              <a:t>Lawstone</a:t>
            </a:r>
            <a:r>
              <a:rPr lang="en-US" sz="1400" dirty="0">
                <a:solidFill>
                  <a:prstClr val="black"/>
                </a:solidFill>
              </a:rPr>
              <a:t> Elementary for 2010, and so on. This is a legitimate Primary Key, and this is known as a Composite Key where it's composed of two or more values. Now, it's true it might sometimes be more useful or even just be more convenient to generate a surrogate Primary Key column anyway. Say in this case, a column called Yearbook ID that will automatically generate an integer, but Composite Keys can be a useful technique, and you will run into them from time to time. One place you will see them, and we'll see them later on is they're used when we're joining tables together to create many-to-many relationships.</a:t>
            </a:r>
          </a:p>
        </p:txBody>
      </p:sp>
      <p:sp>
        <p:nvSpPr>
          <p:cNvPr id="7" name="Title 1"/>
          <p:cNvSpPr txBox="1">
            <a:spLocks/>
          </p:cNvSpPr>
          <p:nvPr/>
        </p:nvSpPr>
        <p:spPr>
          <a:xfrm>
            <a:off x="850323" y="770505"/>
            <a:ext cx="6172200"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u="sng" dirty="0">
                <a:solidFill>
                  <a:schemeClr val="accent2">
                    <a:lumMod val="50000"/>
                  </a:schemeClr>
                </a:solidFill>
              </a:rPr>
              <a:t>Using Composite Keys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4551" y="1771650"/>
            <a:ext cx="4625578" cy="1883910"/>
          </a:xfrm>
          <a:prstGeom prst="rect">
            <a:avLst/>
          </a:prstGeom>
          <a:ln w="19050">
            <a:solidFill>
              <a:schemeClr val="accent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840684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91266" name="Rectangle 2"/>
          <p:cNvSpPr>
            <a:spLocks noGrp="1" noChangeArrowheads="1"/>
          </p:cNvSpPr>
          <p:nvPr>
            <p:ph type="title"/>
          </p:nvPr>
        </p:nvSpPr>
        <p:spPr>
          <a:xfrm>
            <a:off x="1219200" y="1219200"/>
            <a:ext cx="7513638" cy="747712"/>
          </a:xfrm>
        </p:spPr>
        <p:txBody>
          <a:bodyPr/>
          <a:lstStyle/>
          <a:p>
            <a:r>
              <a:rPr lang="en-US" altLang="en-US" sz="4300" dirty="0"/>
              <a:t>Relational Database Model</a:t>
            </a:r>
          </a:p>
        </p:txBody>
      </p:sp>
      <p:sp>
        <p:nvSpPr>
          <p:cNvPr id="1291267" name="Rectangle 3"/>
          <p:cNvSpPr>
            <a:spLocks noGrp="1" noChangeArrowheads="1"/>
          </p:cNvSpPr>
          <p:nvPr>
            <p:ph type="body" idx="4294967295"/>
          </p:nvPr>
        </p:nvSpPr>
        <p:spPr>
          <a:xfrm>
            <a:off x="762000" y="2590800"/>
            <a:ext cx="7772400" cy="4114800"/>
          </a:xfrm>
          <a:prstGeom prst="rect">
            <a:avLst/>
          </a:prstGeom>
        </p:spPr>
        <p:txBody>
          <a:bodyPr/>
          <a:lstStyle/>
          <a:p>
            <a:pPr>
              <a:spcBef>
                <a:spcPct val="60000"/>
              </a:spcBef>
            </a:pPr>
            <a:r>
              <a:rPr lang="en-US" altLang="en-US" sz="3600" dirty="0"/>
              <a:t>The physical order of the records of fields in a table is completely immaterial.</a:t>
            </a:r>
          </a:p>
          <a:p>
            <a:pPr>
              <a:spcBef>
                <a:spcPct val="60000"/>
              </a:spcBef>
            </a:pPr>
            <a:r>
              <a:rPr lang="en-US" altLang="en-US" sz="3600" dirty="0"/>
              <a:t>Each record in the table is identified by a field that contains a unique value.</a:t>
            </a:r>
          </a:p>
        </p:txBody>
      </p:sp>
    </p:spTree>
    <p:extLst>
      <p:ext uri="{BB962C8B-B14F-4D97-AF65-F5344CB8AC3E}">
        <p14:creationId xmlns:p14="http://schemas.microsoft.com/office/powerpoint/2010/main" val="293085040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91267">
                                            <p:txEl>
                                              <p:pRg st="0" end="0"/>
                                            </p:txEl>
                                          </p:spTgt>
                                        </p:tgtEl>
                                        <p:attrNameLst>
                                          <p:attrName>style.visibility</p:attrName>
                                        </p:attrNameLst>
                                      </p:cBhvr>
                                      <p:to>
                                        <p:strVal val="visible"/>
                                      </p:to>
                                    </p:set>
                                    <p:animEffect transition="in" filter="wipe(left)">
                                      <p:cBhvr>
                                        <p:cTn id="7" dur="500"/>
                                        <p:tgtEl>
                                          <p:spTgt spid="129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91267">
                                            <p:txEl>
                                              <p:pRg st="1" end="1"/>
                                            </p:txEl>
                                          </p:spTgt>
                                        </p:tgtEl>
                                        <p:attrNameLst>
                                          <p:attrName>style.visibility</p:attrName>
                                        </p:attrNameLst>
                                      </p:cBhvr>
                                      <p:to>
                                        <p:strVal val="visible"/>
                                      </p:to>
                                    </p:set>
                                    <p:animEffect transition="in" filter="wipe(left)">
                                      <p:cBhvr>
                                        <p:cTn id="12" dur="500"/>
                                        <p:tgtEl>
                                          <p:spTgt spid="129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1267" grpId="0" build="p"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1"/>
          <p:cNvSpPr txBox="1">
            <a:spLocks/>
          </p:cNvSpPr>
          <p:nvPr/>
        </p:nvSpPr>
        <p:spPr>
          <a:xfrm>
            <a:off x="954501" y="783056"/>
            <a:ext cx="6172200"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u="sng" dirty="0">
                <a:solidFill>
                  <a:schemeClr val="accent2">
                    <a:lumMod val="50000"/>
                  </a:schemeClr>
                </a:solidFill>
              </a:rPr>
              <a:t>Using Composite Keys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992" y="1972678"/>
            <a:ext cx="5218509" cy="2647583"/>
          </a:xfrm>
          <a:prstGeom prst="rect">
            <a:avLst/>
          </a:prstGeom>
          <a:ln w="19050">
            <a:solidFill>
              <a:schemeClr val="accent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767611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93314" name="Rectangle 2"/>
          <p:cNvSpPr>
            <a:spLocks noGrp="1" noChangeArrowheads="1"/>
          </p:cNvSpPr>
          <p:nvPr>
            <p:ph type="title"/>
          </p:nvPr>
        </p:nvSpPr>
        <p:spPr>
          <a:xfrm>
            <a:off x="264695" y="1385887"/>
            <a:ext cx="8351838" cy="747713"/>
          </a:xfrm>
          <a:solidFill>
            <a:schemeClr val="folHlink"/>
          </a:solidFill>
          <a:effectLst>
            <a:outerShdw dist="107763" dir="2700000" algn="ctr" rotWithShape="0">
              <a:srgbClr val="009900">
                <a:alpha val="50000"/>
              </a:srgbClr>
            </a:outerShdw>
          </a:effectLst>
        </p:spPr>
        <p:txBody>
          <a:bodyPr/>
          <a:lstStyle/>
          <a:p>
            <a:pPr algn="ctr"/>
            <a:r>
              <a:rPr lang="en-US" altLang="en-US" sz="4300" dirty="0"/>
              <a:t>A Relational Database Model</a:t>
            </a:r>
          </a:p>
        </p:txBody>
      </p:sp>
      <p:grpSp>
        <p:nvGrpSpPr>
          <p:cNvPr id="1293315" name="Group 3"/>
          <p:cNvGrpSpPr>
            <a:grpSpLocks/>
          </p:cNvGrpSpPr>
          <p:nvPr/>
        </p:nvGrpSpPr>
        <p:grpSpPr bwMode="auto">
          <a:xfrm>
            <a:off x="518319" y="2667000"/>
            <a:ext cx="8077200" cy="4038600"/>
            <a:chOff x="336" y="1200"/>
            <a:chExt cx="5088" cy="2544"/>
          </a:xfrm>
        </p:grpSpPr>
        <p:sp>
          <p:nvSpPr>
            <p:cNvPr id="1293316" name="Rectangle 4"/>
            <p:cNvSpPr>
              <a:spLocks noChangeArrowheads="1"/>
            </p:cNvSpPr>
            <p:nvPr/>
          </p:nvSpPr>
          <p:spPr bwMode="auto">
            <a:xfrm>
              <a:off x="1296" y="1200"/>
              <a:ext cx="1344" cy="480"/>
            </a:xfrm>
            <a:prstGeom prst="rect">
              <a:avLst/>
            </a:prstGeom>
            <a:solidFill>
              <a:schemeClr val="folHlink"/>
            </a:solidFill>
            <a:ln w="12700">
              <a:solidFill>
                <a:schemeClr val="tx1"/>
              </a:solidFill>
              <a:miter lim="800000"/>
              <a:headEnd type="none" w="sm" len="sm"/>
              <a:tailEnd type="none" w="sm" len="sm"/>
            </a:ln>
            <a:effectLst>
              <a:outerShdw dist="107763" dir="2700000" algn="ctr" rotWithShape="0">
                <a:srgbClr val="009900">
                  <a:alpha val="50000"/>
                </a:srgbClr>
              </a:outerShdw>
            </a:effectLst>
          </p:spPr>
          <p:txBody>
            <a:bodyPr wrap="none" anchor="ctr"/>
            <a:lstStyle/>
            <a:p>
              <a:pPr algn="ctr"/>
              <a:r>
                <a:rPr lang="en-US" altLang="en-US"/>
                <a:t>Agents</a:t>
              </a:r>
            </a:p>
          </p:txBody>
        </p:sp>
        <p:sp>
          <p:nvSpPr>
            <p:cNvPr id="1293317" name="Rectangle 5"/>
            <p:cNvSpPr>
              <a:spLocks noChangeArrowheads="1"/>
            </p:cNvSpPr>
            <p:nvPr/>
          </p:nvSpPr>
          <p:spPr bwMode="auto">
            <a:xfrm>
              <a:off x="336" y="2208"/>
              <a:ext cx="1344" cy="480"/>
            </a:xfrm>
            <a:prstGeom prst="rect">
              <a:avLst/>
            </a:prstGeom>
            <a:solidFill>
              <a:schemeClr val="folHlink"/>
            </a:solidFill>
            <a:ln w="12700">
              <a:solidFill>
                <a:schemeClr val="tx1"/>
              </a:solidFill>
              <a:miter lim="800000"/>
              <a:headEnd type="none" w="sm" len="sm"/>
              <a:tailEnd type="none" w="sm" len="sm"/>
            </a:ln>
            <a:effectLst>
              <a:outerShdw dist="107763" dir="2700000" algn="ctr" rotWithShape="0">
                <a:srgbClr val="009900">
                  <a:alpha val="50000"/>
                </a:srgbClr>
              </a:outerShdw>
            </a:effectLst>
          </p:spPr>
          <p:txBody>
            <a:bodyPr wrap="none" anchor="ctr"/>
            <a:lstStyle/>
            <a:p>
              <a:pPr algn="ctr"/>
              <a:r>
                <a:rPr lang="en-US" altLang="en-US"/>
                <a:t>Clients</a:t>
              </a:r>
            </a:p>
          </p:txBody>
        </p:sp>
        <p:sp>
          <p:nvSpPr>
            <p:cNvPr id="1293318" name="Rectangle 6"/>
            <p:cNvSpPr>
              <a:spLocks noChangeArrowheads="1"/>
            </p:cNvSpPr>
            <p:nvPr/>
          </p:nvSpPr>
          <p:spPr bwMode="auto">
            <a:xfrm>
              <a:off x="2304" y="2208"/>
              <a:ext cx="1344" cy="480"/>
            </a:xfrm>
            <a:prstGeom prst="rect">
              <a:avLst/>
            </a:prstGeom>
            <a:solidFill>
              <a:schemeClr val="folHlink"/>
            </a:solidFill>
            <a:ln w="12700">
              <a:solidFill>
                <a:schemeClr val="tx1"/>
              </a:solidFill>
              <a:miter lim="800000"/>
              <a:headEnd type="none" w="sm" len="sm"/>
              <a:tailEnd type="none" w="sm" len="sm"/>
            </a:ln>
            <a:effectLst>
              <a:outerShdw dist="107763" dir="2700000" algn="ctr" rotWithShape="0">
                <a:srgbClr val="009900">
                  <a:alpha val="50000"/>
                </a:srgbClr>
              </a:outerShdw>
            </a:effectLst>
          </p:spPr>
          <p:txBody>
            <a:bodyPr wrap="none" anchor="ctr"/>
            <a:lstStyle/>
            <a:p>
              <a:pPr algn="ctr"/>
              <a:r>
                <a:rPr lang="en-US" altLang="en-US"/>
                <a:t>Entertainers</a:t>
              </a:r>
            </a:p>
          </p:txBody>
        </p:sp>
        <p:sp>
          <p:nvSpPr>
            <p:cNvPr id="1293319" name="Rectangle 7"/>
            <p:cNvSpPr>
              <a:spLocks noChangeArrowheads="1"/>
            </p:cNvSpPr>
            <p:nvPr/>
          </p:nvSpPr>
          <p:spPr bwMode="auto">
            <a:xfrm>
              <a:off x="4080" y="2160"/>
              <a:ext cx="1344" cy="480"/>
            </a:xfrm>
            <a:prstGeom prst="rect">
              <a:avLst/>
            </a:prstGeom>
            <a:solidFill>
              <a:schemeClr val="folHlink"/>
            </a:solidFill>
            <a:ln w="12700">
              <a:solidFill>
                <a:schemeClr val="tx1"/>
              </a:solidFill>
              <a:miter lim="800000"/>
              <a:headEnd type="none" w="sm" len="sm"/>
              <a:tailEnd type="none" w="sm" len="sm"/>
            </a:ln>
            <a:effectLst>
              <a:outerShdw dist="107763" dir="2700000" algn="ctr" rotWithShape="0">
                <a:srgbClr val="009900">
                  <a:alpha val="50000"/>
                </a:srgbClr>
              </a:outerShdw>
            </a:effectLst>
          </p:spPr>
          <p:txBody>
            <a:bodyPr anchor="ctr"/>
            <a:lstStyle/>
            <a:p>
              <a:pPr algn="ctr"/>
              <a:r>
                <a:rPr lang="en-US" altLang="en-US"/>
                <a:t>Musical Styles</a:t>
              </a:r>
            </a:p>
          </p:txBody>
        </p:sp>
        <p:sp>
          <p:nvSpPr>
            <p:cNvPr id="1293320" name="Rectangle 8"/>
            <p:cNvSpPr>
              <a:spLocks noChangeArrowheads="1"/>
            </p:cNvSpPr>
            <p:nvPr/>
          </p:nvSpPr>
          <p:spPr bwMode="auto">
            <a:xfrm>
              <a:off x="3504" y="3264"/>
              <a:ext cx="1344" cy="480"/>
            </a:xfrm>
            <a:prstGeom prst="rect">
              <a:avLst/>
            </a:prstGeom>
            <a:solidFill>
              <a:schemeClr val="folHlink"/>
            </a:solidFill>
            <a:ln w="12700">
              <a:solidFill>
                <a:schemeClr val="tx1"/>
              </a:solidFill>
              <a:miter lim="800000"/>
              <a:headEnd type="none" w="sm" len="sm"/>
              <a:tailEnd type="none" w="sm" len="sm"/>
            </a:ln>
            <a:effectLst>
              <a:outerShdw dist="107763" dir="2700000" algn="ctr" rotWithShape="0">
                <a:srgbClr val="009900">
                  <a:alpha val="50000"/>
                </a:srgbClr>
              </a:outerShdw>
            </a:effectLst>
          </p:spPr>
          <p:txBody>
            <a:bodyPr anchor="ctr"/>
            <a:lstStyle/>
            <a:p>
              <a:pPr algn="ctr"/>
              <a:r>
                <a:rPr lang="en-US" altLang="en-US"/>
                <a:t>Entertainer Styles</a:t>
              </a:r>
            </a:p>
          </p:txBody>
        </p:sp>
        <p:sp>
          <p:nvSpPr>
            <p:cNvPr id="1293321" name="Rectangle 9"/>
            <p:cNvSpPr>
              <a:spLocks noChangeArrowheads="1"/>
            </p:cNvSpPr>
            <p:nvPr/>
          </p:nvSpPr>
          <p:spPr bwMode="auto">
            <a:xfrm>
              <a:off x="1344" y="3264"/>
              <a:ext cx="1344" cy="480"/>
            </a:xfrm>
            <a:prstGeom prst="rect">
              <a:avLst/>
            </a:prstGeom>
            <a:solidFill>
              <a:schemeClr val="folHlink"/>
            </a:solidFill>
            <a:ln w="12700">
              <a:solidFill>
                <a:schemeClr val="tx1"/>
              </a:solidFill>
              <a:miter lim="800000"/>
              <a:headEnd type="none" w="sm" len="sm"/>
              <a:tailEnd type="none" w="sm" len="sm"/>
            </a:ln>
            <a:effectLst>
              <a:outerShdw dist="107763" dir="2700000" algn="ctr" rotWithShape="0">
                <a:srgbClr val="009900">
                  <a:alpha val="50000"/>
                </a:srgbClr>
              </a:outerShdw>
            </a:effectLst>
          </p:spPr>
          <p:txBody>
            <a:bodyPr wrap="none" anchor="ctr"/>
            <a:lstStyle/>
            <a:p>
              <a:pPr algn="ctr"/>
              <a:r>
                <a:rPr lang="en-US" altLang="en-US"/>
                <a:t>Engagements</a:t>
              </a:r>
            </a:p>
          </p:txBody>
        </p:sp>
        <p:sp>
          <p:nvSpPr>
            <p:cNvPr id="1293322" name="Line 10"/>
            <p:cNvSpPr>
              <a:spLocks noChangeShapeType="1"/>
            </p:cNvSpPr>
            <p:nvPr/>
          </p:nvSpPr>
          <p:spPr bwMode="auto">
            <a:xfrm>
              <a:off x="1632" y="1728"/>
              <a:ext cx="0" cy="1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93323" name="Line 11"/>
            <p:cNvSpPr>
              <a:spLocks noChangeShapeType="1"/>
            </p:cNvSpPr>
            <p:nvPr/>
          </p:nvSpPr>
          <p:spPr bwMode="auto">
            <a:xfrm flipH="1">
              <a:off x="1008" y="1920"/>
              <a:ext cx="62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93324" name="Line 12"/>
            <p:cNvSpPr>
              <a:spLocks noChangeShapeType="1"/>
            </p:cNvSpPr>
            <p:nvPr/>
          </p:nvSpPr>
          <p:spPr bwMode="auto">
            <a:xfrm>
              <a:off x="1008" y="1920"/>
              <a:ext cx="0" cy="240"/>
            </a:xfrm>
            <a:prstGeom prst="line">
              <a:avLst/>
            </a:prstGeom>
            <a:noFill/>
            <a:ln w="12700">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93325" name="Line 13"/>
            <p:cNvSpPr>
              <a:spLocks noChangeShapeType="1"/>
            </p:cNvSpPr>
            <p:nvPr/>
          </p:nvSpPr>
          <p:spPr bwMode="auto">
            <a:xfrm>
              <a:off x="2400" y="1728"/>
              <a:ext cx="0" cy="1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93326" name="Line 14"/>
            <p:cNvSpPr>
              <a:spLocks noChangeShapeType="1"/>
            </p:cNvSpPr>
            <p:nvPr/>
          </p:nvSpPr>
          <p:spPr bwMode="auto">
            <a:xfrm flipH="1">
              <a:off x="2400" y="1920"/>
              <a:ext cx="62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93327" name="Line 15"/>
            <p:cNvSpPr>
              <a:spLocks noChangeShapeType="1"/>
            </p:cNvSpPr>
            <p:nvPr/>
          </p:nvSpPr>
          <p:spPr bwMode="auto">
            <a:xfrm>
              <a:off x="3024" y="1920"/>
              <a:ext cx="0" cy="240"/>
            </a:xfrm>
            <a:prstGeom prst="line">
              <a:avLst/>
            </a:prstGeom>
            <a:noFill/>
            <a:ln w="12700">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93328" name="Line 16"/>
            <p:cNvSpPr>
              <a:spLocks noChangeShapeType="1"/>
            </p:cNvSpPr>
            <p:nvPr/>
          </p:nvSpPr>
          <p:spPr bwMode="auto">
            <a:xfrm>
              <a:off x="1008" y="2736"/>
              <a:ext cx="0" cy="76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93329" name="Line 17"/>
            <p:cNvSpPr>
              <a:spLocks noChangeShapeType="1"/>
            </p:cNvSpPr>
            <p:nvPr/>
          </p:nvSpPr>
          <p:spPr bwMode="auto">
            <a:xfrm>
              <a:off x="1008" y="3504"/>
              <a:ext cx="288" cy="0"/>
            </a:xfrm>
            <a:prstGeom prst="line">
              <a:avLst/>
            </a:prstGeom>
            <a:noFill/>
            <a:ln w="12700">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93330" name="Line 18"/>
            <p:cNvSpPr>
              <a:spLocks noChangeShapeType="1"/>
            </p:cNvSpPr>
            <p:nvPr/>
          </p:nvSpPr>
          <p:spPr bwMode="auto">
            <a:xfrm>
              <a:off x="3024" y="2736"/>
              <a:ext cx="0" cy="76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93331" name="Line 19"/>
            <p:cNvSpPr>
              <a:spLocks noChangeShapeType="1"/>
            </p:cNvSpPr>
            <p:nvPr/>
          </p:nvSpPr>
          <p:spPr bwMode="auto">
            <a:xfrm flipH="1">
              <a:off x="2736" y="3504"/>
              <a:ext cx="288" cy="0"/>
            </a:xfrm>
            <a:prstGeom prst="line">
              <a:avLst/>
            </a:prstGeom>
            <a:noFill/>
            <a:ln w="12700">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93332" name="Line 20"/>
            <p:cNvSpPr>
              <a:spLocks noChangeShapeType="1"/>
            </p:cNvSpPr>
            <p:nvPr/>
          </p:nvSpPr>
          <p:spPr bwMode="auto">
            <a:xfrm>
              <a:off x="3264" y="2736"/>
              <a:ext cx="0" cy="76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93333" name="Line 21"/>
            <p:cNvSpPr>
              <a:spLocks noChangeShapeType="1"/>
            </p:cNvSpPr>
            <p:nvPr/>
          </p:nvSpPr>
          <p:spPr bwMode="auto">
            <a:xfrm>
              <a:off x="3264" y="3504"/>
              <a:ext cx="240" cy="0"/>
            </a:xfrm>
            <a:prstGeom prst="line">
              <a:avLst/>
            </a:prstGeom>
            <a:noFill/>
            <a:ln w="12700">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93334" name="Line 22"/>
            <p:cNvSpPr>
              <a:spLocks noChangeShapeType="1"/>
            </p:cNvSpPr>
            <p:nvPr/>
          </p:nvSpPr>
          <p:spPr bwMode="auto">
            <a:xfrm>
              <a:off x="5184" y="2688"/>
              <a:ext cx="0" cy="8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93335" name="Line 23"/>
            <p:cNvSpPr>
              <a:spLocks noChangeShapeType="1"/>
            </p:cNvSpPr>
            <p:nvPr/>
          </p:nvSpPr>
          <p:spPr bwMode="auto">
            <a:xfrm flipH="1">
              <a:off x="4896" y="3504"/>
              <a:ext cx="288" cy="0"/>
            </a:xfrm>
            <a:prstGeom prst="line">
              <a:avLst/>
            </a:prstGeom>
            <a:noFill/>
            <a:ln w="12700">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355439457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293315"/>
                                        </p:tgtEl>
                                        <p:attrNameLst>
                                          <p:attrName>style.visibility</p:attrName>
                                        </p:attrNameLst>
                                      </p:cBhvr>
                                      <p:to>
                                        <p:strVal val="visible"/>
                                      </p:to>
                                    </p:set>
                                    <p:anim calcmode="lin" valueType="num">
                                      <p:cBhvr>
                                        <p:cTn id="7" dur="1000" fill="hold"/>
                                        <p:tgtEl>
                                          <p:spTgt spid="1293315"/>
                                        </p:tgtEl>
                                        <p:attrNameLst>
                                          <p:attrName>ppt_w</p:attrName>
                                        </p:attrNameLst>
                                      </p:cBhvr>
                                      <p:tavLst>
                                        <p:tav tm="0">
                                          <p:val>
                                            <p:fltVal val="0"/>
                                          </p:val>
                                        </p:tav>
                                        <p:tav tm="100000">
                                          <p:val>
                                            <p:strVal val="#ppt_w"/>
                                          </p:val>
                                        </p:tav>
                                      </p:tavLst>
                                    </p:anim>
                                    <p:anim calcmode="lin" valueType="num">
                                      <p:cBhvr>
                                        <p:cTn id="8" dur="1000" fill="hold"/>
                                        <p:tgtEl>
                                          <p:spTgt spid="1293315"/>
                                        </p:tgtEl>
                                        <p:attrNameLst>
                                          <p:attrName>ppt_h</p:attrName>
                                        </p:attrNameLst>
                                      </p:cBhvr>
                                      <p:tavLst>
                                        <p:tav tm="0">
                                          <p:val>
                                            <p:fltVal val="0"/>
                                          </p:val>
                                        </p:tav>
                                        <p:tav tm="100000">
                                          <p:val>
                                            <p:strVal val="#ppt_h"/>
                                          </p:val>
                                        </p:tav>
                                      </p:tavLst>
                                    </p:anim>
                                    <p:anim calcmode="lin" valueType="num">
                                      <p:cBhvr>
                                        <p:cTn id="9" dur="1000" fill="hold"/>
                                        <p:tgtEl>
                                          <p:spTgt spid="1293315"/>
                                        </p:tgtEl>
                                        <p:attrNameLst>
                                          <p:attrName>style.rotation</p:attrName>
                                        </p:attrNameLst>
                                      </p:cBhvr>
                                      <p:tavLst>
                                        <p:tav tm="0">
                                          <p:val>
                                            <p:fltVal val="90"/>
                                          </p:val>
                                        </p:tav>
                                        <p:tav tm="100000">
                                          <p:val>
                                            <p:fltVal val="0"/>
                                          </p:val>
                                        </p:tav>
                                      </p:tavLst>
                                    </p:anim>
                                    <p:animEffect transition="in" filter="fade">
                                      <p:cBhvr>
                                        <p:cTn id="10" dur="1000"/>
                                        <p:tgtEl>
                                          <p:spTgt spid="129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066800"/>
            <a:ext cx="7772400" cy="838200"/>
          </a:xfrm>
        </p:spPr>
        <p:txBody>
          <a:bodyPr/>
          <a:lstStyle/>
          <a:p>
            <a:pPr algn="l"/>
            <a:r>
              <a:rPr lang="en-US" altLang="en-US" dirty="0"/>
              <a:t>  History of Database Systems</a:t>
            </a:r>
          </a:p>
        </p:txBody>
      </p:sp>
      <p:sp>
        <p:nvSpPr>
          <p:cNvPr id="12291" name="Rectangle 3"/>
          <p:cNvSpPr>
            <a:spLocks noGrp="1" noChangeArrowheads="1"/>
          </p:cNvSpPr>
          <p:nvPr>
            <p:ph type="body" idx="4294967295"/>
          </p:nvPr>
        </p:nvSpPr>
        <p:spPr>
          <a:xfrm>
            <a:off x="228600" y="2362200"/>
            <a:ext cx="8915400" cy="4038600"/>
          </a:xfrm>
          <a:prstGeom prst="rect">
            <a:avLst/>
          </a:prstGeom>
          <a:noFill/>
          <a:ln>
            <a:solidFill>
              <a:schemeClr val="tx1"/>
            </a:solidFill>
            <a:miter lim="800000"/>
            <a:headEnd/>
            <a:tailEnd/>
          </a:ln>
          <a:extLst>
            <a:ext uri="{909E8E84-426E-40DD-AFC4-6F175D3DCCD1}">
              <a14:hiddenFill xmlns:a14="http://schemas.microsoft.com/office/drawing/2010/main">
                <a:solidFill>
                  <a:srgbClr val="FF3300"/>
                </a:solidFill>
              </a14:hiddenFill>
            </a:ext>
          </a:extLst>
        </p:spPr>
        <p:txBody>
          <a:bodyPr/>
          <a:lstStyle/>
          <a:p>
            <a:r>
              <a:rPr lang="en-US" altLang="en-US" dirty="0">
                <a:solidFill>
                  <a:srgbClr val="FF3300"/>
                </a:solidFill>
              </a:rPr>
              <a:t>File systems </a:t>
            </a:r>
            <a:r>
              <a:rPr lang="en-US" altLang="en-US" dirty="0">
                <a:solidFill>
                  <a:schemeClr val="tx2"/>
                </a:solidFill>
              </a:rPr>
              <a:t>(before mid 1960s)</a:t>
            </a:r>
          </a:p>
          <a:p>
            <a:pPr>
              <a:buFontTx/>
              <a:buNone/>
            </a:pPr>
            <a:r>
              <a:rPr lang="en-US" altLang="en-US" dirty="0">
                <a:solidFill>
                  <a:schemeClr val="accent2"/>
                </a:solidFill>
              </a:rPr>
              <a:t>   Problems</a:t>
            </a:r>
            <a:r>
              <a:rPr lang="en-US" altLang="en-US" dirty="0"/>
              <a:t>:  Data redundancy </a:t>
            </a:r>
          </a:p>
          <a:p>
            <a:pPr>
              <a:buFontTx/>
              <a:buNone/>
            </a:pPr>
            <a:r>
              <a:rPr lang="en-US" altLang="en-US" dirty="0"/>
              <a:t>                      update anomalies </a:t>
            </a:r>
          </a:p>
          <a:p>
            <a:pPr>
              <a:buFontTx/>
              <a:buNone/>
            </a:pPr>
            <a:r>
              <a:rPr lang="en-US" altLang="en-US" dirty="0"/>
              <a:t>                      no abstract data model  </a:t>
            </a:r>
          </a:p>
          <a:p>
            <a:pPr>
              <a:buFontTx/>
              <a:buNone/>
            </a:pPr>
            <a:r>
              <a:rPr lang="en-US" altLang="en-US" dirty="0"/>
              <a:t>                      requires knowledge of storage details </a:t>
            </a:r>
          </a:p>
          <a:p>
            <a:pPr>
              <a:buFontTx/>
              <a:buNone/>
            </a:pPr>
            <a:r>
              <a:rPr lang="en-US" altLang="en-US" dirty="0"/>
              <a:t>                      no standard query language</a:t>
            </a:r>
          </a:p>
          <a:p>
            <a:pPr>
              <a:buFontTx/>
              <a:buNone/>
            </a:pPr>
            <a:endParaRPr lang="en-US" altLang="en-US" dirty="0"/>
          </a:p>
          <a:p>
            <a:pPr>
              <a:buFontTx/>
              <a:buNone/>
            </a:pPr>
            <a:endParaRPr lang="en-US" altLang="en-US" dirty="0"/>
          </a:p>
        </p:txBody>
      </p:sp>
    </p:spTree>
    <p:extLst>
      <p:ext uri="{BB962C8B-B14F-4D97-AF65-F5344CB8AC3E}">
        <p14:creationId xmlns:p14="http://schemas.microsoft.com/office/powerpoint/2010/main" val="1217777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 y="990600"/>
            <a:ext cx="8534400" cy="1143000"/>
          </a:xfrm>
        </p:spPr>
        <p:txBody>
          <a:bodyPr/>
          <a:lstStyle/>
          <a:p>
            <a:pPr algn="l"/>
            <a:r>
              <a:rPr lang="en-US" altLang="en-US" dirty="0">
                <a:solidFill>
                  <a:srgbClr val="FF3300"/>
                </a:solidFill>
              </a:rPr>
              <a:t>Hierarchical Databases</a:t>
            </a:r>
            <a:r>
              <a:rPr lang="en-US" altLang="en-US" dirty="0"/>
              <a:t> (mid 1960s)</a:t>
            </a:r>
          </a:p>
        </p:txBody>
      </p:sp>
      <p:sp>
        <p:nvSpPr>
          <p:cNvPr id="13315" name="Rectangle 3"/>
          <p:cNvSpPr>
            <a:spLocks noGrp="1" noChangeArrowheads="1"/>
          </p:cNvSpPr>
          <p:nvPr>
            <p:ph type="body" idx="4294967295"/>
          </p:nvPr>
        </p:nvSpPr>
        <p:spPr>
          <a:xfrm>
            <a:off x="0" y="2286000"/>
            <a:ext cx="9144000" cy="4114800"/>
          </a:xfrm>
          <a:prstGeom prst="rect">
            <a:avLst/>
          </a:prstGeom>
        </p:spPr>
        <p:txBody>
          <a:bodyPr/>
          <a:lstStyle/>
          <a:p>
            <a:pPr>
              <a:lnSpc>
                <a:spcPct val="90000"/>
              </a:lnSpc>
              <a:buFontTx/>
              <a:buNone/>
            </a:pPr>
            <a:r>
              <a:rPr lang="en-US" altLang="en-US" sz="2800" dirty="0"/>
              <a:t>Developed by North American Rockwell and IBM</a:t>
            </a:r>
          </a:p>
          <a:p>
            <a:pPr>
              <a:lnSpc>
                <a:spcPct val="90000"/>
              </a:lnSpc>
              <a:buFontTx/>
              <a:buNone/>
            </a:pPr>
            <a:r>
              <a:rPr lang="en-US" altLang="en-US" sz="2800" dirty="0"/>
              <a:t>    as the IMS (Information Management System) </a:t>
            </a:r>
          </a:p>
          <a:p>
            <a:pPr>
              <a:lnSpc>
                <a:spcPct val="90000"/>
              </a:lnSpc>
              <a:buFontTx/>
              <a:buNone/>
            </a:pPr>
            <a:r>
              <a:rPr lang="en-US" altLang="en-US" sz="2800" dirty="0"/>
              <a:t>Based on a tree structure</a:t>
            </a:r>
          </a:p>
          <a:p>
            <a:pPr>
              <a:lnSpc>
                <a:spcPct val="90000"/>
              </a:lnSpc>
              <a:buFontTx/>
              <a:buNone/>
            </a:pPr>
            <a:r>
              <a:rPr lang="en-US" altLang="en-US" sz="2800" dirty="0">
                <a:solidFill>
                  <a:schemeClr val="accent2"/>
                </a:solidFill>
              </a:rPr>
              <a:t>Example:</a:t>
            </a:r>
            <a:r>
              <a:rPr lang="en-US" altLang="en-US" sz="2800" dirty="0"/>
              <a:t>  A Product assembled from components, which are assembled from subcomponents </a:t>
            </a:r>
          </a:p>
          <a:p>
            <a:pPr>
              <a:lnSpc>
                <a:spcPct val="90000"/>
              </a:lnSpc>
              <a:buFontTx/>
              <a:buNone/>
            </a:pPr>
            <a:r>
              <a:rPr lang="en-US" altLang="en-US" sz="2800" dirty="0">
                <a:solidFill>
                  <a:schemeClr val="accent2"/>
                </a:solidFill>
              </a:rPr>
              <a:t>Problems: </a:t>
            </a:r>
            <a:r>
              <a:rPr lang="en-US" altLang="en-US" sz="2800" dirty="0">
                <a:solidFill>
                  <a:schemeClr val="tx2"/>
                </a:solidFill>
              </a:rPr>
              <a:t>Changes in data structure require changes</a:t>
            </a:r>
          </a:p>
          <a:p>
            <a:pPr>
              <a:lnSpc>
                <a:spcPct val="90000"/>
              </a:lnSpc>
              <a:buFontTx/>
              <a:buNone/>
            </a:pPr>
            <a:r>
              <a:rPr lang="en-US" altLang="en-US" sz="2800" dirty="0">
                <a:solidFill>
                  <a:schemeClr val="tx2"/>
                </a:solidFill>
              </a:rPr>
              <a:t>    in application programs that access that structure</a:t>
            </a:r>
          </a:p>
          <a:p>
            <a:pPr>
              <a:lnSpc>
                <a:spcPct val="90000"/>
              </a:lnSpc>
              <a:buFontTx/>
              <a:buNone/>
            </a:pPr>
            <a:r>
              <a:rPr lang="en-US" altLang="en-US" sz="2800" dirty="0">
                <a:solidFill>
                  <a:schemeClr val="tx2"/>
                </a:solidFill>
              </a:rPr>
              <a:t>    No Many-to-Many relationships</a:t>
            </a:r>
          </a:p>
          <a:p>
            <a:pPr>
              <a:lnSpc>
                <a:spcPct val="90000"/>
              </a:lnSpc>
              <a:buFontTx/>
              <a:buNone/>
            </a:pPr>
            <a:r>
              <a:rPr lang="en-US" altLang="en-US" sz="2800" dirty="0">
                <a:solidFill>
                  <a:schemeClr val="tx2"/>
                </a:solidFill>
              </a:rPr>
              <a:t>    Programmers must be thoroughly familiar with the  </a:t>
            </a:r>
          </a:p>
          <a:p>
            <a:pPr>
              <a:lnSpc>
                <a:spcPct val="90000"/>
              </a:lnSpc>
              <a:buFontTx/>
              <a:buNone/>
            </a:pPr>
            <a:r>
              <a:rPr lang="en-US" altLang="en-US" sz="2800" dirty="0">
                <a:solidFill>
                  <a:schemeClr val="tx2"/>
                </a:solidFill>
              </a:rPr>
              <a:t>    database structure. </a:t>
            </a:r>
          </a:p>
          <a:p>
            <a:pPr>
              <a:lnSpc>
                <a:spcPct val="90000"/>
              </a:lnSpc>
              <a:buFontTx/>
              <a:buNone/>
            </a:pPr>
            <a:endParaRPr lang="en-US" altLang="en-US" sz="2800" b="1" dirty="0">
              <a:solidFill>
                <a:schemeClr val="tx2"/>
              </a:solidFill>
            </a:endParaRPr>
          </a:p>
        </p:txBody>
      </p:sp>
    </p:spTree>
    <p:extLst>
      <p:ext uri="{BB962C8B-B14F-4D97-AF65-F5344CB8AC3E}">
        <p14:creationId xmlns:p14="http://schemas.microsoft.com/office/powerpoint/2010/main" val="1363796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l"/>
            <a:r>
              <a:rPr lang="en-US" altLang="en-US">
                <a:solidFill>
                  <a:srgbClr val="FF3300"/>
                </a:solidFill>
              </a:rPr>
              <a:t>Network Databases </a:t>
            </a:r>
          </a:p>
        </p:txBody>
      </p:sp>
      <p:sp>
        <p:nvSpPr>
          <p:cNvPr id="14339" name="Rectangle 3"/>
          <p:cNvSpPr>
            <a:spLocks noGrp="1" noChangeArrowheads="1"/>
          </p:cNvSpPr>
          <p:nvPr>
            <p:ph type="body" idx="4294967295"/>
          </p:nvPr>
        </p:nvSpPr>
        <p:spPr>
          <a:xfrm>
            <a:off x="228600" y="1905000"/>
            <a:ext cx="8382000" cy="4114800"/>
          </a:xfrm>
          <a:prstGeom prst="rect">
            <a:avLst/>
          </a:prstGeom>
        </p:spPr>
        <p:txBody>
          <a:bodyPr/>
          <a:lstStyle/>
          <a:p>
            <a:r>
              <a:rPr lang="en-US" altLang="en-US"/>
              <a:t>Extension of the hierarchical data model</a:t>
            </a:r>
          </a:p>
          <a:p>
            <a:r>
              <a:rPr lang="en-US" altLang="en-US"/>
              <a:t>Standardized (1971) by the CODASYL group (Conference on Data Systems Languages) </a:t>
            </a:r>
          </a:p>
          <a:p>
            <a:pPr>
              <a:buFontTx/>
              <a:buNone/>
            </a:pPr>
            <a:endParaRPr lang="en-US" altLang="en-US"/>
          </a:p>
          <a:p>
            <a:pPr>
              <a:buFontTx/>
              <a:buNone/>
            </a:pPr>
            <a:r>
              <a:rPr lang="en-US" altLang="en-US">
                <a:solidFill>
                  <a:schemeClr val="accent2"/>
                </a:solidFill>
              </a:rPr>
              <a:t>Advantage:</a:t>
            </a:r>
            <a:r>
              <a:rPr lang="en-US" altLang="en-US"/>
              <a:t> Many-to-Many relationships are       implemented</a:t>
            </a:r>
          </a:p>
          <a:p>
            <a:pPr>
              <a:buFontTx/>
              <a:buNone/>
            </a:pPr>
            <a:r>
              <a:rPr lang="en-US" altLang="en-US">
                <a:solidFill>
                  <a:schemeClr val="accent2"/>
                </a:solidFill>
              </a:rPr>
              <a:t>Problems:</a:t>
            </a:r>
            <a:r>
              <a:rPr lang="en-US" altLang="en-US"/>
              <a:t> “Navigation” is even harder</a:t>
            </a:r>
          </a:p>
          <a:p>
            <a:pPr>
              <a:buFontTx/>
              <a:buNone/>
            </a:pPr>
            <a:endParaRPr lang="en-US" altLang="en-US"/>
          </a:p>
        </p:txBody>
      </p:sp>
    </p:spTree>
    <p:extLst>
      <p:ext uri="{BB962C8B-B14F-4D97-AF65-F5344CB8AC3E}">
        <p14:creationId xmlns:p14="http://schemas.microsoft.com/office/powerpoint/2010/main" val="2710286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1143000"/>
            <a:ext cx="7772400" cy="1143000"/>
          </a:xfrm>
        </p:spPr>
        <p:txBody>
          <a:bodyPr/>
          <a:lstStyle/>
          <a:p>
            <a:r>
              <a:rPr lang="en-US" altLang="en-US" dirty="0">
                <a:solidFill>
                  <a:srgbClr val="FF3300"/>
                </a:solidFill>
              </a:rPr>
              <a:t>Relational Databases</a:t>
            </a:r>
          </a:p>
        </p:txBody>
      </p:sp>
      <p:sp>
        <p:nvSpPr>
          <p:cNvPr id="15363" name="Rectangle 3"/>
          <p:cNvSpPr>
            <a:spLocks noGrp="1" noChangeArrowheads="1"/>
          </p:cNvSpPr>
          <p:nvPr>
            <p:ph type="body" idx="4294967295"/>
          </p:nvPr>
        </p:nvSpPr>
        <p:spPr>
          <a:xfrm>
            <a:off x="0" y="1905000"/>
            <a:ext cx="9144000" cy="4114800"/>
          </a:xfrm>
          <a:prstGeom prst="rect">
            <a:avLst/>
          </a:prstGeom>
        </p:spPr>
        <p:txBody>
          <a:bodyPr/>
          <a:lstStyle/>
          <a:p>
            <a:pPr>
              <a:lnSpc>
                <a:spcPct val="90000"/>
              </a:lnSpc>
              <a:buFontTx/>
              <a:buNone/>
            </a:pPr>
            <a:r>
              <a:rPr lang="en-US" altLang="en-US"/>
              <a:t>Proposed in 1970 by E.F. Codd while working at IBM. </a:t>
            </a:r>
          </a:p>
          <a:p>
            <a:pPr>
              <a:lnSpc>
                <a:spcPct val="90000"/>
              </a:lnSpc>
              <a:buFontTx/>
              <a:buNone/>
            </a:pPr>
            <a:endParaRPr lang="en-US" altLang="en-US"/>
          </a:p>
          <a:p>
            <a:pPr>
              <a:lnSpc>
                <a:spcPct val="90000"/>
              </a:lnSpc>
              <a:buFontTx/>
              <a:buNone/>
            </a:pPr>
            <a:r>
              <a:rPr lang="en-US" altLang="en-US"/>
              <a:t>“IBM largely ignored his work, as the company was investing heavily at the time in commercializing IMS databases….</a:t>
            </a:r>
          </a:p>
          <a:p>
            <a:pPr>
              <a:lnSpc>
                <a:spcPct val="90000"/>
              </a:lnSpc>
              <a:buFontTx/>
              <a:buNone/>
            </a:pPr>
            <a:r>
              <a:rPr lang="en-US" altLang="en-US"/>
              <a:t>   It was not until 1978 that Frank T. Cary, then chairman and CEO of IBM ordered the company to build a product based on Dr. Codd’s ideas.</a:t>
            </a:r>
          </a:p>
        </p:txBody>
      </p:sp>
    </p:spTree>
    <p:extLst>
      <p:ext uri="{BB962C8B-B14F-4D97-AF65-F5344CB8AC3E}">
        <p14:creationId xmlns:p14="http://schemas.microsoft.com/office/powerpoint/2010/main" val="2115315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72979" y="1752600"/>
            <a:ext cx="7772400" cy="228600"/>
          </a:xfrm>
        </p:spPr>
        <p:txBody>
          <a:bodyPr/>
          <a:lstStyle/>
          <a:p>
            <a:r>
              <a:rPr lang="en-US" altLang="en-US" dirty="0"/>
              <a:t>Oracle emerges</a:t>
            </a:r>
          </a:p>
        </p:txBody>
      </p:sp>
      <p:sp>
        <p:nvSpPr>
          <p:cNvPr id="16387" name="Rectangle 3"/>
          <p:cNvSpPr>
            <a:spLocks noGrp="1" noChangeArrowheads="1"/>
          </p:cNvSpPr>
          <p:nvPr>
            <p:ph type="subTitle" idx="1"/>
          </p:nvPr>
        </p:nvSpPr>
        <p:spPr>
          <a:xfrm>
            <a:off x="381000" y="2286000"/>
            <a:ext cx="8458200" cy="3962400"/>
          </a:xfrm>
        </p:spPr>
        <p:txBody>
          <a:bodyPr/>
          <a:lstStyle/>
          <a:p>
            <a:pPr algn="l"/>
            <a:r>
              <a:rPr lang="en-US" altLang="en-US" dirty="0"/>
              <a:t>But IBM was beaten to the market by Lawrence J. Ellison, a Silicon Valley entrepreneur, who used Dr. </a:t>
            </a:r>
            <a:r>
              <a:rPr lang="en-US" altLang="en-US" dirty="0" err="1"/>
              <a:t>Codd’s</a:t>
            </a:r>
            <a:r>
              <a:rPr lang="en-US" altLang="en-US" dirty="0"/>
              <a:t> papers as the basis of a product around which he built a start-up company that has since become the Oracle Corporation.”</a:t>
            </a:r>
          </a:p>
          <a:p>
            <a:pPr algn="l"/>
            <a:r>
              <a:rPr lang="en-US" altLang="en-US" dirty="0"/>
              <a:t>                  </a:t>
            </a:r>
            <a:r>
              <a:rPr lang="en-US" altLang="en-US" sz="2400" dirty="0"/>
              <a:t>New York Times April 23, 2003</a:t>
            </a:r>
          </a:p>
          <a:p>
            <a:pPr algn="l"/>
            <a:r>
              <a:rPr lang="en-US" altLang="en-US" dirty="0"/>
              <a:t>                  </a:t>
            </a:r>
            <a:r>
              <a:rPr lang="en-US" altLang="en-US" sz="2400" dirty="0"/>
              <a:t>Obituary of  E. F. </a:t>
            </a:r>
            <a:r>
              <a:rPr lang="en-US" altLang="en-US" sz="2400" dirty="0" err="1"/>
              <a:t>Codd</a:t>
            </a:r>
            <a:r>
              <a:rPr lang="en-US" altLang="en-US" sz="2400" dirty="0"/>
              <a:t> (1923-2003)</a:t>
            </a:r>
          </a:p>
        </p:txBody>
      </p:sp>
    </p:spTree>
    <p:extLst>
      <p:ext uri="{BB962C8B-B14F-4D97-AF65-F5344CB8AC3E}">
        <p14:creationId xmlns:p14="http://schemas.microsoft.com/office/powerpoint/2010/main" val="1498383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algn="l"/>
            <a:r>
              <a:rPr lang="en-US" altLang="en-US"/>
              <a:t>1. Relational Databases</a:t>
            </a:r>
          </a:p>
        </p:txBody>
      </p:sp>
      <p:sp>
        <p:nvSpPr>
          <p:cNvPr id="2051" name="Rectangle 3"/>
          <p:cNvSpPr>
            <a:spLocks noGrp="1" noChangeArrowheads="1"/>
          </p:cNvSpPr>
          <p:nvPr>
            <p:ph type="body" idx="4294967295"/>
          </p:nvPr>
        </p:nvSpPr>
        <p:spPr>
          <a:xfrm>
            <a:off x="685800" y="1752600"/>
            <a:ext cx="7772400" cy="4343400"/>
          </a:xfrm>
          <a:prstGeom prst="rect">
            <a:avLst/>
          </a:prstGeom>
        </p:spPr>
        <p:txBody>
          <a:bodyPr/>
          <a:lstStyle/>
          <a:p>
            <a:pPr>
              <a:lnSpc>
                <a:spcPct val="90000"/>
              </a:lnSpc>
              <a:buFontTx/>
              <a:buNone/>
            </a:pPr>
            <a:endParaRPr lang="en-US" altLang="en-US"/>
          </a:p>
          <a:p>
            <a:pPr>
              <a:lnSpc>
                <a:spcPct val="90000"/>
              </a:lnSpc>
              <a:buFontTx/>
              <a:buNone/>
            </a:pPr>
            <a:r>
              <a:rPr lang="en-US" altLang="en-US" u="sng">
                <a:solidFill>
                  <a:srgbClr val="FF0000"/>
                </a:solidFill>
              </a:rPr>
              <a:t>Data Abstraction-</a:t>
            </a:r>
            <a:r>
              <a:rPr lang="en-US" altLang="en-US"/>
              <a:t> allows people to forget</a:t>
            </a:r>
          </a:p>
          <a:p>
            <a:pPr>
              <a:lnSpc>
                <a:spcPct val="90000"/>
              </a:lnSpc>
              <a:buFontTx/>
              <a:buNone/>
            </a:pPr>
            <a:r>
              <a:rPr lang="en-US" altLang="en-US"/>
              <a:t>unimportant details</a:t>
            </a:r>
          </a:p>
          <a:p>
            <a:pPr>
              <a:lnSpc>
                <a:spcPct val="90000"/>
              </a:lnSpc>
              <a:buFontTx/>
              <a:buNone/>
            </a:pPr>
            <a:endParaRPr lang="en-US" altLang="en-US"/>
          </a:p>
          <a:p>
            <a:pPr lvl="1">
              <a:lnSpc>
                <a:spcPct val="90000"/>
              </a:lnSpc>
              <a:buFontTx/>
              <a:buNone/>
            </a:pPr>
            <a:r>
              <a:rPr lang="en-US" altLang="en-US" u="sng">
                <a:solidFill>
                  <a:srgbClr val="FF0000"/>
                </a:solidFill>
              </a:rPr>
              <a:t>View Level</a:t>
            </a:r>
            <a:r>
              <a:rPr lang="en-US" altLang="en-US"/>
              <a:t> </a:t>
            </a:r>
            <a:r>
              <a:rPr lang="en-US" altLang="en-US">
                <a:cs typeface="Times New Roman" panose="02020603050405020304" pitchFamily="18" charset="0"/>
              </a:rPr>
              <a:t>– </a:t>
            </a:r>
            <a:r>
              <a:rPr lang="en-US" altLang="en-US"/>
              <a:t>a way of presenting data to a</a:t>
            </a:r>
          </a:p>
          <a:p>
            <a:pPr lvl="1">
              <a:lnSpc>
                <a:spcPct val="90000"/>
              </a:lnSpc>
              <a:buFontTx/>
              <a:buNone/>
            </a:pPr>
            <a:r>
              <a:rPr lang="en-US" altLang="en-US"/>
              <a:t>group of users</a:t>
            </a:r>
          </a:p>
          <a:p>
            <a:pPr lvl="1">
              <a:lnSpc>
                <a:spcPct val="90000"/>
              </a:lnSpc>
              <a:buFontTx/>
              <a:buNone/>
            </a:pPr>
            <a:r>
              <a:rPr lang="en-US" altLang="en-US" u="sng">
                <a:solidFill>
                  <a:srgbClr val="FF0000"/>
                </a:solidFill>
              </a:rPr>
              <a:t>Logical Level</a:t>
            </a:r>
            <a:r>
              <a:rPr lang="en-US" altLang="en-US">
                <a:solidFill>
                  <a:srgbClr val="FF0000"/>
                </a:solidFill>
              </a:rPr>
              <a:t> </a:t>
            </a:r>
            <a:r>
              <a:rPr lang="en-US" altLang="en-US">
                <a:cs typeface="Times New Roman" panose="02020603050405020304" pitchFamily="18" charset="0"/>
              </a:rPr>
              <a:t>–</a:t>
            </a:r>
            <a:r>
              <a:rPr lang="en-US" altLang="en-US"/>
              <a:t> how data is understood to be</a:t>
            </a:r>
          </a:p>
          <a:p>
            <a:pPr lvl="1">
              <a:lnSpc>
                <a:spcPct val="90000"/>
              </a:lnSpc>
              <a:buFontTx/>
              <a:buNone/>
            </a:pPr>
            <a:r>
              <a:rPr lang="en-US" altLang="en-US"/>
              <a:t>when writing queries</a:t>
            </a:r>
          </a:p>
        </p:txBody>
      </p:sp>
    </p:spTree>
    <p:extLst>
      <p:ext uri="{BB962C8B-B14F-4D97-AF65-F5344CB8AC3E}">
        <p14:creationId xmlns:p14="http://schemas.microsoft.com/office/powerpoint/2010/main" val="3780431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778405310"/>
              </p:ext>
            </p:extLst>
          </p:nvPr>
        </p:nvGraphicFramePr>
        <p:xfrm>
          <a:off x="914400" y="1981200"/>
          <a:ext cx="3046413" cy="4064000"/>
        </p:xfrm>
        <a:graphic>
          <a:graphicData uri="http://schemas.openxmlformats.org/presentationml/2006/ole">
            <mc:AlternateContent xmlns:mc="http://schemas.openxmlformats.org/markup-compatibility/2006">
              <mc:Choice xmlns:v="urn:schemas-microsoft-com:vml" Requires="v">
                <p:oleObj spid="_x0000_s19457" name="Document" r:id="rId4" imgW="5946064" imgH="7933426" progId="Word.Document.12">
                  <p:embed/>
                </p:oleObj>
              </mc:Choice>
              <mc:Fallback>
                <p:oleObj name="Document" r:id="rId4" imgW="5946064" imgH="7933426" progId="Word.Document.12">
                  <p:embed/>
                  <p:pic>
                    <p:nvPicPr>
                      <p:cNvPr id="4" name="Object 3"/>
                      <p:cNvPicPr/>
                      <p:nvPr/>
                    </p:nvPicPr>
                    <p:blipFill>
                      <a:blip r:embed="rId5"/>
                      <a:stretch>
                        <a:fillRect/>
                      </a:stretch>
                    </p:blipFill>
                    <p:spPr>
                      <a:xfrm>
                        <a:off x="914400" y="1981200"/>
                        <a:ext cx="3046413" cy="40640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002766719"/>
              </p:ext>
            </p:extLst>
          </p:nvPr>
        </p:nvGraphicFramePr>
        <p:xfrm>
          <a:off x="4800600" y="1981200"/>
          <a:ext cx="3467100" cy="4064000"/>
        </p:xfrm>
        <a:graphic>
          <a:graphicData uri="http://schemas.openxmlformats.org/presentationml/2006/ole">
            <mc:AlternateContent xmlns:mc="http://schemas.openxmlformats.org/markup-compatibility/2006">
              <mc:Choice xmlns:v="urn:schemas-microsoft-com:vml" Requires="v">
                <p:oleObj spid="_x0000_s19458" name="Document" r:id="rId6" imgW="5946064" imgH="6968346" progId="Word.Document.12">
                  <p:embed/>
                </p:oleObj>
              </mc:Choice>
              <mc:Fallback>
                <p:oleObj name="Document" r:id="rId6" imgW="5946064" imgH="6968346" progId="Word.Document.12">
                  <p:embed/>
                  <p:pic>
                    <p:nvPicPr>
                      <p:cNvPr id="5" name="Object 4"/>
                      <p:cNvPicPr/>
                      <p:nvPr/>
                    </p:nvPicPr>
                    <p:blipFill>
                      <a:blip r:embed="rId7"/>
                      <a:stretch>
                        <a:fillRect/>
                      </a:stretch>
                    </p:blipFill>
                    <p:spPr>
                      <a:xfrm>
                        <a:off x="4800600" y="1981200"/>
                        <a:ext cx="3467100" cy="4064000"/>
                      </a:xfrm>
                      <a:prstGeom prst="rect">
                        <a:avLst/>
                      </a:prstGeom>
                    </p:spPr>
                  </p:pic>
                </p:oleObj>
              </mc:Fallback>
            </mc:AlternateContent>
          </a:graphicData>
        </a:graphic>
      </p:graphicFrame>
    </p:spTree>
    <p:extLst>
      <p:ext uri="{BB962C8B-B14F-4D97-AF65-F5344CB8AC3E}">
        <p14:creationId xmlns:p14="http://schemas.microsoft.com/office/powerpoint/2010/main" val="193251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09600" y="1066800"/>
            <a:ext cx="7924800" cy="5715000"/>
          </a:xfrm>
          <a:prstGeom prst="rect">
            <a:avLst/>
          </a:prstGeom>
        </p:spPr>
      </p:pic>
    </p:spTree>
    <p:extLst>
      <p:ext uri="{BB962C8B-B14F-4D97-AF65-F5344CB8AC3E}">
        <p14:creationId xmlns:p14="http://schemas.microsoft.com/office/powerpoint/2010/main" val="774226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lidesharecdn.com/datavs-information-121205151856-phpapp01/95/data-vs-information-3-638.jpg?cb=14468449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55754"/>
            <a:ext cx="7696200" cy="5778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797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09600" y="1066800"/>
            <a:ext cx="7620000" cy="5693664"/>
          </a:xfrm>
          <a:prstGeom prst="rect">
            <a:avLst/>
          </a:prstGeom>
        </p:spPr>
      </p:pic>
    </p:spTree>
    <p:extLst>
      <p:ext uri="{BB962C8B-B14F-4D97-AF65-F5344CB8AC3E}">
        <p14:creationId xmlns:p14="http://schemas.microsoft.com/office/powerpoint/2010/main" val="3143050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null?</a:t>
            </a:r>
          </a:p>
        </p:txBody>
      </p:sp>
      <p:sp>
        <p:nvSpPr>
          <p:cNvPr id="3" name="Text Placeholder 2"/>
          <p:cNvSpPr>
            <a:spLocks noGrp="1"/>
          </p:cNvSpPr>
          <p:nvPr>
            <p:ph type="body" sz="quarter" idx="10"/>
          </p:nvPr>
        </p:nvSpPr>
        <p:spPr/>
        <p:txBody>
          <a:bodyPr/>
          <a:lstStyle/>
          <a:p>
            <a:r>
              <a:rPr lang="en-US" dirty="0"/>
              <a:t>It basically </a:t>
            </a:r>
            <a:r>
              <a:rPr lang="en-US" b="1" dirty="0"/>
              <a:t>means</a:t>
            </a:r>
            <a:r>
              <a:rPr lang="en-US" dirty="0"/>
              <a:t> both since the a column </a:t>
            </a:r>
            <a:r>
              <a:rPr lang="en-US" b="1" dirty="0"/>
              <a:t>allows NULL</a:t>
            </a:r>
            <a:r>
              <a:rPr lang="en-US" dirty="0"/>
              <a:t> and there is no default value set for the column. If you insert into the table and don't specify a value and there is no default value for the column, the value will be </a:t>
            </a:r>
            <a:r>
              <a:rPr lang="en-US" b="1" dirty="0"/>
              <a:t>null</a:t>
            </a:r>
            <a:r>
              <a:rPr lang="en-US" dirty="0"/>
              <a:t> (undefined).</a:t>
            </a:r>
          </a:p>
          <a:p>
            <a:endParaRPr lang="en-US" dirty="0"/>
          </a:p>
        </p:txBody>
      </p:sp>
    </p:spTree>
    <p:extLst>
      <p:ext uri="{BB962C8B-B14F-4D97-AF65-F5344CB8AC3E}">
        <p14:creationId xmlns:p14="http://schemas.microsoft.com/office/powerpoint/2010/main" val="1667921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Entity</a:t>
            </a:r>
          </a:p>
        </p:txBody>
      </p:sp>
      <p:sp>
        <p:nvSpPr>
          <p:cNvPr id="3" name="Text Placeholder 2"/>
          <p:cNvSpPr>
            <a:spLocks noGrp="1"/>
          </p:cNvSpPr>
          <p:nvPr>
            <p:ph type="body" sz="quarter" idx="10"/>
          </p:nvPr>
        </p:nvSpPr>
        <p:spPr/>
        <p:txBody>
          <a:bodyPr/>
          <a:lstStyle/>
          <a:p>
            <a:r>
              <a:rPr lang="en-US" sz="2000" dirty="0"/>
              <a:t>An entity can be a real-world object, either animate or inanimate, that can be easily identifiable. For example, in a school database, students, teachers, classes, and courses offered can be considered as entities. All these entities have some attributes or properties that give them their identity.</a:t>
            </a:r>
          </a:p>
          <a:p>
            <a:r>
              <a:rPr lang="en-US" sz="2000" dirty="0"/>
              <a:t>An entity set is a collection of similar types of entities. An entity set may contain entities with attribute sharing similar values. For example, a Students set may contain all the students of a school; likewise a Teachers set may contain all the teachers of a school from all faculties. Entity sets need not be disjoint.</a:t>
            </a:r>
          </a:p>
          <a:p>
            <a:endParaRPr lang="en-US" dirty="0"/>
          </a:p>
        </p:txBody>
      </p:sp>
    </p:spTree>
    <p:extLst>
      <p:ext uri="{BB962C8B-B14F-4D97-AF65-F5344CB8AC3E}">
        <p14:creationId xmlns:p14="http://schemas.microsoft.com/office/powerpoint/2010/main" val="2689258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Attributes</a:t>
            </a:r>
          </a:p>
        </p:txBody>
      </p:sp>
      <p:sp>
        <p:nvSpPr>
          <p:cNvPr id="3" name="Text Placeholder 2"/>
          <p:cNvSpPr>
            <a:spLocks noGrp="1"/>
          </p:cNvSpPr>
          <p:nvPr>
            <p:ph type="body" sz="quarter" idx="10"/>
          </p:nvPr>
        </p:nvSpPr>
        <p:spPr/>
        <p:txBody>
          <a:bodyPr/>
          <a:lstStyle/>
          <a:p>
            <a:r>
              <a:rPr lang="en-US" sz="2400" dirty="0"/>
              <a:t>Entities are represented by means of their properties, called </a:t>
            </a:r>
            <a:r>
              <a:rPr lang="en-US" sz="2400" b="1" dirty="0"/>
              <a:t>attributes</a:t>
            </a:r>
            <a:r>
              <a:rPr lang="en-US" sz="2400" dirty="0"/>
              <a:t>. All attributes have values. For example, a student entity may have name, class, and age as attributes.</a:t>
            </a:r>
          </a:p>
          <a:p>
            <a:r>
              <a:rPr lang="en-US" sz="2400" dirty="0"/>
              <a:t>There exists a domain or range of values that can be assigned to attributes. For example, a student's name cannot be a numeric value. It has to be alphabetic. A student's age cannot be negative, etc.</a:t>
            </a:r>
          </a:p>
          <a:p>
            <a:endParaRPr lang="en-US" dirty="0"/>
          </a:p>
        </p:txBody>
      </p:sp>
    </p:spTree>
    <p:extLst>
      <p:ext uri="{BB962C8B-B14F-4D97-AF65-F5344CB8AC3E}">
        <p14:creationId xmlns:p14="http://schemas.microsoft.com/office/powerpoint/2010/main" val="1627583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Attribute types</a:t>
            </a:r>
          </a:p>
        </p:txBody>
      </p:sp>
      <p:sp>
        <p:nvSpPr>
          <p:cNvPr id="3" name="Text Placeholder 2"/>
          <p:cNvSpPr>
            <a:spLocks noGrp="1"/>
          </p:cNvSpPr>
          <p:nvPr>
            <p:ph type="body" sz="quarter" idx="10"/>
          </p:nvPr>
        </p:nvSpPr>
        <p:spPr/>
        <p:txBody>
          <a:bodyPr/>
          <a:lstStyle/>
          <a:p>
            <a:r>
              <a:rPr lang="en-US" sz="1800" b="1" dirty="0"/>
              <a:t>Simple attribute</a:t>
            </a:r>
            <a:r>
              <a:rPr lang="en-US" sz="1800" dirty="0"/>
              <a:t> − Simple attributes are atomic values, which cannot be divided further. For example, a student's phone number is an atomic value of 10 digits.</a:t>
            </a:r>
          </a:p>
          <a:p>
            <a:r>
              <a:rPr lang="en-US" sz="1800" b="1" dirty="0"/>
              <a:t>Composite attribute</a:t>
            </a:r>
            <a:r>
              <a:rPr lang="en-US" sz="1800" dirty="0"/>
              <a:t> − Composite attributes are made of more than one simple attribute. For example, a student's complete name may have </a:t>
            </a:r>
            <a:r>
              <a:rPr lang="en-US" sz="1800" dirty="0" err="1"/>
              <a:t>first_name</a:t>
            </a:r>
            <a:r>
              <a:rPr lang="en-US" sz="1800" dirty="0"/>
              <a:t> and </a:t>
            </a:r>
            <a:r>
              <a:rPr lang="en-US" sz="1800" dirty="0" err="1"/>
              <a:t>last_name</a:t>
            </a:r>
            <a:r>
              <a:rPr lang="en-US" sz="1800" dirty="0"/>
              <a:t>.</a:t>
            </a:r>
          </a:p>
          <a:p>
            <a:r>
              <a:rPr lang="en-US" sz="1800" b="1" dirty="0"/>
              <a:t>Derived attribute</a:t>
            </a:r>
            <a:r>
              <a:rPr lang="en-US" sz="1800" dirty="0"/>
              <a:t> − Derived attributes are the attributes that do not exist in the physical database, but their values are derived from other attributes present in the database. For example, </a:t>
            </a:r>
            <a:r>
              <a:rPr lang="en-US" sz="1800" dirty="0" err="1"/>
              <a:t>average_salary</a:t>
            </a:r>
            <a:r>
              <a:rPr lang="en-US" sz="1800" dirty="0"/>
              <a:t> in a department should not be saved directly in the database, instead it can be derived. For another example, age can be derived from </a:t>
            </a:r>
            <a:r>
              <a:rPr lang="en-US" sz="1800" dirty="0" err="1"/>
              <a:t>data_of_birth</a:t>
            </a:r>
            <a:r>
              <a:rPr lang="en-US" sz="1800" dirty="0"/>
              <a:t>.</a:t>
            </a:r>
          </a:p>
          <a:p>
            <a:r>
              <a:rPr lang="en-US" sz="1800" b="1" dirty="0"/>
              <a:t>Single-value attribute</a:t>
            </a:r>
            <a:r>
              <a:rPr lang="en-US" sz="1800" dirty="0"/>
              <a:t> − Single-value attributes contain single value. For example − </a:t>
            </a:r>
            <a:r>
              <a:rPr lang="en-US" sz="1800" dirty="0" err="1"/>
              <a:t>Social_Security_Number</a:t>
            </a:r>
            <a:r>
              <a:rPr lang="en-US" sz="1800" dirty="0"/>
              <a:t>.</a:t>
            </a:r>
          </a:p>
          <a:p>
            <a:r>
              <a:rPr lang="en-US" sz="1800" b="1" dirty="0"/>
              <a:t>Multi-value attribute</a:t>
            </a:r>
            <a:r>
              <a:rPr lang="en-US" sz="1800" dirty="0"/>
              <a:t> − Multi-value attributes may contain more than one values. For example, a person can have more than one phone number, </a:t>
            </a:r>
            <a:r>
              <a:rPr lang="en-US" sz="1800" dirty="0" err="1"/>
              <a:t>email_address</a:t>
            </a:r>
            <a:r>
              <a:rPr lang="en-US" sz="1800" dirty="0"/>
              <a:t>, etc.</a:t>
            </a:r>
          </a:p>
          <a:p>
            <a:endParaRPr lang="en-US" dirty="0"/>
          </a:p>
        </p:txBody>
      </p:sp>
    </p:spTree>
    <p:extLst>
      <p:ext uri="{BB962C8B-B14F-4D97-AF65-F5344CB8AC3E}">
        <p14:creationId xmlns:p14="http://schemas.microsoft.com/office/powerpoint/2010/main" val="3530200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Keys</a:t>
            </a:r>
          </a:p>
        </p:txBody>
      </p:sp>
      <p:sp>
        <p:nvSpPr>
          <p:cNvPr id="3" name="Text Placeholder 2"/>
          <p:cNvSpPr>
            <a:spLocks noGrp="1"/>
          </p:cNvSpPr>
          <p:nvPr>
            <p:ph type="body" sz="quarter" idx="10"/>
          </p:nvPr>
        </p:nvSpPr>
        <p:spPr/>
        <p:txBody>
          <a:bodyPr/>
          <a:lstStyle/>
          <a:p>
            <a:r>
              <a:rPr lang="en-US" sz="2400" dirty="0"/>
              <a:t>Key is an attribute or collection of attributes that uniquely identifies an entity among entity set.</a:t>
            </a:r>
          </a:p>
          <a:p>
            <a:r>
              <a:rPr lang="en-US" sz="2400" dirty="0"/>
              <a:t>For example, the </a:t>
            </a:r>
            <a:r>
              <a:rPr lang="en-US" sz="2400" dirty="0" err="1"/>
              <a:t>roll_number</a:t>
            </a:r>
            <a:r>
              <a:rPr lang="en-US" sz="2400" dirty="0"/>
              <a:t> of a student makes him/her identifiable among students.</a:t>
            </a:r>
          </a:p>
          <a:p>
            <a:r>
              <a:rPr lang="en-US" sz="2400" b="1" dirty="0"/>
              <a:t>Super Key</a:t>
            </a:r>
            <a:r>
              <a:rPr lang="en-US" sz="2400" dirty="0"/>
              <a:t> − A set of attributes (one or more) that collectively identifies an entity in an entity set.</a:t>
            </a:r>
          </a:p>
          <a:p>
            <a:r>
              <a:rPr lang="en-US" sz="2400" b="1" dirty="0"/>
              <a:t>Candidate Key</a:t>
            </a:r>
            <a:r>
              <a:rPr lang="en-US" sz="2400" dirty="0"/>
              <a:t> − A minimal super key is called a candidate key. An entity set may have more than one candidate key.</a:t>
            </a:r>
          </a:p>
          <a:p>
            <a:r>
              <a:rPr lang="en-US" sz="2400" b="1" dirty="0"/>
              <a:t>Primary Key</a:t>
            </a:r>
            <a:r>
              <a:rPr lang="en-US" sz="2400" dirty="0"/>
              <a:t> − A primary key is one of the candidate keys chosen by the database designer to uniquely identify the entity set.</a:t>
            </a:r>
          </a:p>
          <a:p>
            <a:endParaRPr lang="en-US" dirty="0"/>
          </a:p>
        </p:txBody>
      </p:sp>
    </p:spTree>
    <p:extLst>
      <p:ext uri="{BB962C8B-B14F-4D97-AF65-F5344CB8AC3E}">
        <p14:creationId xmlns:p14="http://schemas.microsoft.com/office/powerpoint/2010/main" val="1883473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relationships</a:t>
            </a:r>
          </a:p>
        </p:txBody>
      </p:sp>
      <p:sp>
        <p:nvSpPr>
          <p:cNvPr id="3" name="Text Placeholder 2"/>
          <p:cNvSpPr>
            <a:spLocks noGrp="1"/>
          </p:cNvSpPr>
          <p:nvPr>
            <p:ph type="body" sz="quarter" idx="10"/>
          </p:nvPr>
        </p:nvSpPr>
        <p:spPr/>
        <p:txBody>
          <a:bodyPr/>
          <a:lstStyle/>
          <a:p>
            <a:r>
              <a:rPr lang="en-US" dirty="0"/>
              <a:t>The association among entities is called a relationship. For example, an employee </a:t>
            </a:r>
            <a:r>
              <a:rPr lang="en-US" b="1" dirty="0" err="1"/>
              <a:t>works_at</a:t>
            </a:r>
            <a:r>
              <a:rPr lang="en-US" dirty="0"/>
              <a:t> a department, a student </a:t>
            </a:r>
            <a:r>
              <a:rPr lang="en-US" b="1" dirty="0"/>
              <a:t>enrolls</a:t>
            </a:r>
            <a:r>
              <a:rPr lang="en-US" dirty="0"/>
              <a:t> in a course.</a:t>
            </a:r>
          </a:p>
          <a:p>
            <a:endParaRPr lang="en-US" dirty="0"/>
          </a:p>
        </p:txBody>
      </p:sp>
    </p:spTree>
    <p:extLst>
      <p:ext uri="{BB962C8B-B14F-4D97-AF65-F5344CB8AC3E}">
        <p14:creationId xmlns:p14="http://schemas.microsoft.com/office/powerpoint/2010/main" val="2648782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 set</a:t>
            </a:r>
          </a:p>
        </p:txBody>
      </p:sp>
      <p:sp>
        <p:nvSpPr>
          <p:cNvPr id="3" name="Text Placeholder 2"/>
          <p:cNvSpPr>
            <a:spLocks noGrp="1"/>
          </p:cNvSpPr>
          <p:nvPr>
            <p:ph type="body" sz="quarter" idx="10"/>
          </p:nvPr>
        </p:nvSpPr>
        <p:spPr/>
        <p:txBody>
          <a:bodyPr/>
          <a:lstStyle/>
          <a:p>
            <a:r>
              <a:rPr lang="en-US" sz="2400" dirty="0"/>
              <a:t>A set of relationships of similar type is called a relationship set. Like entities, a relationship too can have attributes. These attributes are called </a:t>
            </a:r>
            <a:r>
              <a:rPr lang="en-US" sz="2400" b="1" dirty="0"/>
              <a:t>descriptive attributes</a:t>
            </a:r>
            <a:r>
              <a:rPr lang="en-US" sz="2400" dirty="0"/>
              <a:t>.</a:t>
            </a:r>
          </a:p>
          <a:p>
            <a:r>
              <a:rPr lang="en-US" sz="2400" b="1" dirty="0"/>
              <a:t>Degree of Relationship</a:t>
            </a:r>
          </a:p>
          <a:p>
            <a:r>
              <a:rPr lang="en-US" sz="2400" dirty="0"/>
              <a:t>The number of participating entities in a relationship defines the degree of the relationship.</a:t>
            </a:r>
          </a:p>
          <a:p>
            <a:r>
              <a:rPr lang="en-US" sz="2400" dirty="0"/>
              <a:t>Binary = degree 2</a:t>
            </a:r>
          </a:p>
          <a:p>
            <a:r>
              <a:rPr lang="en-US" sz="2400" dirty="0"/>
              <a:t>Ternary = degree 3</a:t>
            </a:r>
          </a:p>
          <a:p>
            <a:r>
              <a:rPr lang="en-US" sz="2400" dirty="0"/>
              <a:t>n-</a:t>
            </a:r>
            <a:r>
              <a:rPr lang="en-US" sz="2400" dirty="0" err="1"/>
              <a:t>ary</a:t>
            </a:r>
            <a:r>
              <a:rPr lang="en-US" sz="2400" dirty="0"/>
              <a:t> = degree</a:t>
            </a:r>
          </a:p>
          <a:p>
            <a:endParaRPr lang="en-US" dirty="0"/>
          </a:p>
          <a:p>
            <a:endParaRPr lang="en-US" dirty="0"/>
          </a:p>
        </p:txBody>
      </p:sp>
    </p:spTree>
    <p:extLst>
      <p:ext uri="{BB962C8B-B14F-4D97-AF65-F5344CB8AC3E}">
        <p14:creationId xmlns:p14="http://schemas.microsoft.com/office/powerpoint/2010/main" val="566935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7425344" y="5702089"/>
            <a:ext cx="984019" cy="273844"/>
          </a:xfrm>
          <a:prstGeom prst="rect">
            <a:avLst/>
          </a:prstGeom>
        </p:spPr>
        <p:txBody>
          <a:bodyPr/>
          <a:lstStyle/>
          <a:p>
            <a:fld id="{4FAB73BC-B049-4115-A692-8D63A059BFB8}" type="slidenum">
              <a:rPr lang="en-US" smtClean="0"/>
              <a:pPr/>
              <a:t>3</a:t>
            </a:fld>
            <a:endParaRPr lang="en-US" dirty="0"/>
          </a:p>
        </p:txBody>
      </p:sp>
      <p:sp>
        <p:nvSpPr>
          <p:cNvPr id="4" name="TextBox 3"/>
          <p:cNvSpPr txBox="1"/>
          <p:nvPr/>
        </p:nvSpPr>
        <p:spPr>
          <a:xfrm>
            <a:off x="579382" y="1330216"/>
            <a:ext cx="2888163" cy="415498"/>
          </a:xfrm>
          <a:prstGeom prst="rect">
            <a:avLst/>
          </a:prstGeom>
          <a:noFill/>
        </p:spPr>
        <p:txBody>
          <a:bodyPr wrap="none" rtlCol="0">
            <a:spAutoFit/>
          </a:bodyPr>
          <a:lstStyle/>
          <a:p>
            <a:r>
              <a:rPr lang="en-US" sz="2100" b="1" dirty="0">
                <a:solidFill>
                  <a:schemeClr val="accent1">
                    <a:lumMod val="50000"/>
                  </a:schemeClr>
                </a:solidFill>
              </a:rPr>
              <a:t>Tools and Resources</a:t>
            </a:r>
          </a:p>
        </p:txBody>
      </p:sp>
      <p:sp>
        <p:nvSpPr>
          <p:cNvPr id="5" name="TextBox 4"/>
          <p:cNvSpPr txBox="1"/>
          <p:nvPr/>
        </p:nvSpPr>
        <p:spPr>
          <a:xfrm>
            <a:off x="579382" y="2011171"/>
            <a:ext cx="8028590" cy="4524315"/>
          </a:xfrm>
          <a:prstGeom prst="rect">
            <a:avLst/>
          </a:prstGeom>
          <a:noFill/>
        </p:spPr>
        <p:txBody>
          <a:bodyPr wrap="square" rtlCol="0">
            <a:spAutoFit/>
          </a:bodyPr>
          <a:lstStyle/>
          <a:p>
            <a:pPr marL="214313" indent="-214313">
              <a:buFont typeface="Arial" panose="020B0604020202020204" pitchFamily="34" charset="0"/>
              <a:buChar char="•"/>
            </a:pPr>
            <a:r>
              <a:rPr lang="en-US" dirty="0">
                <a:solidFill>
                  <a:schemeClr val="accent1">
                    <a:lumMod val="50000"/>
                  </a:schemeClr>
                </a:solidFill>
                <a:hlinkClick r:id="rId3"/>
              </a:rPr>
              <a:t>XAMPP</a:t>
            </a:r>
            <a:r>
              <a:rPr lang="en-US" dirty="0">
                <a:solidFill>
                  <a:schemeClr val="accent1">
                    <a:lumMod val="50000"/>
                  </a:schemeClr>
                </a:solidFill>
              </a:rPr>
              <a:t> </a:t>
            </a:r>
            <a:r>
              <a:rPr lang="en-US" sz="1200" dirty="0">
                <a:solidFill>
                  <a:schemeClr val="tx1">
                    <a:lumMod val="50000"/>
                    <a:lumOff val="50000"/>
                  </a:schemeClr>
                </a:solidFill>
              </a:rPr>
              <a:t>(First Part of Quarter)</a:t>
            </a:r>
          </a:p>
          <a:p>
            <a:pPr marL="214313" indent="-214313">
              <a:buFont typeface="Arial" panose="020B0604020202020204" pitchFamily="34" charset="0"/>
              <a:buChar char="•"/>
            </a:pPr>
            <a:r>
              <a:rPr lang="en-US" dirty="0">
                <a:solidFill>
                  <a:schemeClr val="accent1">
                    <a:lumMod val="50000"/>
                  </a:schemeClr>
                </a:solidFill>
                <a:hlinkClick r:id="rId4"/>
              </a:rPr>
              <a:t>MySQL Workbench</a:t>
            </a:r>
            <a:r>
              <a:rPr lang="en-US" dirty="0">
                <a:solidFill>
                  <a:schemeClr val="accent1">
                    <a:lumMod val="50000"/>
                  </a:schemeClr>
                </a:solidFill>
              </a:rPr>
              <a:t> </a:t>
            </a:r>
            <a:r>
              <a:rPr lang="en-US" sz="1200" dirty="0">
                <a:solidFill>
                  <a:schemeClr val="tx1">
                    <a:lumMod val="50000"/>
                    <a:lumOff val="50000"/>
                  </a:schemeClr>
                </a:solidFill>
              </a:rPr>
              <a:t>(First Part of Quarter)</a:t>
            </a:r>
          </a:p>
          <a:p>
            <a:pPr marL="214313" indent="-214313">
              <a:buFont typeface="Arial" panose="020B0604020202020204" pitchFamily="34" charset="0"/>
              <a:buChar char="•"/>
            </a:pPr>
            <a:r>
              <a:rPr lang="en-US" dirty="0">
                <a:solidFill>
                  <a:schemeClr val="accent1">
                    <a:lumMod val="50000"/>
                  </a:schemeClr>
                </a:solidFill>
                <a:hlinkClick r:id="rId5"/>
              </a:rPr>
              <a:t>Azure</a:t>
            </a:r>
            <a:r>
              <a:rPr lang="en-US" dirty="0">
                <a:solidFill>
                  <a:schemeClr val="accent1">
                    <a:lumMod val="50000"/>
                  </a:schemeClr>
                </a:solidFill>
              </a:rPr>
              <a:t> </a:t>
            </a:r>
            <a:r>
              <a:rPr lang="en-US" sz="1200" dirty="0">
                <a:solidFill>
                  <a:schemeClr val="tx1">
                    <a:lumMod val="50000"/>
                    <a:lumOff val="50000"/>
                  </a:schemeClr>
                </a:solidFill>
              </a:rPr>
              <a:t>(Second Part of Quarter)</a:t>
            </a:r>
          </a:p>
          <a:p>
            <a:pPr marL="214313" indent="-214313">
              <a:buFont typeface="Arial" panose="020B0604020202020204" pitchFamily="34" charset="0"/>
              <a:buChar char="•"/>
            </a:pPr>
            <a:r>
              <a:rPr lang="en-US" dirty="0">
                <a:solidFill>
                  <a:schemeClr val="accent1">
                    <a:lumMod val="50000"/>
                  </a:schemeClr>
                </a:solidFill>
                <a:hlinkClick r:id="rId6"/>
              </a:rPr>
              <a:t>Visual Studio Community 2013</a:t>
            </a:r>
            <a:r>
              <a:rPr lang="en-US" dirty="0">
                <a:solidFill>
                  <a:schemeClr val="accent1">
                    <a:lumMod val="50000"/>
                  </a:schemeClr>
                </a:solidFill>
              </a:rPr>
              <a:t> </a:t>
            </a:r>
            <a:r>
              <a:rPr lang="en-US" sz="1200" dirty="0">
                <a:solidFill>
                  <a:schemeClr val="tx1">
                    <a:lumMod val="50000"/>
                    <a:lumOff val="50000"/>
                  </a:schemeClr>
                </a:solidFill>
              </a:rPr>
              <a:t>(Second Part of Quarter)</a:t>
            </a:r>
          </a:p>
          <a:p>
            <a:pPr marL="214313" indent="-214313">
              <a:buFont typeface="Arial" panose="020B0604020202020204" pitchFamily="34" charset="0"/>
              <a:buChar char="•"/>
            </a:pPr>
            <a:r>
              <a:rPr lang="en-US" dirty="0">
                <a:solidFill>
                  <a:schemeClr val="accent1">
                    <a:lumMod val="50000"/>
                  </a:schemeClr>
                </a:solidFill>
                <a:hlinkClick r:id="rId7"/>
              </a:rPr>
              <a:t>SQL (W3Schools)</a:t>
            </a:r>
            <a:endParaRPr lang="en-US" dirty="0">
              <a:solidFill>
                <a:schemeClr val="accent1">
                  <a:lumMod val="50000"/>
                </a:schemeClr>
              </a:solidFill>
            </a:endParaRPr>
          </a:p>
          <a:p>
            <a:pPr marL="214313" indent="-214313">
              <a:buFont typeface="Arial" panose="020B0604020202020204" pitchFamily="34" charset="0"/>
              <a:buChar char="•"/>
            </a:pPr>
            <a:r>
              <a:rPr lang="en-US" dirty="0">
                <a:solidFill>
                  <a:schemeClr val="accent1">
                    <a:lumMod val="50000"/>
                  </a:schemeClr>
                </a:solidFill>
                <a:hlinkClick r:id="rId8"/>
              </a:rPr>
              <a:t>SQLCourse.com</a:t>
            </a:r>
            <a:endParaRPr lang="en-US" dirty="0">
              <a:solidFill>
                <a:schemeClr val="accent1">
                  <a:lumMod val="50000"/>
                </a:schemeClr>
              </a:solidFill>
            </a:endParaRPr>
          </a:p>
          <a:p>
            <a:pPr marL="214313" indent="-214313">
              <a:buFont typeface="Arial" panose="020B0604020202020204" pitchFamily="34" charset="0"/>
              <a:buChar char="•"/>
            </a:pPr>
            <a:r>
              <a:rPr lang="en-US" dirty="0">
                <a:solidFill>
                  <a:schemeClr val="accent1">
                    <a:lumMod val="50000"/>
                  </a:schemeClr>
                </a:solidFill>
                <a:hlinkClick r:id="rId9"/>
              </a:rPr>
              <a:t>SQLZoo.net</a:t>
            </a:r>
            <a:endParaRPr lang="en-US" dirty="0">
              <a:solidFill>
                <a:schemeClr val="accent1">
                  <a:lumMod val="50000"/>
                </a:schemeClr>
              </a:solidFill>
            </a:endParaRPr>
          </a:p>
          <a:p>
            <a:pPr marL="214313" indent="-214313">
              <a:buFont typeface="Arial" panose="020B0604020202020204" pitchFamily="34" charset="0"/>
              <a:buChar char="•"/>
            </a:pPr>
            <a:r>
              <a:rPr lang="en-US" dirty="0">
                <a:solidFill>
                  <a:schemeClr val="accent1">
                    <a:lumMod val="50000"/>
                  </a:schemeClr>
                </a:solidFill>
                <a:hlinkClick r:id="rId10"/>
              </a:rPr>
              <a:t>SQL (</a:t>
            </a:r>
            <a:r>
              <a:rPr lang="en-US" dirty="0" err="1">
                <a:solidFill>
                  <a:schemeClr val="accent1">
                    <a:lumMod val="50000"/>
                  </a:schemeClr>
                </a:solidFill>
                <a:hlinkClick r:id="rId10"/>
              </a:rPr>
              <a:t>TutorialsPoint</a:t>
            </a:r>
            <a:r>
              <a:rPr lang="en-US" dirty="0">
                <a:solidFill>
                  <a:schemeClr val="accent1">
                    <a:lumMod val="50000"/>
                  </a:schemeClr>
                </a:solidFill>
                <a:hlinkClick r:id="rId10"/>
              </a:rPr>
              <a:t>)</a:t>
            </a:r>
            <a:endParaRPr lang="en-US" dirty="0">
              <a:solidFill>
                <a:schemeClr val="accent1">
                  <a:lumMod val="50000"/>
                </a:schemeClr>
              </a:solidFill>
            </a:endParaRPr>
          </a:p>
          <a:p>
            <a:pPr marL="214313" indent="-214313">
              <a:buFont typeface="Arial" panose="020B0604020202020204" pitchFamily="34" charset="0"/>
              <a:buChar char="•"/>
            </a:pPr>
            <a:r>
              <a:rPr lang="en-US" dirty="0">
                <a:solidFill>
                  <a:schemeClr val="accent1">
                    <a:lumMod val="50000"/>
                  </a:schemeClr>
                </a:solidFill>
                <a:hlinkClick r:id="rId11"/>
              </a:rPr>
              <a:t>SQL Tutorial</a:t>
            </a:r>
            <a:endParaRPr lang="en-US" dirty="0">
              <a:solidFill>
                <a:schemeClr val="accent1">
                  <a:lumMod val="50000"/>
                </a:schemeClr>
              </a:solidFill>
            </a:endParaRPr>
          </a:p>
          <a:p>
            <a:pPr marL="214313" indent="-214313">
              <a:buFont typeface="Arial" panose="020B0604020202020204" pitchFamily="34" charset="0"/>
              <a:buChar char="•"/>
            </a:pPr>
            <a:r>
              <a:rPr lang="en-US" dirty="0">
                <a:solidFill>
                  <a:schemeClr val="accent1">
                    <a:lumMod val="50000"/>
                  </a:schemeClr>
                </a:solidFill>
                <a:hlinkClick r:id="rId12"/>
              </a:rPr>
              <a:t>SQL (</a:t>
            </a:r>
            <a:r>
              <a:rPr lang="en-US" dirty="0" err="1">
                <a:solidFill>
                  <a:schemeClr val="accent1">
                    <a:lumMod val="50000"/>
                  </a:schemeClr>
                </a:solidFill>
                <a:hlinkClick r:id="rId12"/>
              </a:rPr>
              <a:t>TutsPlus</a:t>
            </a:r>
            <a:r>
              <a:rPr lang="en-US" dirty="0">
                <a:solidFill>
                  <a:schemeClr val="accent1">
                    <a:lumMod val="50000"/>
                  </a:schemeClr>
                </a:solidFill>
                <a:hlinkClick r:id="rId12"/>
              </a:rPr>
              <a:t>)</a:t>
            </a:r>
            <a:endParaRPr lang="en-US" dirty="0">
              <a:solidFill>
                <a:schemeClr val="accent1">
                  <a:lumMod val="50000"/>
                </a:schemeClr>
              </a:solidFill>
            </a:endParaRPr>
          </a:p>
          <a:p>
            <a:pPr marL="214313" indent="-214313">
              <a:buFont typeface="Arial" panose="020B0604020202020204" pitchFamily="34" charset="0"/>
              <a:buChar char="•"/>
            </a:pPr>
            <a:r>
              <a:rPr lang="en-US" dirty="0">
                <a:solidFill>
                  <a:schemeClr val="accent1">
                    <a:lumMod val="50000"/>
                  </a:schemeClr>
                </a:solidFill>
                <a:hlinkClick r:id="rId13"/>
              </a:rPr>
              <a:t>Essential SQL</a:t>
            </a:r>
            <a:endParaRPr lang="en-US" dirty="0">
              <a:solidFill>
                <a:schemeClr val="accent1">
                  <a:lumMod val="50000"/>
                </a:schemeClr>
              </a:solidFill>
            </a:endParaRPr>
          </a:p>
          <a:p>
            <a:pPr marL="214313" indent="-214313">
              <a:buFont typeface="Arial" panose="020B0604020202020204" pitchFamily="34" charset="0"/>
              <a:buChar char="•"/>
            </a:pPr>
            <a:r>
              <a:rPr lang="en-US" dirty="0">
                <a:solidFill>
                  <a:schemeClr val="accent1">
                    <a:lumMod val="50000"/>
                  </a:schemeClr>
                </a:solidFill>
                <a:hlinkClick r:id="rId14"/>
              </a:rPr>
              <a:t>Learn SQL The Hard Way</a:t>
            </a:r>
            <a:endParaRPr lang="en-US" dirty="0">
              <a:solidFill>
                <a:schemeClr val="accent1">
                  <a:lumMod val="50000"/>
                </a:schemeClr>
              </a:solidFill>
            </a:endParaRPr>
          </a:p>
          <a:p>
            <a:pPr marL="214313" indent="-214313">
              <a:buFont typeface="Arial" panose="020B0604020202020204" pitchFamily="34" charset="0"/>
              <a:buChar char="•"/>
            </a:pPr>
            <a:r>
              <a:rPr lang="en-US" dirty="0" err="1">
                <a:solidFill>
                  <a:schemeClr val="accent1">
                    <a:lumMod val="50000"/>
                  </a:schemeClr>
                </a:solidFill>
                <a:hlinkClick r:id="rId15"/>
              </a:rPr>
              <a:t>Udemy</a:t>
            </a:r>
            <a:r>
              <a:rPr lang="en-US" dirty="0">
                <a:solidFill>
                  <a:schemeClr val="accent1">
                    <a:lumMod val="50000"/>
                  </a:schemeClr>
                </a:solidFill>
                <a:hlinkClick r:id="rId15"/>
              </a:rPr>
              <a:t> Training (Free): </a:t>
            </a:r>
            <a:r>
              <a:rPr lang="en-US" dirty="0" err="1">
                <a:solidFill>
                  <a:schemeClr val="accent1">
                    <a:lumMod val="50000"/>
                  </a:schemeClr>
                </a:solidFill>
                <a:hlinkClick r:id="rId15"/>
              </a:rPr>
              <a:t>Sachin</a:t>
            </a:r>
            <a:r>
              <a:rPr lang="en-US" dirty="0">
                <a:solidFill>
                  <a:schemeClr val="accent1">
                    <a:lumMod val="50000"/>
                  </a:schemeClr>
                </a:solidFill>
                <a:hlinkClick r:id="rId15"/>
              </a:rPr>
              <a:t> Quickly Learns SQL</a:t>
            </a:r>
            <a:endParaRPr lang="en-US" dirty="0">
              <a:solidFill>
                <a:schemeClr val="accent1">
                  <a:lumMod val="50000"/>
                </a:schemeClr>
              </a:solidFill>
            </a:endParaRPr>
          </a:p>
          <a:p>
            <a:pPr marL="214313" indent="-214313">
              <a:buFont typeface="Arial" panose="020B0604020202020204" pitchFamily="34" charset="0"/>
              <a:buChar char="•"/>
            </a:pPr>
            <a:r>
              <a:rPr lang="en-US" dirty="0" err="1">
                <a:solidFill>
                  <a:schemeClr val="accent1">
                    <a:lumMod val="50000"/>
                  </a:schemeClr>
                </a:solidFill>
                <a:hlinkClick r:id="rId16"/>
              </a:rPr>
              <a:t>Udemy</a:t>
            </a:r>
            <a:r>
              <a:rPr lang="en-US" dirty="0">
                <a:solidFill>
                  <a:schemeClr val="accent1">
                    <a:lumMod val="50000"/>
                  </a:schemeClr>
                </a:solidFill>
                <a:hlinkClick r:id="rId16"/>
              </a:rPr>
              <a:t> Training (Free): Database Design </a:t>
            </a:r>
            <a:endParaRPr lang="en-US" dirty="0">
              <a:solidFill>
                <a:schemeClr val="accent1">
                  <a:lumMod val="50000"/>
                </a:schemeClr>
              </a:solidFill>
            </a:endParaRPr>
          </a:p>
          <a:p>
            <a:pPr marL="214313" indent="-214313">
              <a:buFont typeface="Arial" panose="020B0604020202020204" pitchFamily="34" charset="0"/>
              <a:buChar char="•"/>
            </a:pPr>
            <a:r>
              <a:rPr lang="en-US" dirty="0" err="1">
                <a:solidFill>
                  <a:schemeClr val="accent1">
                    <a:lumMod val="50000"/>
                  </a:schemeClr>
                </a:solidFill>
                <a:hlinkClick r:id="rId17"/>
              </a:rPr>
              <a:t>Udemy</a:t>
            </a:r>
            <a:r>
              <a:rPr lang="en-US" dirty="0">
                <a:solidFill>
                  <a:schemeClr val="accent1">
                    <a:lumMod val="50000"/>
                  </a:schemeClr>
                </a:solidFill>
                <a:hlinkClick r:id="rId17"/>
              </a:rPr>
              <a:t> Training (Free): MySQL Database for Beginners</a:t>
            </a:r>
            <a:endParaRPr lang="en-US" dirty="0">
              <a:solidFill>
                <a:schemeClr val="accent1">
                  <a:lumMod val="50000"/>
                </a:schemeClr>
              </a:solidFill>
            </a:endParaRPr>
          </a:p>
          <a:p>
            <a:pPr marL="214313" indent="-214313">
              <a:buFont typeface="Arial" panose="020B0604020202020204" pitchFamily="34" charset="0"/>
              <a:buChar char="•"/>
            </a:pPr>
            <a:r>
              <a:rPr lang="en-US" dirty="0" err="1">
                <a:solidFill>
                  <a:schemeClr val="accent1">
                    <a:lumMod val="50000"/>
                  </a:schemeClr>
                </a:solidFill>
                <a:hlinkClick r:id="rId18"/>
              </a:rPr>
              <a:t>Udemy</a:t>
            </a:r>
            <a:r>
              <a:rPr lang="en-US" dirty="0">
                <a:solidFill>
                  <a:schemeClr val="accent1">
                    <a:lumMod val="50000"/>
                  </a:schemeClr>
                </a:solidFill>
                <a:hlinkClick r:id="rId18"/>
              </a:rPr>
              <a:t> Training (Free): SQL Server for Beginners</a:t>
            </a:r>
            <a:endParaRPr lang="en-US" dirty="0">
              <a:solidFill>
                <a:schemeClr val="accent1">
                  <a:lumMod val="50000"/>
                </a:schemeClr>
              </a:solidFill>
            </a:endParaRPr>
          </a:p>
        </p:txBody>
      </p:sp>
      <p:cxnSp>
        <p:nvCxnSpPr>
          <p:cNvPr id="7" name="Straight Connector 6"/>
          <p:cNvCxnSpPr/>
          <p:nvPr/>
        </p:nvCxnSpPr>
        <p:spPr>
          <a:xfrm>
            <a:off x="579383" y="1866900"/>
            <a:ext cx="802859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0201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273" y="1031875"/>
            <a:ext cx="8229600" cy="1143000"/>
          </a:xfrm>
        </p:spPr>
        <p:txBody>
          <a:bodyPr/>
          <a:lstStyle/>
          <a:p>
            <a:r>
              <a:rPr lang="en-US" dirty="0"/>
              <a:t>Cardinality</a:t>
            </a:r>
          </a:p>
        </p:txBody>
      </p:sp>
      <p:sp>
        <p:nvSpPr>
          <p:cNvPr id="4" name="Content Placeholder 3"/>
          <p:cNvSpPr>
            <a:spLocks noGrp="1"/>
          </p:cNvSpPr>
          <p:nvPr>
            <p:ph sz="half" idx="2"/>
          </p:nvPr>
        </p:nvSpPr>
        <p:spPr/>
        <p:txBody>
          <a:bodyPr/>
          <a:lstStyle/>
          <a:p>
            <a:r>
              <a:rPr lang="en-US" b="1" dirty="0"/>
              <a:t>One-to-one</a:t>
            </a:r>
            <a:r>
              <a:rPr lang="en-US" dirty="0"/>
              <a:t> − One entity from entity set A can be associated with at most one entity of entity set B and vice versa.</a:t>
            </a:r>
          </a:p>
        </p:txBody>
      </p:sp>
      <p:pic>
        <p:nvPicPr>
          <p:cNvPr id="7" name="Content Placeholder 6"/>
          <p:cNvPicPr>
            <a:picLocks noGrp="1" noChangeAspect="1"/>
          </p:cNvPicPr>
          <p:nvPr>
            <p:ph sz="quarter" idx="4"/>
          </p:nvPr>
        </p:nvPicPr>
        <p:blipFill>
          <a:blip r:embed="rId2"/>
          <a:stretch>
            <a:fillRect/>
          </a:stretch>
        </p:blipFill>
        <p:spPr>
          <a:xfrm>
            <a:off x="4648200" y="2362200"/>
            <a:ext cx="3804183" cy="2688431"/>
          </a:xfrm>
          <a:prstGeom prst="rect">
            <a:avLst/>
          </a:prstGeom>
        </p:spPr>
      </p:pic>
    </p:spTree>
    <p:extLst>
      <p:ext uri="{BB962C8B-B14F-4D97-AF65-F5344CB8AC3E}">
        <p14:creationId xmlns:p14="http://schemas.microsoft.com/office/powerpoint/2010/main" val="1439270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273" y="1031875"/>
            <a:ext cx="8229600" cy="1143000"/>
          </a:xfrm>
        </p:spPr>
        <p:txBody>
          <a:bodyPr/>
          <a:lstStyle/>
          <a:p>
            <a:r>
              <a:rPr lang="en-US" dirty="0"/>
              <a:t>Cardinality</a:t>
            </a:r>
          </a:p>
        </p:txBody>
      </p:sp>
      <p:sp>
        <p:nvSpPr>
          <p:cNvPr id="4" name="Content Placeholder 3"/>
          <p:cNvSpPr>
            <a:spLocks noGrp="1"/>
          </p:cNvSpPr>
          <p:nvPr>
            <p:ph sz="half" idx="2"/>
          </p:nvPr>
        </p:nvSpPr>
        <p:spPr/>
        <p:txBody>
          <a:bodyPr/>
          <a:lstStyle/>
          <a:p>
            <a:r>
              <a:rPr lang="en-US" b="1" dirty="0"/>
              <a:t>One-to-many</a:t>
            </a:r>
            <a:r>
              <a:rPr lang="en-US" dirty="0"/>
              <a:t> − One entity from entity set A can be associated with more than one entities of entity set B however an entity from entity set B, can be associated with at most one entity</a:t>
            </a:r>
          </a:p>
        </p:txBody>
      </p:sp>
      <p:pic>
        <p:nvPicPr>
          <p:cNvPr id="5" name="Content Placeholder 4"/>
          <p:cNvPicPr>
            <a:picLocks noGrp="1" noChangeAspect="1"/>
          </p:cNvPicPr>
          <p:nvPr>
            <p:ph sz="quarter" idx="4"/>
          </p:nvPr>
        </p:nvPicPr>
        <p:blipFill>
          <a:blip r:embed="rId2"/>
          <a:stretch>
            <a:fillRect/>
          </a:stretch>
        </p:blipFill>
        <p:spPr>
          <a:xfrm>
            <a:off x="4963790" y="2514600"/>
            <a:ext cx="3305175" cy="2352675"/>
          </a:xfrm>
          <a:prstGeom prst="rect">
            <a:avLst/>
          </a:prstGeom>
        </p:spPr>
      </p:pic>
    </p:spTree>
    <p:extLst>
      <p:ext uri="{BB962C8B-B14F-4D97-AF65-F5344CB8AC3E}">
        <p14:creationId xmlns:p14="http://schemas.microsoft.com/office/powerpoint/2010/main" val="3388724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273" y="1031875"/>
            <a:ext cx="8229600" cy="1143000"/>
          </a:xfrm>
        </p:spPr>
        <p:txBody>
          <a:bodyPr/>
          <a:lstStyle/>
          <a:p>
            <a:r>
              <a:rPr lang="en-US" dirty="0"/>
              <a:t>Cardinality</a:t>
            </a:r>
          </a:p>
        </p:txBody>
      </p:sp>
      <p:sp>
        <p:nvSpPr>
          <p:cNvPr id="4" name="Content Placeholder 3"/>
          <p:cNvSpPr>
            <a:spLocks noGrp="1"/>
          </p:cNvSpPr>
          <p:nvPr>
            <p:ph sz="half" idx="2"/>
          </p:nvPr>
        </p:nvSpPr>
        <p:spPr/>
        <p:txBody>
          <a:bodyPr/>
          <a:lstStyle/>
          <a:p>
            <a:r>
              <a:rPr lang="en-US" b="1" dirty="0"/>
              <a:t>Many-to-one</a:t>
            </a:r>
            <a:r>
              <a:rPr lang="en-US" dirty="0"/>
              <a:t> − More than one entities from entity set A can be associated with at most one entity of entity set B, however an entity from entity set B can be associated with more than one entity from entity set A.</a:t>
            </a:r>
          </a:p>
        </p:txBody>
      </p:sp>
      <p:pic>
        <p:nvPicPr>
          <p:cNvPr id="6" name="Content Placeholder 5"/>
          <p:cNvPicPr>
            <a:picLocks noGrp="1" noChangeAspect="1"/>
          </p:cNvPicPr>
          <p:nvPr>
            <p:ph sz="quarter" idx="4"/>
          </p:nvPr>
        </p:nvPicPr>
        <p:blipFill>
          <a:blip r:embed="rId2"/>
          <a:stretch>
            <a:fillRect/>
          </a:stretch>
        </p:blipFill>
        <p:spPr>
          <a:xfrm>
            <a:off x="4916531" y="2438400"/>
            <a:ext cx="3352800" cy="2247900"/>
          </a:xfrm>
          <a:prstGeom prst="rect">
            <a:avLst/>
          </a:prstGeom>
        </p:spPr>
      </p:pic>
    </p:spTree>
    <p:extLst>
      <p:ext uri="{BB962C8B-B14F-4D97-AF65-F5344CB8AC3E}">
        <p14:creationId xmlns:p14="http://schemas.microsoft.com/office/powerpoint/2010/main" val="78804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273" y="1031875"/>
            <a:ext cx="8229600" cy="1143000"/>
          </a:xfrm>
        </p:spPr>
        <p:txBody>
          <a:bodyPr/>
          <a:lstStyle/>
          <a:p>
            <a:r>
              <a:rPr lang="en-US" dirty="0"/>
              <a:t>Cardinality</a:t>
            </a:r>
          </a:p>
        </p:txBody>
      </p:sp>
      <p:sp>
        <p:nvSpPr>
          <p:cNvPr id="4" name="Content Placeholder 3"/>
          <p:cNvSpPr>
            <a:spLocks noGrp="1"/>
          </p:cNvSpPr>
          <p:nvPr>
            <p:ph sz="half" idx="2"/>
          </p:nvPr>
        </p:nvSpPr>
        <p:spPr/>
        <p:txBody>
          <a:bodyPr/>
          <a:lstStyle/>
          <a:p>
            <a:r>
              <a:rPr lang="en-US" b="1" dirty="0"/>
              <a:t>Many-to-many</a:t>
            </a:r>
            <a:r>
              <a:rPr lang="en-US" dirty="0"/>
              <a:t> − One entity from A can be associated with more than one entity from B and vice versa.</a:t>
            </a:r>
          </a:p>
        </p:txBody>
      </p:sp>
      <p:pic>
        <p:nvPicPr>
          <p:cNvPr id="5" name="Content Placeholder 4"/>
          <p:cNvPicPr>
            <a:picLocks noGrp="1" noChangeAspect="1"/>
          </p:cNvPicPr>
          <p:nvPr>
            <p:ph sz="quarter" idx="4"/>
          </p:nvPr>
        </p:nvPicPr>
        <p:blipFill>
          <a:blip r:embed="rId2"/>
          <a:stretch>
            <a:fillRect/>
          </a:stretch>
        </p:blipFill>
        <p:spPr>
          <a:xfrm>
            <a:off x="4800600" y="2514600"/>
            <a:ext cx="3276600" cy="2343150"/>
          </a:xfrm>
          <a:prstGeom prst="rect">
            <a:avLst/>
          </a:prstGeom>
        </p:spPr>
      </p:pic>
    </p:spTree>
    <p:extLst>
      <p:ext uri="{BB962C8B-B14F-4D97-AF65-F5344CB8AC3E}">
        <p14:creationId xmlns:p14="http://schemas.microsoft.com/office/powerpoint/2010/main" val="2022119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 design goals</a:t>
            </a:r>
          </a:p>
        </p:txBody>
      </p:sp>
      <p:sp>
        <p:nvSpPr>
          <p:cNvPr id="3" name="Text Placeholder 2"/>
          <p:cNvSpPr>
            <a:spLocks noGrp="1"/>
          </p:cNvSpPr>
          <p:nvPr>
            <p:ph type="body" sz="quarter" idx="10"/>
          </p:nvPr>
        </p:nvSpPr>
        <p:spPr/>
        <p:txBody>
          <a:bodyPr/>
          <a:lstStyle/>
          <a:p>
            <a:pPr lvl="1"/>
            <a:r>
              <a:rPr lang="en-US" dirty="0"/>
              <a:t>Adaptable</a:t>
            </a:r>
          </a:p>
          <a:p>
            <a:pPr lvl="2"/>
            <a:r>
              <a:rPr lang="en-US" dirty="0"/>
              <a:t>Fields and tables can be added (removed) easily</a:t>
            </a:r>
          </a:p>
          <a:p>
            <a:pPr lvl="1"/>
            <a:r>
              <a:rPr lang="en-US" dirty="0"/>
              <a:t>Flexible</a:t>
            </a:r>
          </a:p>
          <a:p>
            <a:pPr lvl="2"/>
            <a:r>
              <a:rPr lang="en-US" dirty="0"/>
              <a:t>Data can be retrieved in an unlimited number of ways</a:t>
            </a:r>
          </a:p>
          <a:p>
            <a:pPr lvl="1"/>
            <a:r>
              <a:rPr lang="en-US" dirty="0"/>
              <a:t>Accurate</a:t>
            </a:r>
          </a:p>
          <a:p>
            <a:pPr lvl="2"/>
            <a:r>
              <a:rPr lang="en-US" dirty="0"/>
              <a:t>No data redundancy</a:t>
            </a:r>
          </a:p>
          <a:p>
            <a:pPr lvl="2"/>
            <a:r>
              <a:rPr lang="en-US" dirty="0"/>
              <a:t>Validation on fields</a:t>
            </a:r>
          </a:p>
          <a:p>
            <a:pPr lvl="2"/>
            <a:r>
              <a:rPr lang="en-US" dirty="0"/>
              <a:t>Default values</a:t>
            </a:r>
          </a:p>
          <a:p>
            <a:pPr lvl="2"/>
            <a:r>
              <a:rPr lang="en-US" dirty="0"/>
              <a:t>Look ups</a:t>
            </a:r>
            <a:br>
              <a:rPr lang="en-US" dirty="0"/>
            </a:br>
            <a:endParaRPr lang="en-US" dirty="0"/>
          </a:p>
        </p:txBody>
      </p:sp>
    </p:spTree>
    <p:extLst>
      <p:ext uri="{BB962C8B-B14F-4D97-AF65-F5344CB8AC3E}">
        <p14:creationId xmlns:p14="http://schemas.microsoft.com/office/powerpoint/2010/main" val="3010895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project</a:t>
            </a:r>
          </a:p>
        </p:txBody>
      </p:sp>
      <p:sp>
        <p:nvSpPr>
          <p:cNvPr id="3" name="Text Placeholder 2"/>
          <p:cNvSpPr>
            <a:spLocks noGrp="1"/>
          </p:cNvSpPr>
          <p:nvPr>
            <p:ph type="body" sz="quarter" idx="10"/>
          </p:nvPr>
        </p:nvSpPr>
        <p:spPr/>
        <p:txBody>
          <a:bodyPr/>
          <a:lstStyle/>
          <a:p>
            <a:r>
              <a:rPr lang="en-US" sz="1600" dirty="0"/>
              <a:t>You are a known database developer and the parent of a thirteen-year-old son who is actively involved in the local Junior League Baseball program. Your son will be playing in one of the 12 local teams who will be competing in the National Division Junior League Tournament. Each pair of local teams plays twice against each other during the four-month season. With the intention of creating the best conceivable national team, the U.S. Junior Baseball League president, Mr. Henry </a:t>
            </a:r>
            <a:r>
              <a:rPr lang="en-US" sz="1600" dirty="0" err="1"/>
              <a:t>Zemog</a:t>
            </a:r>
            <a:r>
              <a:rPr lang="en-US" sz="1600" dirty="0"/>
              <a:t>, wants to gather appropriate statistics from all team players during the National Division Junior League Tournament.</a:t>
            </a:r>
          </a:p>
          <a:p>
            <a:r>
              <a:rPr lang="en-US" sz="1600" dirty="0"/>
              <a:t>You have been asked by Mr. </a:t>
            </a:r>
            <a:r>
              <a:rPr lang="en-US" sz="1600" dirty="0" err="1"/>
              <a:t>Zemog</a:t>
            </a:r>
            <a:r>
              <a:rPr lang="en-US" sz="1600" dirty="0"/>
              <a:t> to design a database for tracking each team’s and player’s statistics during the tournament series. The national team will represent the United States in the International Junior League World Series Tournament to be held in Heritage Park in Taylor, Michigan. You will have access to the complete game statistics for each game that is played. You have agreed to fulfill this task.</a:t>
            </a:r>
          </a:p>
          <a:p>
            <a:r>
              <a:rPr lang="en-US" sz="1600" dirty="0"/>
              <a:t>Using the lessons learned in Chapter 1 about the relational model and your knowledge of basic baseball statistics, use your favorite drawing tool to produce a relational diagram that can serve as a preliminary step toward the final database design. At this stage of the development process, the basic constructs should include only the entities and their relationships. Name the diagram “Junior League Baseball Database.”</a:t>
            </a:r>
          </a:p>
        </p:txBody>
      </p:sp>
    </p:spTree>
    <p:extLst>
      <p:ext uri="{BB962C8B-B14F-4D97-AF65-F5344CB8AC3E}">
        <p14:creationId xmlns:p14="http://schemas.microsoft.com/office/powerpoint/2010/main" val="183426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Potential answer to group project</a:t>
            </a:r>
          </a:p>
        </p:txBody>
      </p:sp>
      <p:sp>
        <p:nvSpPr>
          <p:cNvPr id="3" name="Text Placeholder 2"/>
          <p:cNvSpPr>
            <a:spLocks noGrp="1"/>
          </p:cNvSpPr>
          <p:nvPr>
            <p:ph type="body" sz="quarter" idx="10"/>
          </p:nvPr>
        </p:nvSpPr>
        <p:spPr/>
        <p:txBody>
          <a:bodyPr/>
          <a:lstStyle/>
          <a:p>
            <a:r>
              <a:rPr lang="en-US" dirty="0"/>
              <a:t>There are many possible solutions…</a:t>
            </a:r>
          </a:p>
        </p:txBody>
      </p:sp>
      <p:pic>
        <p:nvPicPr>
          <p:cNvPr id="4" name="Picture 3"/>
          <p:cNvPicPr>
            <a:picLocks noChangeAspect="1"/>
          </p:cNvPicPr>
          <p:nvPr/>
        </p:nvPicPr>
        <p:blipFill>
          <a:blip r:embed="rId2"/>
          <a:stretch>
            <a:fillRect/>
          </a:stretch>
        </p:blipFill>
        <p:spPr>
          <a:xfrm>
            <a:off x="381000" y="3505200"/>
            <a:ext cx="8429358" cy="2971800"/>
          </a:xfrm>
          <a:prstGeom prst="rect">
            <a:avLst/>
          </a:prstGeom>
        </p:spPr>
      </p:pic>
    </p:spTree>
    <p:extLst>
      <p:ext uri="{BB962C8B-B14F-4D97-AF65-F5344CB8AC3E}">
        <p14:creationId xmlns:p14="http://schemas.microsoft.com/office/powerpoint/2010/main" val="1966726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project 2</a:t>
            </a:r>
          </a:p>
        </p:txBody>
      </p:sp>
      <p:sp>
        <p:nvSpPr>
          <p:cNvPr id="3" name="Text Placeholder 2"/>
          <p:cNvSpPr>
            <a:spLocks noGrp="1"/>
          </p:cNvSpPr>
          <p:nvPr>
            <p:ph type="body" sz="quarter" idx="10"/>
          </p:nvPr>
        </p:nvSpPr>
        <p:spPr/>
        <p:txBody>
          <a:bodyPr/>
          <a:lstStyle/>
          <a:p>
            <a:r>
              <a:rPr lang="en-US" dirty="0"/>
              <a:t>You are in the requirements analysis phase of designing a database for an organization.</a:t>
            </a:r>
          </a:p>
          <a:p>
            <a:r>
              <a:rPr lang="en-US" dirty="0"/>
              <a:t>List the pieces of information that you need to acquire from stakeholders in order to</a:t>
            </a:r>
          </a:p>
          <a:p>
            <a:r>
              <a:rPr lang="en-US" dirty="0"/>
              <a:t>minimize shortcomings and iterations during the preliminary design phase.</a:t>
            </a:r>
          </a:p>
        </p:txBody>
      </p:sp>
    </p:spTree>
    <p:extLst>
      <p:ext uri="{BB962C8B-B14F-4D97-AF65-F5344CB8AC3E}">
        <p14:creationId xmlns:p14="http://schemas.microsoft.com/office/powerpoint/2010/main" val="13120756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Potential items for group project 2</a:t>
            </a:r>
          </a:p>
        </p:txBody>
      </p:sp>
      <p:sp>
        <p:nvSpPr>
          <p:cNvPr id="3" name="Text Placeholder 2"/>
          <p:cNvSpPr>
            <a:spLocks noGrp="1"/>
          </p:cNvSpPr>
          <p:nvPr>
            <p:ph type="body" sz="quarter" idx="10"/>
          </p:nvPr>
        </p:nvSpPr>
        <p:spPr/>
        <p:txBody>
          <a:bodyPr/>
          <a:lstStyle/>
          <a:p>
            <a:pPr marL="0" indent="0">
              <a:buNone/>
            </a:pPr>
            <a:r>
              <a:rPr lang="en-US" sz="2000" dirty="0"/>
              <a:t>A list of products and services the organization provides</a:t>
            </a:r>
          </a:p>
          <a:p>
            <a:pPr marL="0" indent="0">
              <a:buNone/>
            </a:pPr>
            <a:r>
              <a:rPr lang="en-US" sz="2000" dirty="0"/>
              <a:t>• An organizational chart, a list of stakeholders, and a list of job responsibilities</a:t>
            </a:r>
          </a:p>
          <a:p>
            <a:pPr marL="0" indent="0">
              <a:buNone/>
            </a:pPr>
            <a:r>
              <a:rPr lang="en-US" sz="2000" dirty="0"/>
              <a:t>• Current handling of the information system and record keeping</a:t>
            </a:r>
          </a:p>
          <a:p>
            <a:pPr marL="0" indent="0">
              <a:buNone/>
            </a:pPr>
            <a:r>
              <a:rPr lang="en-US" sz="2000" dirty="0"/>
              <a:t>• Current storage of the data and information, such as forms and reports</a:t>
            </a:r>
          </a:p>
          <a:p>
            <a:pPr marL="0" indent="0">
              <a:buNone/>
            </a:pPr>
            <a:r>
              <a:rPr lang="en-US" sz="2000" dirty="0"/>
              <a:t>• Department that will take ownership of the system</a:t>
            </a:r>
          </a:p>
          <a:p>
            <a:pPr marL="0" indent="0">
              <a:buNone/>
            </a:pPr>
            <a:r>
              <a:rPr lang="en-US" sz="2000" dirty="0"/>
              <a:t>• Personnel responsible for using, entering, and maintaining the data</a:t>
            </a:r>
          </a:p>
          <a:p>
            <a:pPr marL="0" indent="0">
              <a:buNone/>
            </a:pPr>
            <a:r>
              <a:rPr lang="en-US" sz="2000" dirty="0"/>
              <a:t>• Security levels</a:t>
            </a:r>
          </a:p>
          <a:p>
            <a:pPr marL="0" indent="0">
              <a:buNone/>
            </a:pPr>
            <a:r>
              <a:rPr lang="en-US" sz="2000" dirty="0"/>
              <a:t>• Location of the database</a:t>
            </a:r>
          </a:p>
          <a:p>
            <a:pPr marL="0" indent="0">
              <a:buNone/>
            </a:pPr>
            <a:r>
              <a:rPr lang="en-US" sz="2000" dirty="0"/>
              <a:t>• Infrastructure, software, and hardware equipment</a:t>
            </a:r>
          </a:p>
        </p:txBody>
      </p:sp>
    </p:spTree>
    <p:extLst>
      <p:ext uri="{BB962C8B-B14F-4D97-AF65-F5344CB8AC3E}">
        <p14:creationId xmlns:p14="http://schemas.microsoft.com/office/powerpoint/2010/main" val="19125105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Enhanced baseball table</a:t>
            </a:r>
          </a:p>
        </p:txBody>
      </p:sp>
      <p:sp>
        <p:nvSpPr>
          <p:cNvPr id="3" name="Text Placeholder 2"/>
          <p:cNvSpPr>
            <a:spLocks noGrp="1"/>
          </p:cNvSpPr>
          <p:nvPr>
            <p:ph type="body" sz="quarter" idx="10"/>
          </p:nvPr>
        </p:nvSpPr>
        <p:spPr/>
        <p:txBody>
          <a:bodyPr/>
          <a:lstStyle/>
          <a:p>
            <a:r>
              <a:rPr lang="en-US" dirty="0"/>
              <a:t>Add offensive and defensive statistics to the earlier example</a:t>
            </a:r>
          </a:p>
          <a:p>
            <a:endParaRPr lang="en-US" dirty="0"/>
          </a:p>
        </p:txBody>
      </p:sp>
      <p:pic>
        <p:nvPicPr>
          <p:cNvPr id="4" name="Picture 3"/>
          <p:cNvPicPr>
            <a:picLocks noChangeAspect="1"/>
          </p:cNvPicPr>
          <p:nvPr/>
        </p:nvPicPr>
        <p:blipFill>
          <a:blip r:embed="rId2"/>
          <a:stretch>
            <a:fillRect/>
          </a:stretch>
        </p:blipFill>
        <p:spPr>
          <a:xfrm>
            <a:off x="381000" y="3505200"/>
            <a:ext cx="6096000" cy="3332803"/>
          </a:xfrm>
          <a:prstGeom prst="rect">
            <a:avLst/>
          </a:prstGeom>
        </p:spPr>
      </p:pic>
    </p:spTree>
    <p:extLst>
      <p:ext uri="{BB962C8B-B14F-4D97-AF65-F5344CB8AC3E}">
        <p14:creationId xmlns:p14="http://schemas.microsoft.com/office/powerpoint/2010/main" val="1781078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database?</a:t>
            </a:r>
          </a:p>
        </p:txBody>
      </p:sp>
      <p:sp>
        <p:nvSpPr>
          <p:cNvPr id="3" name="Text Placeholder 2"/>
          <p:cNvSpPr>
            <a:spLocks noGrp="1"/>
          </p:cNvSpPr>
          <p:nvPr>
            <p:ph type="body" sz="quarter" idx="10"/>
          </p:nvPr>
        </p:nvSpPr>
        <p:spPr/>
        <p:txBody>
          <a:bodyPr/>
          <a:lstStyle/>
          <a:p>
            <a:r>
              <a:rPr lang="en-US" dirty="0"/>
              <a:t>What is a database?</a:t>
            </a:r>
          </a:p>
          <a:p>
            <a:pPr lvl="1"/>
            <a:r>
              <a:rPr lang="en-US" dirty="0">
                <a:hlinkClick r:id="rId2"/>
              </a:rPr>
              <a:t>https://www.youtube.com/watch?v=t8jgX1f8kc4</a:t>
            </a:r>
            <a:endParaRPr lang="en-US" dirty="0"/>
          </a:p>
          <a:p>
            <a:r>
              <a:rPr lang="en-US" dirty="0"/>
              <a:t>Introduction to Databases</a:t>
            </a:r>
          </a:p>
          <a:p>
            <a:pPr lvl="1"/>
            <a:r>
              <a:rPr lang="en-US" dirty="0"/>
              <a:t>This will preview a lot of information that we will discuss in more detail in the weeks to come</a:t>
            </a:r>
          </a:p>
          <a:p>
            <a:pPr lvl="1"/>
            <a:r>
              <a:rPr lang="en-US" dirty="0">
                <a:hlinkClick r:id="rId3"/>
              </a:rPr>
              <a:t>https://www.youtube.com/watch?v=4Z9KEBexzcM</a:t>
            </a:r>
            <a:endParaRPr lang="en-US" dirty="0"/>
          </a:p>
          <a:p>
            <a:endParaRPr lang="en-US" dirty="0"/>
          </a:p>
        </p:txBody>
      </p:sp>
    </p:spTree>
    <p:extLst>
      <p:ext uri="{BB962C8B-B14F-4D97-AF65-F5344CB8AC3E}">
        <p14:creationId xmlns:p14="http://schemas.microsoft.com/office/powerpoint/2010/main" val="27410896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normalization</a:t>
            </a:r>
          </a:p>
        </p:txBody>
      </p:sp>
      <p:sp>
        <p:nvSpPr>
          <p:cNvPr id="3" name="Text Placeholder 2"/>
          <p:cNvSpPr>
            <a:spLocks noGrp="1"/>
          </p:cNvSpPr>
          <p:nvPr>
            <p:ph type="body" sz="quarter" idx="10"/>
          </p:nvPr>
        </p:nvSpPr>
        <p:spPr/>
        <p:txBody>
          <a:bodyPr/>
          <a:lstStyle/>
          <a:p>
            <a:r>
              <a:rPr lang="en-US" sz="2400" dirty="0"/>
              <a:t>Database Normalization is a technique of organizing the data in the database. Normalization is a systematic approach of decomposing tables to eliminate data redundancy and undesirable characteristics like Insertion, Update and Deletion </a:t>
            </a:r>
            <a:r>
              <a:rPr lang="en-US" sz="2400" dirty="0" err="1"/>
              <a:t>Anamolies</a:t>
            </a:r>
            <a:r>
              <a:rPr lang="en-US" sz="2400" dirty="0"/>
              <a:t>. It is a multi-step process that puts data into tabular form by removing duplicated data from the relation tables.</a:t>
            </a:r>
          </a:p>
          <a:p>
            <a:r>
              <a:rPr lang="en-US" sz="2400" dirty="0"/>
              <a:t>Normalization is used for mainly two purpose,</a:t>
            </a:r>
          </a:p>
          <a:p>
            <a:r>
              <a:rPr lang="en-US" sz="2400" dirty="0"/>
              <a:t>Eliminating </a:t>
            </a:r>
            <a:r>
              <a:rPr lang="en-US" sz="2400" dirty="0" err="1"/>
              <a:t>reduntant</a:t>
            </a:r>
            <a:r>
              <a:rPr lang="en-US" sz="2400" dirty="0"/>
              <a:t>(useless) data.</a:t>
            </a:r>
          </a:p>
          <a:p>
            <a:r>
              <a:rPr lang="en-US" sz="2400" dirty="0"/>
              <a:t>Ensuring data dependencies make sense </a:t>
            </a:r>
            <a:r>
              <a:rPr lang="en-US" sz="2400" dirty="0" err="1"/>
              <a:t>i.e</a:t>
            </a:r>
            <a:r>
              <a:rPr lang="en-US" sz="2400" dirty="0"/>
              <a:t> data is logically stored.</a:t>
            </a:r>
          </a:p>
          <a:p>
            <a:endParaRPr lang="en-US" dirty="0"/>
          </a:p>
        </p:txBody>
      </p:sp>
    </p:spTree>
    <p:extLst>
      <p:ext uri="{BB962C8B-B14F-4D97-AF65-F5344CB8AC3E}">
        <p14:creationId xmlns:p14="http://schemas.microsoft.com/office/powerpoint/2010/main" val="16824135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in groups of 2-3</a:t>
            </a:r>
          </a:p>
        </p:txBody>
      </p:sp>
      <p:sp>
        <p:nvSpPr>
          <p:cNvPr id="3" name="Text Placeholder 2"/>
          <p:cNvSpPr>
            <a:spLocks noGrp="1"/>
          </p:cNvSpPr>
          <p:nvPr>
            <p:ph type="body" sz="quarter" idx="10"/>
          </p:nvPr>
        </p:nvSpPr>
        <p:spPr/>
        <p:txBody>
          <a:bodyPr/>
          <a:lstStyle/>
          <a:p>
            <a:r>
              <a:rPr lang="en-US" dirty="0"/>
              <a:t>Use the Internet to research normal forms and explain any drawbacks to normalizing data. In your own words, write a one-page summary of your findings and any additional recommendations or observations that you may have. </a:t>
            </a:r>
          </a:p>
          <a:p>
            <a:r>
              <a:rPr lang="en-US" dirty="0"/>
              <a:t>Include title and reference page (not to be counted toward total pages).</a:t>
            </a:r>
          </a:p>
        </p:txBody>
      </p:sp>
    </p:spTree>
    <p:extLst>
      <p:ext uri="{BB962C8B-B14F-4D97-AF65-F5344CB8AC3E}">
        <p14:creationId xmlns:p14="http://schemas.microsoft.com/office/powerpoint/2010/main" val="39859356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in building a database</a:t>
            </a:r>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364000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fact finding</a:t>
            </a:r>
          </a:p>
        </p:txBody>
      </p:sp>
      <p:sp>
        <p:nvSpPr>
          <p:cNvPr id="4" name="Rectangle 1"/>
          <p:cNvSpPr>
            <a:spLocks noGrp="1" noChangeArrowheads="1"/>
          </p:cNvSpPr>
          <p:nvPr>
            <p:ph type="body" sz="quarter" idx="10"/>
          </p:nvPr>
        </p:nvSpPr>
        <p:spPr bwMode="auto">
          <a:xfrm>
            <a:off x="198455" y="2209800"/>
            <a:ext cx="77724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822325" algn="r"/>
                <a:tab pos="2743200" algn="ctr"/>
                <a:tab pos="5486400" algn="r"/>
              </a:tabLst>
              <a:defRPr>
                <a:solidFill>
                  <a:schemeClr val="tx1"/>
                </a:solidFill>
                <a:latin typeface="Arial" panose="020B0604020202020204" pitchFamily="34" charset="0"/>
              </a:defRPr>
            </a:lvl1pPr>
            <a:lvl2pPr eaLnBrk="0" hangingPunct="0">
              <a:tabLst>
                <a:tab pos="822325" algn="r"/>
                <a:tab pos="2743200" algn="ctr"/>
                <a:tab pos="5486400" algn="r"/>
              </a:tabLst>
              <a:defRPr>
                <a:solidFill>
                  <a:schemeClr val="tx1"/>
                </a:solidFill>
                <a:latin typeface="Arial" panose="020B0604020202020204" pitchFamily="34" charset="0"/>
              </a:defRPr>
            </a:lvl2pPr>
            <a:lvl3pPr eaLnBrk="0" hangingPunct="0">
              <a:tabLst>
                <a:tab pos="822325" algn="r"/>
                <a:tab pos="2743200" algn="ctr"/>
                <a:tab pos="5486400" algn="r"/>
              </a:tabLst>
              <a:defRPr>
                <a:solidFill>
                  <a:schemeClr val="tx1"/>
                </a:solidFill>
                <a:latin typeface="Arial" panose="020B0604020202020204" pitchFamily="34" charset="0"/>
              </a:defRPr>
            </a:lvl3pPr>
            <a:lvl4pPr eaLnBrk="0" hangingPunct="0">
              <a:tabLst>
                <a:tab pos="822325" algn="r"/>
                <a:tab pos="2743200" algn="ctr"/>
                <a:tab pos="5486400" algn="r"/>
              </a:tabLst>
              <a:defRPr>
                <a:solidFill>
                  <a:schemeClr val="tx1"/>
                </a:solidFill>
                <a:latin typeface="Arial" panose="020B0604020202020204" pitchFamily="34" charset="0"/>
              </a:defRPr>
            </a:lvl4pPr>
            <a:lvl5pPr eaLnBrk="0" hangingPunct="0">
              <a:tabLst>
                <a:tab pos="822325"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822325"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822325"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822325"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822325" algn="r"/>
                <a:tab pos="2743200" algn="ctr"/>
                <a:tab pos="5486400" algn="r"/>
              </a:tabLst>
              <a:defRPr>
                <a:solidFill>
                  <a:schemeClr val="tx1"/>
                </a:solidFill>
                <a:latin typeface="Arial" panose="020B0604020202020204" pitchFamily="34" charset="0"/>
              </a:defRPr>
            </a:lvl9pPr>
          </a:lstStyle>
          <a:p>
            <a:pPr marL="57150" indent="0">
              <a:spcBef>
                <a:spcPct val="0"/>
              </a:spcBef>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Determine field (data storage) requirements</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57150" indent="0">
              <a:spcBef>
                <a:spcPct val="0"/>
              </a:spcBef>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Sources:</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514350" lvl="1" indent="0">
              <a:spcBef>
                <a:spcPct val="0"/>
              </a:spcBef>
              <a:buFont typeface="Symbol" panose="05050102010706020507" pitchFamily="18" charset="2"/>
              <a:buChar char=""/>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Current users (owners)</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514350" lvl="1" indent="0">
              <a:spcBef>
                <a:spcPct val="0"/>
              </a:spcBef>
              <a:buFont typeface="Symbol" panose="05050102010706020507" pitchFamily="18" charset="2"/>
              <a:buChar char=""/>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Existing databases</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514350" lvl="1" indent="0">
              <a:spcBef>
                <a:spcPct val="0"/>
              </a:spcBef>
              <a:buFont typeface="Symbol" panose="05050102010706020507" pitchFamily="18" charset="2"/>
              <a:buChar char=""/>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Existing forms or other documents</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57150" indent="0">
              <a:spcBef>
                <a:spcPct val="0"/>
              </a:spcBef>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Don’t worry about grouping, simply list</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57150" indent="0">
              <a:spcBef>
                <a:spcPct val="0"/>
              </a:spcBef>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a:t>
            </a:r>
            <a:r>
              <a:rPr kumimoji="0" lang="en-US" altLang="en-US" sz="1600" b="0" i="0"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rPr>
              <a:t>plit </a:t>
            </a:r>
            <a:r>
              <a:rPr kumimoji="0" lang="en-US" altLang="en-US" sz="16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multi-part</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fields into separate fields</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514350" lvl="1" indent="0">
              <a:spcBef>
                <a:spcPct val="0"/>
              </a:spcBef>
              <a:buFont typeface="Symbol" panose="05050102010706020507" pitchFamily="18" charset="2"/>
              <a:buChar char=""/>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Example: Split </a:t>
            </a: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Name</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into </a:t>
            </a:r>
            <a:r>
              <a:rPr kumimoji="0" lang="en-US" altLang="en-US" sz="16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FirstName</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and </a:t>
            </a:r>
            <a:r>
              <a:rPr kumimoji="0" lang="en-US" altLang="en-US" sz="16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LastName</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514350" lvl="1" indent="0">
              <a:spcBef>
                <a:spcPct val="0"/>
              </a:spcBef>
              <a:buFont typeface="Symbol" panose="05050102010706020507" pitchFamily="18" charset="2"/>
              <a:buChar char=""/>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Example: Split </a:t>
            </a: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Address</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into </a:t>
            </a: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Street</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City</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State</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and </a:t>
            </a: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Zip</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514350" lvl="1" indent="0">
              <a:spcBef>
                <a:spcPct val="0"/>
              </a:spcBef>
              <a:buFont typeface="Symbol" panose="05050102010706020507" pitchFamily="18" charset="2"/>
              <a:buChar char=""/>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Example: Split </a:t>
            </a: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Phone</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into </a:t>
            </a:r>
            <a:r>
              <a:rPr kumimoji="0" lang="en-US" altLang="en-US" sz="16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AreaCode</a:t>
            </a: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and </a:t>
            </a: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Phone</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maybe </a:t>
            </a: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Extension</a:t>
            </a:r>
            <a:endParaRPr kumimoji="0" lang="en-US" altLang="en-US" sz="2200" b="0" i="0" u="none" strike="noStrike" cap="none" normalizeH="0" baseline="0" dirty="0">
              <a:ln>
                <a:noFill/>
              </a:ln>
              <a:solidFill>
                <a:schemeClr val="tx1"/>
              </a:solidFill>
              <a:effectLst/>
              <a:latin typeface="Arial" panose="020B0604020202020204" pitchFamily="34" charset="0"/>
            </a:endParaRPr>
          </a:p>
        </p:txBody>
      </p:sp>
      <p:sp>
        <p:nvSpPr>
          <p:cNvPr id="5" name="Rectangle 4"/>
          <p:cNvSpPr/>
          <p:nvPr/>
        </p:nvSpPr>
        <p:spPr>
          <a:xfrm>
            <a:off x="609600" y="5486400"/>
            <a:ext cx="4495800" cy="646331"/>
          </a:xfrm>
          <a:prstGeom prst="rect">
            <a:avLst/>
          </a:prstGeom>
        </p:spPr>
        <p:txBody>
          <a:bodyPr wrap="square">
            <a:spAutoFit/>
          </a:bodyPr>
          <a:lstStyle/>
          <a:p>
            <a:r>
              <a:rPr lang="en-US" b="1" dirty="0">
                <a:solidFill>
                  <a:srgbClr val="7030A0"/>
                </a:solidFill>
                <a:latin typeface="Times New Roman" panose="02020603050405020304" pitchFamily="18" charset="0"/>
                <a:ea typeface="Times New Roman" panose="02020603050405020304" pitchFamily="18" charset="0"/>
              </a:rPr>
              <a:t>Handout Student Database field list</a:t>
            </a:r>
          </a:p>
          <a:p>
            <a:r>
              <a:rPr lang="en-US" b="1" dirty="0">
                <a:solidFill>
                  <a:srgbClr val="7030A0"/>
                </a:solidFill>
                <a:latin typeface="Times New Roman" panose="02020603050405020304" pitchFamily="18" charset="0"/>
              </a:rPr>
              <a:t>Assign Terminology Worksheet</a:t>
            </a:r>
            <a:endParaRPr lang="en-US" b="1" dirty="0">
              <a:solidFill>
                <a:srgbClr val="7030A0"/>
              </a:solidFill>
            </a:endParaRPr>
          </a:p>
        </p:txBody>
      </p:sp>
    </p:spTree>
    <p:extLst>
      <p:ext uri="{BB962C8B-B14F-4D97-AF65-F5344CB8AC3E}">
        <p14:creationId xmlns:p14="http://schemas.microsoft.com/office/powerpoint/2010/main" val="812040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3400" y="1066800"/>
            <a:ext cx="7513638" cy="685800"/>
          </a:xfrm>
        </p:spPr>
        <p:txBody>
          <a:bodyPr/>
          <a:lstStyle/>
          <a:p>
            <a:r>
              <a:rPr lang="en-US" dirty="0"/>
              <a:t>Student enrollment </a:t>
            </a:r>
            <a:r>
              <a:rPr lang="en-US" dirty="0" err="1"/>
              <a:t>db</a:t>
            </a:r>
            <a:r>
              <a:rPr lang="en-US" dirty="0"/>
              <a:t> fields</a:t>
            </a:r>
          </a:p>
        </p:txBody>
      </p:sp>
      <p:sp>
        <p:nvSpPr>
          <p:cNvPr id="3" name="Content Placeholder 2"/>
          <p:cNvSpPr>
            <a:spLocks noGrp="1"/>
          </p:cNvSpPr>
          <p:nvPr>
            <p:ph sz="quarter" idx="1"/>
          </p:nvPr>
        </p:nvSpPr>
        <p:spPr>
          <a:xfrm>
            <a:off x="685800" y="2057400"/>
            <a:ext cx="3429000" cy="1981200"/>
          </a:xfrm>
        </p:spPr>
        <p:txBody>
          <a:bodyPr/>
          <a:lstStyle/>
          <a:p>
            <a:r>
              <a:rPr lang="en-US" sz="1800" dirty="0">
                <a:solidFill>
                  <a:srgbClr val="00B0F0"/>
                </a:solidFill>
              </a:rPr>
              <a:t>Social Security Number</a:t>
            </a:r>
          </a:p>
          <a:p>
            <a:r>
              <a:rPr lang="en-US" sz="1800" dirty="0">
                <a:solidFill>
                  <a:srgbClr val="00B0F0"/>
                </a:solidFill>
              </a:rPr>
              <a:t>Student Name</a:t>
            </a:r>
          </a:p>
          <a:p>
            <a:r>
              <a:rPr lang="en-US" sz="1800" dirty="0">
                <a:solidFill>
                  <a:srgbClr val="00B0F0"/>
                </a:solidFill>
              </a:rPr>
              <a:t>Email</a:t>
            </a:r>
          </a:p>
          <a:p>
            <a:r>
              <a:rPr lang="en-US" sz="1800" dirty="0">
                <a:solidFill>
                  <a:srgbClr val="00B0F0"/>
                </a:solidFill>
              </a:rPr>
              <a:t>Program Code</a:t>
            </a:r>
          </a:p>
          <a:p>
            <a:r>
              <a:rPr lang="en-US" sz="1800" dirty="0">
                <a:solidFill>
                  <a:srgbClr val="00B0F0"/>
                </a:solidFill>
              </a:rPr>
              <a:t>Program Name</a:t>
            </a:r>
          </a:p>
          <a:p>
            <a:r>
              <a:rPr lang="en-US" sz="1800" dirty="0">
                <a:solidFill>
                  <a:srgbClr val="00B0F0"/>
                </a:solidFill>
              </a:rPr>
              <a:t>GPA</a:t>
            </a:r>
          </a:p>
          <a:p>
            <a:endParaRPr lang="en-US" sz="1800" dirty="0"/>
          </a:p>
        </p:txBody>
      </p:sp>
      <p:sp>
        <p:nvSpPr>
          <p:cNvPr id="4" name="Content Placeholder 3"/>
          <p:cNvSpPr>
            <a:spLocks noGrp="1"/>
          </p:cNvSpPr>
          <p:nvPr>
            <p:ph sz="quarter" idx="2"/>
          </p:nvPr>
        </p:nvSpPr>
        <p:spPr/>
        <p:txBody>
          <a:bodyPr/>
          <a:lstStyle/>
          <a:p>
            <a:r>
              <a:rPr lang="en-US" sz="1800" dirty="0">
                <a:solidFill>
                  <a:srgbClr val="FF0000"/>
                </a:solidFill>
              </a:rPr>
              <a:t>Instructor Number</a:t>
            </a:r>
          </a:p>
          <a:p>
            <a:r>
              <a:rPr lang="en-US" sz="1800" dirty="0">
                <a:solidFill>
                  <a:srgbClr val="FF0000"/>
                </a:solidFill>
              </a:rPr>
              <a:t>Instructor Name</a:t>
            </a:r>
          </a:p>
          <a:p>
            <a:r>
              <a:rPr lang="en-US" sz="1800" dirty="0">
                <a:solidFill>
                  <a:srgbClr val="FF0000"/>
                </a:solidFill>
              </a:rPr>
              <a:t>Instructor Home Phone</a:t>
            </a:r>
          </a:p>
          <a:p>
            <a:r>
              <a:rPr lang="en-US" sz="1800" dirty="0">
                <a:solidFill>
                  <a:srgbClr val="FF0000"/>
                </a:solidFill>
              </a:rPr>
              <a:t>Instructor Business Phone</a:t>
            </a:r>
          </a:p>
          <a:p>
            <a:r>
              <a:rPr lang="en-US" sz="1800" dirty="0">
                <a:solidFill>
                  <a:srgbClr val="FF0000"/>
                </a:solidFill>
              </a:rPr>
              <a:t>Email Address</a:t>
            </a:r>
          </a:p>
          <a:p>
            <a:r>
              <a:rPr lang="en-US" sz="1800" dirty="0">
                <a:solidFill>
                  <a:srgbClr val="FF0000"/>
                </a:solidFill>
              </a:rPr>
              <a:t>Web Site</a:t>
            </a:r>
          </a:p>
          <a:p>
            <a:endParaRPr lang="en-US" sz="1800" dirty="0"/>
          </a:p>
        </p:txBody>
      </p:sp>
      <p:sp>
        <p:nvSpPr>
          <p:cNvPr id="5" name="Content Placeholder 4"/>
          <p:cNvSpPr>
            <a:spLocks noGrp="1"/>
          </p:cNvSpPr>
          <p:nvPr>
            <p:ph sz="quarter" idx="3"/>
          </p:nvPr>
        </p:nvSpPr>
        <p:spPr>
          <a:xfrm>
            <a:off x="512379" y="4572000"/>
            <a:ext cx="2154621" cy="1981200"/>
          </a:xfrm>
        </p:spPr>
        <p:txBody>
          <a:bodyPr/>
          <a:lstStyle/>
          <a:p>
            <a:r>
              <a:rPr lang="en-US" sz="1800" dirty="0">
                <a:solidFill>
                  <a:srgbClr val="FF6600"/>
                </a:solidFill>
              </a:rPr>
              <a:t>Street Address</a:t>
            </a:r>
          </a:p>
          <a:p>
            <a:r>
              <a:rPr lang="en-US" sz="1800" dirty="0">
                <a:solidFill>
                  <a:srgbClr val="FF6600"/>
                </a:solidFill>
              </a:rPr>
              <a:t>City</a:t>
            </a:r>
          </a:p>
          <a:p>
            <a:r>
              <a:rPr lang="en-US" sz="1800" dirty="0">
                <a:solidFill>
                  <a:srgbClr val="FF6600"/>
                </a:solidFill>
              </a:rPr>
              <a:t>State</a:t>
            </a:r>
          </a:p>
          <a:p>
            <a:r>
              <a:rPr lang="en-US" sz="1800" dirty="0">
                <a:solidFill>
                  <a:srgbClr val="FF6600"/>
                </a:solidFill>
              </a:rPr>
              <a:t>Zip Code</a:t>
            </a:r>
          </a:p>
        </p:txBody>
      </p:sp>
      <p:sp>
        <p:nvSpPr>
          <p:cNvPr id="6" name="Content Placeholder 5"/>
          <p:cNvSpPr>
            <a:spLocks noGrp="1"/>
          </p:cNvSpPr>
          <p:nvPr>
            <p:ph sz="quarter" idx="4"/>
          </p:nvPr>
        </p:nvSpPr>
        <p:spPr>
          <a:xfrm>
            <a:off x="5029200" y="4191000"/>
            <a:ext cx="3810000" cy="2667000"/>
          </a:xfrm>
        </p:spPr>
        <p:txBody>
          <a:bodyPr/>
          <a:lstStyle/>
          <a:p>
            <a:r>
              <a:rPr lang="en-US" sz="1800" dirty="0">
                <a:solidFill>
                  <a:srgbClr val="7030A0"/>
                </a:solidFill>
              </a:rPr>
              <a:t>Course Grade</a:t>
            </a:r>
          </a:p>
          <a:p>
            <a:r>
              <a:rPr lang="en-US" sz="1800" dirty="0">
                <a:solidFill>
                  <a:srgbClr val="7030A0"/>
                </a:solidFill>
              </a:rPr>
              <a:t>Course Number</a:t>
            </a:r>
          </a:p>
          <a:p>
            <a:r>
              <a:rPr lang="en-US" sz="1800" dirty="0">
                <a:solidFill>
                  <a:srgbClr val="7030A0"/>
                </a:solidFill>
              </a:rPr>
              <a:t>Course Name</a:t>
            </a:r>
          </a:p>
          <a:p>
            <a:r>
              <a:rPr lang="en-US" sz="1800" dirty="0">
                <a:solidFill>
                  <a:srgbClr val="7030A0"/>
                </a:solidFill>
              </a:rPr>
              <a:t>Description</a:t>
            </a:r>
          </a:p>
          <a:p>
            <a:r>
              <a:rPr lang="en-US" sz="1800" dirty="0">
                <a:solidFill>
                  <a:srgbClr val="7030A0"/>
                </a:solidFill>
              </a:rPr>
              <a:t>Credits</a:t>
            </a:r>
          </a:p>
          <a:p>
            <a:r>
              <a:rPr lang="en-US" sz="1800" dirty="0">
                <a:solidFill>
                  <a:srgbClr val="7030A0"/>
                </a:solidFill>
              </a:rPr>
              <a:t>Course Time</a:t>
            </a:r>
          </a:p>
          <a:p>
            <a:r>
              <a:rPr lang="en-US" sz="1800" dirty="0">
                <a:solidFill>
                  <a:srgbClr val="7030A0"/>
                </a:solidFill>
              </a:rPr>
              <a:t>Course Days</a:t>
            </a:r>
          </a:p>
          <a:p>
            <a:r>
              <a:rPr lang="en-US" sz="1800" dirty="0">
                <a:solidFill>
                  <a:srgbClr val="7030A0"/>
                </a:solidFill>
              </a:rPr>
              <a:t>Instructor Number</a:t>
            </a:r>
          </a:p>
          <a:p>
            <a:endParaRPr lang="en-US" sz="1800" dirty="0"/>
          </a:p>
        </p:txBody>
      </p:sp>
      <p:sp>
        <p:nvSpPr>
          <p:cNvPr id="8" name="TextBox 7"/>
          <p:cNvSpPr txBox="1"/>
          <p:nvPr/>
        </p:nvSpPr>
        <p:spPr>
          <a:xfrm>
            <a:off x="2866697" y="3962400"/>
            <a:ext cx="1905000" cy="646331"/>
          </a:xfrm>
          <a:prstGeom prst="rect">
            <a:avLst/>
          </a:prstGeom>
          <a:noFill/>
        </p:spPr>
        <p:txBody>
          <a:bodyPr wrap="square" rtlCol="0">
            <a:spAutoFit/>
          </a:bodyPr>
          <a:lstStyle/>
          <a:p>
            <a:r>
              <a:rPr lang="en-US" dirty="0">
                <a:solidFill>
                  <a:srgbClr val="00B050"/>
                </a:solidFill>
              </a:rPr>
              <a:t>Phone number</a:t>
            </a:r>
          </a:p>
          <a:p>
            <a:r>
              <a:rPr lang="en-US" dirty="0">
                <a:solidFill>
                  <a:srgbClr val="00B050"/>
                </a:solidFill>
              </a:rPr>
              <a:t>Phone type</a:t>
            </a:r>
          </a:p>
        </p:txBody>
      </p:sp>
    </p:spTree>
    <p:extLst>
      <p:ext uri="{BB962C8B-B14F-4D97-AF65-F5344CB8AC3E}">
        <p14:creationId xmlns:p14="http://schemas.microsoft.com/office/powerpoint/2010/main" val="546584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 Name Tables</a:t>
            </a:r>
          </a:p>
        </p:txBody>
      </p:sp>
      <p:sp>
        <p:nvSpPr>
          <p:cNvPr id="3" name="Text Placeholder 2"/>
          <p:cNvSpPr>
            <a:spLocks noGrp="1"/>
          </p:cNvSpPr>
          <p:nvPr>
            <p:ph type="body" sz="quarter" idx="10"/>
          </p:nvPr>
        </p:nvSpPr>
        <p:spPr>
          <a:xfrm>
            <a:off x="228600" y="2209800"/>
            <a:ext cx="2971800" cy="4419600"/>
          </a:xfrm>
        </p:spPr>
        <p:txBody>
          <a:bodyPr/>
          <a:lstStyle/>
          <a:p>
            <a:r>
              <a:rPr lang="en-US" sz="2000" dirty="0"/>
              <a:t>Browse through field list, list those tables that are obvious (others might (will) surface later)</a:t>
            </a:r>
          </a:p>
          <a:p>
            <a:endParaRPr lang="en-US" sz="2400" dirty="0">
              <a:solidFill>
                <a:srgbClr val="FF0000"/>
              </a:solidFill>
            </a:endParaRPr>
          </a:p>
          <a:p>
            <a:endParaRPr lang="en-US" sz="2400" dirty="0">
              <a:solidFill>
                <a:srgbClr val="FF0000"/>
              </a:solidFill>
            </a:endParaRPr>
          </a:p>
          <a:p>
            <a:r>
              <a:rPr lang="en-US" sz="1800" dirty="0">
                <a:solidFill>
                  <a:srgbClr val="7030A0"/>
                </a:solidFill>
              </a:rPr>
              <a:t>List tables for Enrollment Database</a:t>
            </a:r>
          </a:p>
        </p:txBody>
      </p:sp>
      <p:sp>
        <p:nvSpPr>
          <p:cNvPr id="4" name="Rectangle 1"/>
          <p:cNvSpPr>
            <a:spLocks noChangeArrowheads="1"/>
          </p:cNvSpPr>
          <p:nvPr/>
        </p:nvSpPr>
        <p:spPr bwMode="auto">
          <a:xfrm>
            <a:off x="3746360" y="1911226"/>
            <a:ext cx="51054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1096963" algn="r"/>
                <a:tab pos="2743200" algn="ctr"/>
                <a:tab pos="5486400" algn="r"/>
              </a:tabLst>
              <a:defRPr>
                <a:solidFill>
                  <a:schemeClr val="tx1"/>
                </a:solidFill>
                <a:latin typeface="Arial" panose="020B0604020202020204" pitchFamily="34" charset="0"/>
              </a:defRPr>
            </a:lvl1pPr>
            <a:lvl2pPr eaLnBrk="0" hangingPunct="0">
              <a:tabLst>
                <a:tab pos="1096963" algn="r"/>
                <a:tab pos="2743200" algn="ctr"/>
                <a:tab pos="5486400" algn="r"/>
              </a:tabLst>
              <a:defRPr>
                <a:solidFill>
                  <a:schemeClr val="tx1"/>
                </a:solidFill>
                <a:latin typeface="Arial" panose="020B0604020202020204" pitchFamily="34" charset="0"/>
              </a:defRPr>
            </a:lvl2pPr>
            <a:lvl3pPr eaLnBrk="0" hangingPunct="0">
              <a:tabLst>
                <a:tab pos="1096963" algn="r"/>
                <a:tab pos="2743200" algn="ctr"/>
                <a:tab pos="5486400" algn="r"/>
              </a:tabLst>
              <a:defRPr>
                <a:solidFill>
                  <a:schemeClr val="tx1"/>
                </a:solidFill>
                <a:latin typeface="Arial" panose="020B0604020202020204" pitchFamily="34" charset="0"/>
              </a:defRPr>
            </a:lvl3pPr>
            <a:lvl4pPr eaLnBrk="0" hangingPunct="0">
              <a:tabLst>
                <a:tab pos="1096963" algn="r"/>
                <a:tab pos="2743200" algn="ctr"/>
                <a:tab pos="5486400" algn="r"/>
              </a:tabLst>
              <a:defRPr>
                <a:solidFill>
                  <a:schemeClr val="tx1"/>
                </a:solidFill>
                <a:latin typeface="Arial" panose="020B0604020202020204" pitchFamily="34" charset="0"/>
              </a:defRPr>
            </a:lvl4pPr>
            <a:lvl5pPr eaLnBrk="0" hangingPunct="0">
              <a:tabLst>
                <a:tab pos="1096963"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1096963"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1096963"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1096963"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1096963" algn="r"/>
                <a:tab pos="2743200" algn="ctr"/>
                <a:tab pos="5486400" algn="r"/>
              </a:tabLst>
              <a:defRPr>
                <a:solidFill>
                  <a:schemeClr val="tx1"/>
                </a:solidFill>
                <a:latin typeface="Arial" panose="020B0604020202020204" pitchFamily="34" charset="0"/>
              </a:defRPr>
            </a:lvl9pPr>
          </a:lstStyle>
          <a:p>
            <a:pPr>
              <a:buFontTx/>
              <a:buChar char="•"/>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Table Naming Conventions</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lvl="1">
              <a:buFont typeface="Symbol" panose="05050102010706020507" pitchFamily="18" charset="2"/>
              <a:buChar char=""/>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Add the </a:t>
            </a:r>
            <a:r>
              <a:rPr kumimoji="0" lang="en-US" altLang="en-US" sz="1600" b="0" i="1"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tbl</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prefix to each table name</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lvl="1">
              <a:buFont typeface="Symbol" panose="05050102010706020507" pitchFamily="18" charset="2"/>
              <a:buChar char=""/>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Name tables using either plural nouns </a:t>
            </a:r>
            <a:r>
              <a:rPr kumimoji="0" lang="en-US"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or</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singular nouns. Don’t mix with in a database.</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lvl="2">
              <a:buSzPct val="100000"/>
              <a:buFontTx/>
              <a:buChar char="-"/>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E.g.  </a:t>
            </a:r>
            <a:r>
              <a:rPr kumimoji="0" lang="en-US" altLang="en-US" sz="16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tblCustomers</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16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tblLocations</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16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tblVehicles</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lvl="2">
              <a:buSzPct val="100000"/>
              <a:buFontTx/>
              <a:buChar char="-"/>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E.g.  </a:t>
            </a:r>
            <a:r>
              <a:rPr kumimoji="0" lang="en-US" altLang="en-US" sz="16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tblCustomer</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16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tblLocation</a:t>
            </a: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16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tblVehicle</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lvl="2">
              <a:buSzPct val="100000"/>
              <a:buFontTx/>
              <a:buChar char="-"/>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Unique and descriptive</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lvl="2">
              <a:buSzPct val="100000"/>
              <a:buFontTx/>
              <a:buChar char="-"/>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2012: Lean towards plural nouns</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lvl="1">
              <a:buFont typeface="Symbol" panose="05050102010706020507" pitchFamily="18" charset="2"/>
              <a:buChar char=""/>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Ensure abbreviations are clear to everyone, not just those involved in the project.</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lvl="1">
              <a:buFont typeface="Symbol" panose="05050102010706020507" pitchFamily="18" charset="2"/>
              <a:buChar char=""/>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Brief, but complete</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lvl="2">
              <a:buSzPct val="100000"/>
              <a:buFontTx/>
              <a:buChar char="-"/>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Use minimum words necessary</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lvl="1">
              <a:buFont typeface="Symbol" panose="05050102010706020507" pitchFamily="18" charset="2"/>
              <a:buChar char=""/>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Don’t include database terminology: </a:t>
            </a:r>
            <a:r>
              <a:rPr kumimoji="0" lang="en-US" altLang="en-US" sz="16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Record, File, Table</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lvl="1">
              <a:buFont typeface="Symbol" panose="05050102010706020507" pitchFamily="18" charset="2"/>
              <a:buChar char=""/>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Don’t include adjectives that restrict data</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lvl="2">
              <a:buSzPct val="100000"/>
              <a:buFontTx/>
              <a:buChar char="-"/>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Example: Wisconsin Rapids Employees, Stevens Point Employees</a:t>
            </a:r>
          </a:p>
          <a:p>
            <a:pPr marL="0" marR="0" lvl="0" indent="0" algn="l" defTabSz="914400" rtl="0" eaLnBrk="0" fontAlgn="base" latinLnBrk="0" hangingPunct="0">
              <a:lnSpc>
                <a:spcPct val="100000"/>
              </a:lnSpc>
              <a:spcBef>
                <a:spcPct val="0"/>
              </a:spcBef>
              <a:spcAft>
                <a:spcPct val="0"/>
              </a:spcAft>
              <a:buClrTx/>
              <a:buSzTx/>
              <a:buFontTx/>
              <a:buNone/>
              <a:tabLst>
                <a:tab pos="1096963" algn="r"/>
                <a:tab pos="2743200" algn="ctr"/>
                <a:tab pos="5486400" algn="r"/>
              </a:tabLst>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Results in duplicate structures. Structures (field lists) of both tables will be identical</a:t>
            </a:r>
            <a:r>
              <a:rPr kumimoji="0" lang="en-US" altLang="en-US" sz="800" b="0" i="0" u="none" strike="noStrike" cap="none" normalizeH="0" baseline="0" dirty="0">
                <a:ln>
                  <a:noFill/>
                </a:ln>
                <a:solidFill>
                  <a:schemeClr val="tx1"/>
                </a:solidFill>
                <a:effectLst/>
                <a:latin typeface="Arial" panose="020B0604020202020204" pitchFamily="34" charset="0"/>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682022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name tables</a:t>
            </a:r>
          </a:p>
        </p:txBody>
      </p:sp>
      <p:sp>
        <p:nvSpPr>
          <p:cNvPr id="3" name="Text Placeholder 2"/>
          <p:cNvSpPr>
            <a:spLocks noGrp="1"/>
          </p:cNvSpPr>
          <p:nvPr>
            <p:ph type="body" sz="quarter" idx="10"/>
          </p:nvPr>
        </p:nvSpPr>
        <p:spPr/>
        <p:txBody>
          <a:bodyPr/>
          <a:lstStyle/>
          <a:p>
            <a:pPr lvl="1"/>
            <a:r>
              <a:rPr lang="en-US" dirty="0"/>
              <a:t>Make a separate table for </a:t>
            </a:r>
            <a:r>
              <a:rPr lang="en-US" i="1" dirty="0"/>
              <a:t>multi-value</a:t>
            </a:r>
            <a:r>
              <a:rPr lang="en-US" dirty="0"/>
              <a:t> fields.</a:t>
            </a:r>
          </a:p>
          <a:p>
            <a:pPr lvl="2"/>
            <a:r>
              <a:rPr lang="en-US" dirty="0"/>
              <a:t>Example: a field named </a:t>
            </a:r>
            <a:r>
              <a:rPr lang="en-US" b="1" dirty="0"/>
              <a:t>Hobbies</a:t>
            </a:r>
            <a:r>
              <a:rPr lang="en-US" dirty="0"/>
              <a:t> might contain “bowling, fishing”</a:t>
            </a:r>
          </a:p>
          <a:p>
            <a:pPr lvl="2"/>
            <a:r>
              <a:rPr lang="en-US" dirty="0"/>
              <a:t>Create a separate Hobbies entity (each hobby will be listed as a separate record in this table)</a:t>
            </a:r>
          </a:p>
          <a:p>
            <a:pPr lvl="2"/>
            <a:r>
              <a:rPr lang="en-US" dirty="0"/>
              <a:t>Multi-value fields are difficult to search and nearly impossible to validate or sort.</a:t>
            </a:r>
          </a:p>
          <a:p>
            <a:r>
              <a:rPr lang="en-US" dirty="0"/>
              <a:t>Tip: if the field name is plural, it’s probably a multi-value field.</a:t>
            </a:r>
          </a:p>
        </p:txBody>
      </p:sp>
    </p:spTree>
    <p:extLst>
      <p:ext uri="{BB962C8B-B14F-4D97-AF65-F5344CB8AC3E}">
        <p14:creationId xmlns:p14="http://schemas.microsoft.com/office/powerpoint/2010/main" val="14021515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Step 3- Draw Entity Relationship Diagram</a:t>
            </a:r>
          </a:p>
        </p:txBody>
      </p:sp>
      <p:sp>
        <p:nvSpPr>
          <p:cNvPr id="3" name="Text Placeholder 2"/>
          <p:cNvSpPr>
            <a:spLocks noGrp="1"/>
          </p:cNvSpPr>
          <p:nvPr>
            <p:ph type="body" sz="quarter" idx="10"/>
          </p:nvPr>
        </p:nvSpPr>
        <p:spPr/>
        <p:txBody>
          <a:bodyPr/>
          <a:lstStyle/>
          <a:p>
            <a:r>
              <a:rPr lang="en-US" sz="2000" dirty="0"/>
              <a:t>Entity Relationship Diagram (ERD) is picture that shows the relationships between tables of a database</a:t>
            </a:r>
          </a:p>
          <a:p>
            <a:r>
              <a:rPr lang="en-US" sz="2000" dirty="0"/>
              <a:t>Helps discover additional tables and defines relationships</a:t>
            </a:r>
          </a:p>
          <a:p>
            <a:r>
              <a:rPr lang="en-US" sz="2000" dirty="0"/>
              <a:t>Rectangle used to represent each table in a database</a:t>
            </a:r>
          </a:p>
          <a:p>
            <a:r>
              <a:rPr lang="en-US" sz="2000" dirty="0"/>
              <a:t>Line drawn between tables that are </a:t>
            </a:r>
            <a:r>
              <a:rPr lang="en-US" sz="2000" b="1" dirty="0"/>
              <a:t>directly</a:t>
            </a:r>
            <a:r>
              <a:rPr lang="en-US" sz="2000" dirty="0"/>
              <a:t> related</a:t>
            </a:r>
          </a:p>
          <a:p>
            <a:r>
              <a:rPr lang="en-US" sz="2000" dirty="0"/>
              <a:t>At end of each line, include </a:t>
            </a:r>
            <a:r>
              <a:rPr lang="en-US" sz="2000" i="1" dirty="0"/>
              <a:t>cardinality</a:t>
            </a:r>
            <a:endParaRPr lang="en-US" sz="2000" dirty="0"/>
          </a:p>
          <a:p>
            <a:pPr lvl="1"/>
            <a:r>
              <a:rPr lang="en-US" sz="2000" dirty="0"/>
              <a:t>One occurrence in table 1 is related to how many occurrences of table 2 (maximum number)</a:t>
            </a:r>
          </a:p>
          <a:p>
            <a:pPr lvl="1"/>
            <a:r>
              <a:rPr lang="en-US" sz="2000" dirty="0"/>
              <a:t>One occurrence in table 2 is related to how many occurrences of table 1 (maximum number)</a:t>
            </a:r>
          </a:p>
          <a:p>
            <a:pPr lvl="1"/>
            <a:r>
              <a:rPr lang="en-US" sz="2000" dirty="0"/>
              <a:t>For our purposes, the maximum is listed as 1 or many (M)</a:t>
            </a:r>
          </a:p>
        </p:txBody>
      </p:sp>
    </p:spTree>
    <p:extLst>
      <p:ext uri="{BB962C8B-B14F-4D97-AF65-F5344CB8AC3E}">
        <p14:creationId xmlns:p14="http://schemas.microsoft.com/office/powerpoint/2010/main" val="1492248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Entity Relationship Diagram</a:t>
            </a:r>
          </a:p>
        </p:txBody>
      </p:sp>
      <p:pic>
        <p:nvPicPr>
          <p:cNvPr id="4" name="Picture 3"/>
          <p:cNvPicPr>
            <a:picLocks noChangeAspect="1"/>
          </p:cNvPicPr>
          <p:nvPr/>
        </p:nvPicPr>
        <p:blipFill>
          <a:blip r:embed="rId2"/>
          <a:stretch>
            <a:fillRect/>
          </a:stretch>
        </p:blipFill>
        <p:spPr>
          <a:xfrm>
            <a:off x="228600" y="2362200"/>
            <a:ext cx="4143375" cy="638175"/>
          </a:xfrm>
          <a:prstGeom prst="rect">
            <a:avLst/>
          </a:prstGeom>
        </p:spPr>
      </p:pic>
      <p:sp>
        <p:nvSpPr>
          <p:cNvPr id="3" name="Text Placeholder 2"/>
          <p:cNvSpPr>
            <a:spLocks noGrp="1"/>
          </p:cNvSpPr>
          <p:nvPr>
            <p:ph type="body" sz="quarter" idx="10"/>
          </p:nvPr>
        </p:nvSpPr>
        <p:spPr>
          <a:xfrm>
            <a:off x="228600" y="3429000"/>
            <a:ext cx="8610600" cy="3200400"/>
          </a:xfrm>
        </p:spPr>
        <p:txBody>
          <a:bodyPr/>
          <a:lstStyle/>
          <a:p>
            <a:pPr lvl="1"/>
            <a:r>
              <a:rPr lang="en-US" dirty="0"/>
              <a:t>The above ERD fragment expresses that:</a:t>
            </a:r>
          </a:p>
          <a:p>
            <a:pPr lvl="2"/>
            <a:r>
              <a:rPr lang="en-US" dirty="0"/>
              <a:t>“One lab contains (M)any computers”</a:t>
            </a:r>
          </a:p>
          <a:p>
            <a:pPr lvl="2"/>
            <a:r>
              <a:rPr lang="en-US" dirty="0"/>
              <a:t>“One computer exists in only one (1) lab”</a:t>
            </a:r>
          </a:p>
          <a:p>
            <a:pPr marL="342900" lvl="2" indent="-342900"/>
            <a:endParaRPr lang="en-US" dirty="0"/>
          </a:p>
          <a:p>
            <a:pPr marL="342900" lvl="2" indent="-342900"/>
            <a:r>
              <a:rPr lang="en-US" dirty="0"/>
              <a:t>Entity Relationship Diagram (ERD)</a:t>
            </a:r>
          </a:p>
          <a:p>
            <a:r>
              <a:rPr lang="en-US" sz="2800" dirty="0">
                <a:hlinkClick r:id="rId3"/>
              </a:rPr>
              <a:t>https://www.youtube.com/watch?v=-fQ-bRllhXc</a:t>
            </a:r>
            <a:endParaRPr lang="en-US" sz="2800" dirty="0"/>
          </a:p>
          <a:p>
            <a:endParaRPr lang="en-US" sz="2800" dirty="0"/>
          </a:p>
          <a:p>
            <a:endParaRPr lang="en-US" dirty="0"/>
          </a:p>
        </p:txBody>
      </p:sp>
    </p:spTree>
    <p:extLst>
      <p:ext uri="{BB962C8B-B14F-4D97-AF65-F5344CB8AC3E}">
        <p14:creationId xmlns:p14="http://schemas.microsoft.com/office/powerpoint/2010/main" val="15327018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a:t>
            </a:r>
          </a:p>
        </p:txBody>
      </p:sp>
      <p:sp>
        <p:nvSpPr>
          <p:cNvPr id="3" name="Text Placeholder 2"/>
          <p:cNvSpPr>
            <a:spLocks noGrp="1"/>
          </p:cNvSpPr>
          <p:nvPr>
            <p:ph type="body" sz="quarter" idx="10"/>
          </p:nvPr>
        </p:nvSpPr>
        <p:spPr/>
        <p:txBody>
          <a:bodyPr/>
          <a:lstStyle/>
          <a:p>
            <a:r>
              <a:rPr lang="en-US" dirty="0"/>
              <a:t>Data modelling and the ER model</a:t>
            </a:r>
          </a:p>
          <a:p>
            <a:pPr lvl="1"/>
            <a:r>
              <a:rPr lang="en-US" dirty="0">
                <a:hlinkClick r:id="rId2"/>
              </a:rPr>
              <a:t>https://www.youtube.com/watch?v=IfaqkiHpIjo</a:t>
            </a:r>
            <a:r>
              <a:rPr lang="en-US" dirty="0"/>
              <a:t> (60)</a:t>
            </a:r>
          </a:p>
          <a:p>
            <a:pPr lvl="1"/>
            <a:endParaRPr lang="en-US" dirty="0"/>
          </a:p>
          <a:p>
            <a:pPr lvl="1"/>
            <a:endParaRPr lang="en-US" dirty="0"/>
          </a:p>
        </p:txBody>
      </p:sp>
    </p:spTree>
    <p:extLst>
      <p:ext uri="{BB962C8B-B14F-4D97-AF65-F5344CB8AC3E}">
        <p14:creationId xmlns:p14="http://schemas.microsoft.com/office/powerpoint/2010/main" val="2674989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78978" name="Rectangle 2"/>
          <p:cNvSpPr>
            <a:spLocks noGrp="1" noChangeArrowheads="1"/>
          </p:cNvSpPr>
          <p:nvPr>
            <p:ph type="title"/>
          </p:nvPr>
        </p:nvSpPr>
        <p:spPr>
          <a:xfrm>
            <a:off x="1068888" y="1083176"/>
            <a:ext cx="7513638" cy="1403350"/>
          </a:xfrm>
        </p:spPr>
        <p:txBody>
          <a:bodyPr/>
          <a:lstStyle/>
          <a:p>
            <a:r>
              <a:rPr lang="en-US" altLang="en-US" sz="4300" dirty="0"/>
              <a:t>Hierarchical Database Model</a:t>
            </a:r>
          </a:p>
        </p:txBody>
      </p:sp>
      <p:sp>
        <p:nvSpPr>
          <p:cNvPr id="1278979" name="Rectangle 3"/>
          <p:cNvSpPr>
            <a:spLocks noGrp="1" noChangeArrowheads="1"/>
          </p:cNvSpPr>
          <p:nvPr>
            <p:ph type="body" idx="4294967295"/>
          </p:nvPr>
        </p:nvSpPr>
        <p:spPr>
          <a:xfrm>
            <a:off x="838200" y="2514600"/>
            <a:ext cx="7772400" cy="4114800"/>
          </a:xfrm>
          <a:prstGeom prst="rect">
            <a:avLst/>
          </a:prstGeom>
        </p:spPr>
        <p:txBody>
          <a:bodyPr/>
          <a:lstStyle/>
          <a:p>
            <a:pPr>
              <a:spcBef>
                <a:spcPct val="60000"/>
              </a:spcBef>
            </a:pPr>
            <a:r>
              <a:rPr lang="en-US" altLang="en-US" sz="3600" dirty="0"/>
              <a:t>Data is structured hierarchically.</a:t>
            </a:r>
          </a:p>
          <a:p>
            <a:pPr>
              <a:spcBef>
                <a:spcPct val="60000"/>
              </a:spcBef>
            </a:pPr>
            <a:r>
              <a:rPr lang="en-US" altLang="en-US" sz="3600" dirty="0"/>
              <a:t>Visualize as an inverted tree.</a:t>
            </a:r>
          </a:p>
          <a:p>
            <a:pPr lvl="1">
              <a:spcBef>
                <a:spcPct val="60000"/>
              </a:spcBef>
            </a:pPr>
            <a:r>
              <a:rPr lang="en-US" altLang="en-US" sz="3200" dirty="0"/>
              <a:t>A single table acts as the “root” of the tree.</a:t>
            </a:r>
          </a:p>
          <a:p>
            <a:pPr lvl="1">
              <a:spcBef>
                <a:spcPct val="60000"/>
              </a:spcBef>
            </a:pPr>
            <a:r>
              <a:rPr lang="en-US" altLang="en-US" sz="3200" dirty="0"/>
              <a:t>Other tables act as branches flowing from the root.</a:t>
            </a:r>
          </a:p>
        </p:txBody>
      </p:sp>
    </p:spTree>
    <p:extLst>
      <p:ext uri="{BB962C8B-B14F-4D97-AF65-F5344CB8AC3E}">
        <p14:creationId xmlns:p14="http://schemas.microsoft.com/office/powerpoint/2010/main" val="119344620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78979">
                                            <p:txEl>
                                              <p:pRg st="0" end="0"/>
                                            </p:txEl>
                                          </p:spTgt>
                                        </p:tgtEl>
                                        <p:attrNameLst>
                                          <p:attrName>style.visibility</p:attrName>
                                        </p:attrNameLst>
                                      </p:cBhvr>
                                      <p:to>
                                        <p:strVal val="visible"/>
                                      </p:to>
                                    </p:set>
                                    <p:animEffect transition="in" filter="wipe(left)">
                                      <p:cBhvr>
                                        <p:cTn id="7" dur="500"/>
                                        <p:tgtEl>
                                          <p:spTgt spid="12789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78979">
                                            <p:txEl>
                                              <p:pRg st="1" end="1"/>
                                            </p:txEl>
                                          </p:spTgt>
                                        </p:tgtEl>
                                        <p:attrNameLst>
                                          <p:attrName>style.visibility</p:attrName>
                                        </p:attrNameLst>
                                      </p:cBhvr>
                                      <p:to>
                                        <p:strVal val="visible"/>
                                      </p:to>
                                    </p:set>
                                    <p:animEffect transition="in" filter="wipe(left)">
                                      <p:cBhvr>
                                        <p:cTn id="12" dur="500"/>
                                        <p:tgtEl>
                                          <p:spTgt spid="1278979">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278979">
                                            <p:txEl>
                                              <p:pRg st="2" end="2"/>
                                            </p:txEl>
                                          </p:spTgt>
                                        </p:tgtEl>
                                        <p:attrNameLst>
                                          <p:attrName>style.visibility</p:attrName>
                                        </p:attrNameLst>
                                      </p:cBhvr>
                                      <p:to>
                                        <p:strVal val="visible"/>
                                      </p:to>
                                    </p:set>
                                    <p:animEffect transition="in" filter="wipe(left)">
                                      <p:cBhvr>
                                        <p:cTn id="15" dur="500"/>
                                        <p:tgtEl>
                                          <p:spTgt spid="1278979">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78979">
                                            <p:txEl>
                                              <p:pRg st="3" end="3"/>
                                            </p:txEl>
                                          </p:spTgt>
                                        </p:tgtEl>
                                        <p:attrNameLst>
                                          <p:attrName>style.visibility</p:attrName>
                                        </p:attrNameLst>
                                      </p:cBhvr>
                                      <p:to>
                                        <p:strVal val="visible"/>
                                      </p:to>
                                    </p:set>
                                    <p:animEffect transition="in" filter="wipe(left)">
                                      <p:cBhvr>
                                        <p:cTn id="18" dur="500"/>
                                        <p:tgtEl>
                                          <p:spTgt spid="12789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8979"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ERD concepts</a:t>
            </a:r>
          </a:p>
        </p:txBody>
      </p:sp>
      <p:sp>
        <p:nvSpPr>
          <p:cNvPr id="3" name="Text Placeholder 2"/>
          <p:cNvSpPr>
            <a:spLocks noGrp="1"/>
          </p:cNvSpPr>
          <p:nvPr>
            <p:ph type="body" sz="quarter" idx="10"/>
          </p:nvPr>
        </p:nvSpPr>
        <p:spPr>
          <a:xfrm>
            <a:off x="228600" y="2209800"/>
            <a:ext cx="3505200" cy="4419600"/>
          </a:xfrm>
        </p:spPr>
        <p:txBody>
          <a:bodyPr/>
          <a:lstStyle/>
          <a:p>
            <a:r>
              <a:rPr lang="en-US" dirty="0"/>
              <a:t>Crows feet notation- designates the cardinality of the relationship</a:t>
            </a:r>
          </a:p>
        </p:txBody>
      </p:sp>
      <p:pic>
        <p:nvPicPr>
          <p:cNvPr id="4" name="Picture 3"/>
          <p:cNvPicPr>
            <a:picLocks noChangeAspect="1"/>
          </p:cNvPicPr>
          <p:nvPr/>
        </p:nvPicPr>
        <p:blipFill>
          <a:blip r:embed="rId2"/>
          <a:stretch>
            <a:fillRect/>
          </a:stretch>
        </p:blipFill>
        <p:spPr>
          <a:xfrm>
            <a:off x="3867150" y="2209800"/>
            <a:ext cx="4972050" cy="3791741"/>
          </a:xfrm>
          <a:prstGeom prst="rect">
            <a:avLst/>
          </a:prstGeom>
        </p:spPr>
      </p:pic>
    </p:spTree>
    <p:extLst>
      <p:ext uri="{BB962C8B-B14F-4D97-AF65-F5344CB8AC3E}">
        <p14:creationId xmlns:p14="http://schemas.microsoft.com/office/powerpoint/2010/main" val="26333174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ERD concepts</a:t>
            </a:r>
            <a:endParaRPr lang="en-US" dirty="0"/>
          </a:p>
        </p:txBody>
      </p:sp>
      <p:pic>
        <p:nvPicPr>
          <p:cNvPr id="7" name="Picture 6"/>
          <p:cNvPicPr>
            <a:picLocks noChangeAspect="1"/>
          </p:cNvPicPr>
          <p:nvPr/>
        </p:nvPicPr>
        <p:blipFill>
          <a:blip r:embed="rId2"/>
          <a:stretch>
            <a:fillRect/>
          </a:stretch>
        </p:blipFill>
        <p:spPr>
          <a:xfrm>
            <a:off x="3581400" y="1066800"/>
            <a:ext cx="5457825" cy="5629275"/>
          </a:xfrm>
          <a:prstGeom prst="rect">
            <a:avLst/>
          </a:prstGeom>
        </p:spPr>
      </p:pic>
    </p:spTree>
    <p:extLst>
      <p:ext uri="{BB962C8B-B14F-4D97-AF65-F5344CB8AC3E}">
        <p14:creationId xmlns:p14="http://schemas.microsoft.com/office/powerpoint/2010/main" val="37824398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Draw the ERD for this (group)</a:t>
            </a:r>
          </a:p>
        </p:txBody>
      </p:sp>
      <p:sp>
        <p:nvSpPr>
          <p:cNvPr id="3" name="Text Placeholder 2"/>
          <p:cNvSpPr>
            <a:spLocks noGrp="1"/>
          </p:cNvSpPr>
          <p:nvPr>
            <p:ph type="body" sz="quarter" idx="10"/>
          </p:nvPr>
        </p:nvSpPr>
        <p:spPr/>
        <p:txBody>
          <a:bodyPr/>
          <a:lstStyle/>
          <a:p>
            <a:r>
              <a:rPr lang="en-US" sz="1800" dirty="0"/>
              <a:t>As a part of its project management database, the company wants to store information about resources (employees), projects and bookings. </a:t>
            </a:r>
          </a:p>
          <a:p>
            <a:r>
              <a:rPr lang="en-US" sz="1800" dirty="0"/>
              <a:t> For each employee, the following information is stored: Employee ID, First and Last name, Rank, and billing rate.  Employees are organized into solution sets, each solution set has a head of the solution set, who is the resource owner for all employees in that SS.  For each solution set we record the SS ID and the SS name.  For scheduling purposes, we want to store information about the head of each solution set, and about assignment of employees to solution sets.  An employee can belong to only one solution set. </a:t>
            </a:r>
          </a:p>
          <a:p>
            <a:r>
              <a:rPr lang="en-US" sz="1800" dirty="0"/>
              <a:t> The scheduling system also stores information about project.  For each project, the following information is stored: Project ID, Status, Location and Client name. </a:t>
            </a:r>
          </a:p>
          <a:p>
            <a:r>
              <a:rPr lang="en-US" sz="1800" dirty="0"/>
              <a:t> As a part of the scheduling system, we store information about each calendar day in a year.  When a booking is requested for an employee, the employee is scheduled to work on a particular project, on a particular day for the specified amount of time (10%-100%).  For each booking we also record current status</a:t>
            </a:r>
          </a:p>
        </p:txBody>
      </p:sp>
    </p:spTree>
    <p:extLst>
      <p:ext uri="{BB962C8B-B14F-4D97-AF65-F5344CB8AC3E}">
        <p14:creationId xmlns:p14="http://schemas.microsoft.com/office/powerpoint/2010/main" val="14239115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a:t>
            </a:r>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2"/>
          <a:stretch>
            <a:fillRect/>
          </a:stretch>
        </p:blipFill>
        <p:spPr>
          <a:xfrm>
            <a:off x="256673" y="2209800"/>
            <a:ext cx="7861941" cy="4343400"/>
          </a:xfrm>
          <a:prstGeom prst="rect">
            <a:avLst/>
          </a:prstGeom>
        </p:spPr>
      </p:pic>
    </p:spTree>
    <p:extLst>
      <p:ext uri="{BB962C8B-B14F-4D97-AF65-F5344CB8AC3E}">
        <p14:creationId xmlns:p14="http://schemas.microsoft.com/office/powerpoint/2010/main" val="2328851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Draw the ERD for this (group)</a:t>
            </a:r>
          </a:p>
        </p:txBody>
      </p:sp>
      <p:sp>
        <p:nvSpPr>
          <p:cNvPr id="3" name="Text Placeholder 2"/>
          <p:cNvSpPr>
            <a:spLocks noGrp="1"/>
          </p:cNvSpPr>
          <p:nvPr>
            <p:ph type="body" sz="quarter" idx="10"/>
          </p:nvPr>
        </p:nvSpPr>
        <p:spPr/>
        <p:txBody>
          <a:bodyPr/>
          <a:lstStyle/>
          <a:p>
            <a:r>
              <a:rPr lang="en-US" sz="1800" dirty="0"/>
              <a:t>On-line payment system stores information about all customers, including name, id, address, e-mail and password. Each customer has set up a specific method of payment, which may be a credit card payment or automated direct withdrawal.  For all types of payment we store the following information: an ID and the date the method of payment was set up.  For credit card payments we store CC number and type and the expiration date.  For automated withdrawal we store the name of financial institution, the routing number, account number and the date of monthly withdrawal.   </a:t>
            </a:r>
          </a:p>
          <a:p>
            <a:r>
              <a:rPr lang="en-US" sz="1800" dirty="0"/>
              <a:t> </a:t>
            </a:r>
          </a:p>
          <a:p>
            <a:endParaRPr lang="en-US" sz="1800" dirty="0"/>
          </a:p>
        </p:txBody>
      </p:sp>
    </p:spTree>
    <p:extLst>
      <p:ext uri="{BB962C8B-B14F-4D97-AF65-F5344CB8AC3E}">
        <p14:creationId xmlns:p14="http://schemas.microsoft.com/office/powerpoint/2010/main" val="20827404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a:t>
            </a:r>
          </a:p>
        </p:txBody>
      </p:sp>
      <p:sp>
        <p:nvSpPr>
          <p:cNvPr id="3" name="Text Placeholder 2"/>
          <p:cNvSpPr>
            <a:spLocks noGrp="1"/>
          </p:cNvSpPr>
          <p:nvPr>
            <p:ph type="body" sz="quarter" idx="10"/>
          </p:nvPr>
        </p:nvSpPr>
        <p:spPr/>
        <p:txBody>
          <a:bodyPr/>
          <a:lstStyle/>
          <a:p>
            <a:endParaRPr lang="en-US"/>
          </a:p>
        </p:txBody>
      </p:sp>
      <p:pic>
        <p:nvPicPr>
          <p:cNvPr id="5" name="Picture 4"/>
          <p:cNvPicPr>
            <a:picLocks noChangeAspect="1"/>
          </p:cNvPicPr>
          <p:nvPr/>
        </p:nvPicPr>
        <p:blipFill>
          <a:blip r:embed="rId2"/>
          <a:stretch>
            <a:fillRect/>
          </a:stretch>
        </p:blipFill>
        <p:spPr>
          <a:xfrm>
            <a:off x="228600" y="2213811"/>
            <a:ext cx="8394830" cy="4110789"/>
          </a:xfrm>
          <a:prstGeom prst="rect">
            <a:avLst/>
          </a:prstGeom>
        </p:spPr>
      </p:pic>
    </p:spTree>
    <p:extLst>
      <p:ext uri="{BB962C8B-B14F-4D97-AF65-F5344CB8AC3E}">
        <p14:creationId xmlns:p14="http://schemas.microsoft.com/office/powerpoint/2010/main" val="35189682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7425344" y="5702089"/>
            <a:ext cx="984019" cy="273844"/>
          </a:xfrm>
          <a:prstGeom prst="rect">
            <a:avLst/>
          </a:prstGeom>
        </p:spPr>
        <p:txBody>
          <a:bodyPr/>
          <a:lstStyle/>
          <a:p>
            <a:fld id="{4FAB73BC-B049-4115-A692-8D63A059BFB8}" type="slidenum">
              <a:rPr lang="en-US" smtClean="0"/>
              <a:pPr/>
              <a:t>56</a:t>
            </a:fld>
            <a:endParaRPr lang="en-US" dirty="0"/>
          </a:p>
        </p:txBody>
      </p:sp>
      <p:sp>
        <p:nvSpPr>
          <p:cNvPr id="4" name="TextBox 3"/>
          <p:cNvSpPr txBox="1"/>
          <p:nvPr/>
        </p:nvSpPr>
        <p:spPr>
          <a:xfrm>
            <a:off x="579382" y="1330216"/>
            <a:ext cx="2888163" cy="415498"/>
          </a:xfrm>
          <a:prstGeom prst="rect">
            <a:avLst/>
          </a:prstGeom>
          <a:noFill/>
        </p:spPr>
        <p:txBody>
          <a:bodyPr wrap="none" rtlCol="0">
            <a:spAutoFit/>
          </a:bodyPr>
          <a:lstStyle/>
          <a:p>
            <a:r>
              <a:rPr lang="en-US" sz="2100" b="1" dirty="0">
                <a:solidFill>
                  <a:schemeClr val="accent1">
                    <a:lumMod val="50000"/>
                  </a:schemeClr>
                </a:solidFill>
              </a:rPr>
              <a:t>Tools and Resources</a:t>
            </a:r>
          </a:p>
        </p:txBody>
      </p:sp>
      <p:sp>
        <p:nvSpPr>
          <p:cNvPr id="5" name="TextBox 4"/>
          <p:cNvSpPr txBox="1"/>
          <p:nvPr/>
        </p:nvSpPr>
        <p:spPr>
          <a:xfrm>
            <a:off x="579382" y="2011171"/>
            <a:ext cx="8028590" cy="3970318"/>
          </a:xfrm>
          <a:prstGeom prst="rect">
            <a:avLst/>
          </a:prstGeom>
          <a:noFill/>
        </p:spPr>
        <p:txBody>
          <a:bodyPr wrap="square" rtlCol="0">
            <a:spAutoFit/>
          </a:bodyPr>
          <a:lstStyle/>
          <a:p>
            <a:pPr marL="214313" indent="-214313">
              <a:buFont typeface="Arial" panose="020B0604020202020204" pitchFamily="34" charset="0"/>
              <a:buChar char="•"/>
            </a:pPr>
            <a:r>
              <a:rPr lang="en-US" dirty="0">
                <a:solidFill>
                  <a:schemeClr val="accent1">
                    <a:lumMod val="50000"/>
                  </a:schemeClr>
                </a:solidFill>
                <a:hlinkClick r:id="rId3"/>
              </a:rPr>
              <a:t>XAMPP</a:t>
            </a:r>
            <a:endParaRPr lang="en-US" sz="1200" dirty="0">
              <a:solidFill>
                <a:schemeClr val="tx1">
                  <a:lumMod val="50000"/>
                  <a:lumOff val="50000"/>
                </a:schemeClr>
              </a:solidFill>
            </a:endParaRPr>
          </a:p>
          <a:p>
            <a:pPr marL="214313" indent="-214313">
              <a:buFont typeface="Arial" panose="020B0604020202020204" pitchFamily="34" charset="0"/>
              <a:buChar char="•"/>
            </a:pPr>
            <a:r>
              <a:rPr lang="en-US" dirty="0">
                <a:solidFill>
                  <a:schemeClr val="accent1">
                    <a:lumMod val="50000"/>
                  </a:schemeClr>
                </a:solidFill>
                <a:hlinkClick r:id="rId4"/>
              </a:rPr>
              <a:t>MySQL Workbench</a:t>
            </a:r>
            <a:endParaRPr lang="en-US" sz="1200" dirty="0">
              <a:solidFill>
                <a:schemeClr val="tx1">
                  <a:lumMod val="50000"/>
                  <a:lumOff val="50000"/>
                </a:schemeClr>
              </a:solidFill>
            </a:endParaRPr>
          </a:p>
          <a:p>
            <a:pPr marL="214313" indent="-214313">
              <a:buFont typeface="Arial" panose="020B0604020202020204" pitchFamily="34" charset="0"/>
              <a:buChar char="•"/>
            </a:pPr>
            <a:r>
              <a:rPr lang="en-US" dirty="0">
                <a:solidFill>
                  <a:schemeClr val="accent1">
                    <a:lumMod val="50000"/>
                  </a:schemeClr>
                </a:solidFill>
                <a:hlinkClick r:id="rId5"/>
              </a:rPr>
              <a:t>SQL (W3Schools)</a:t>
            </a:r>
            <a:endParaRPr lang="en-US" dirty="0">
              <a:solidFill>
                <a:schemeClr val="accent1">
                  <a:lumMod val="50000"/>
                </a:schemeClr>
              </a:solidFill>
            </a:endParaRPr>
          </a:p>
          <a:p>
            <a:pPr marL="214313" indent="-214313">
              <a:buFont typeface="Arial" panose="020B0604020202020204" pitchFamily="34" charset="0"/>
              <a:buChar char="•"/>
            </a:pPr>
            <a:r>
              <a:rPr lang="en-US" dirty="0">
                <a:solidFill>
                  <a:schemeClr val="accent1">
                    <a:lumMod val="50000"/>
                  </a:schemeClr>
                </a:solidFill>
                <a:hlinkClick r:id="rId6"/>
              </a:rPr>
              <a:t>SQLCourse.com</a:t>
            </a:r>
            <a:endParaRPr lang="en-US" dirty="0">
              <a:solidFill>
                <a:schemeClr val="accent1">
                  <a:lumMod val="50000"/>
                </a:schemeClr>
              </a:solidFill>
            </a:endParaRPr>
          </a:p>
          <a:p>
            <a:pPr marL="214313" indent="-214313">
              <a:buFont typeface="Arial" panose="020B0604020202020204" pitchFamily="34" charset="0"/>
              <a:buChar char="•"/>
            </a:pPr>
            <a:r>
              <a:rPr lang="en-US" dirty="0">
                <a:solidFill>
                  <a:schemeClr val="accent1">
                    <a:lumMod val="50000"/>
                  </a:schemeClr>
                </a:solidFill>
                <a:hlinkClick r:id="rId7"/>
              </a:rPr>
              <a:t>SQLZoo.net</a:t>
            </a:r>
            <a:endParaRPr lang="en-US" dirty="0">
              <a:solidFill>
                <a:schemeClr val="accent1">
                  <a:lumMod val="50000"/>
                </a:schemeClr>
              </a:solidFill>
            </a:endParaRPr>
          </a:p>
          <a:p>
            <a:pPr marL="214313" indent="-214313">
              <a:buFont typeface="Arial" panose="020B0604020202020204" pitchFamily="34" charset="0"/>
              <a:buChar char="•"/>
            </a:pPr>
            <a:r>
              <a:rPr lang="en-US" dirty="0">
                <a:solidFill>
                  <a:schemeClr val="accent1">
                    <a:lumMod val="50000"/>
                  </a:schemeClr>
                </a:solidFill>
                <a:hlinkClick r:id="rId8"/>
              </a:rPr>
              <a:t>SQL (</a:t>
            </a:r>
            <a:r>
              <a:rPr lang="en-US" dirty="0" err="1">
                <a:solidFill>
                  <a:schemeClr val="accent1">
                    <a:lumMod val="50000"/>
                  </a:schemeClr>
                </a:solidFill>
                <a:hlinkClick r:id="rId8"/>
              </a:rPr>
              <a:t>TutorialsPoint</a:t>
            </a:r>
            <a:r>
              <a:rPr lang="en-US" dirty="0">
                <a:solidFill>
                  <a:schemeClr val="accent1">
                    <a:lumMod val="50000"/>
                  </a:schemeClr>
                </a:solidFill>
                <a:hlinkClick r:id="rId8"/>
              </a:rPr>
              <a:t>)</a:t>
            </a:r>
            <a:endParaRPr lang="en-US" dirty="0">
              <a:solidFill>
                <a:schemeClr val="accent1">
                  <a:lumMod val="50000"/>
                </a:schemeClr>
              </a:solidFill>
            </a:endParaRPr>
          </a:p>
          <a:p>
            <a:pPr marL="214313" indent="-214313">
              <a:buFont typeface="Arial" panose="020B0604020202020204" pitchFamily="34" charset="0"/>
              <a:buChar char="•"/>
            </a:pPr>
            <a:r>
              <a:rPr lang="en-US" dirty="0">
                <a:solidFill>
                  <a:schemeClr val="accent1">
                    <a:lumMod val="50000"/>
                  </a:schemeClr>
                </a:solidFill>
                <a:hlinkClick r:id="rId9"/>
              </a:rPr>
              <a:t>SQL Tutorial</a:t>
            </a:r>
            <a:endParaRPr lang="en-US" dirty="0">
              <a:solidFill>
                <a:schemeClr val="accent1">
                  <a:lumMod val="50000"/>
                </a:schemeClr>
              </a:solidFill>
            </a:endParaRPr>
          </a:p>
          <a:p>
            <a:pPr marL="214313" indent="-214313">
              <a:buFont typeface="Arial" panose="020B0604020202020204" pitchFamily="34" charset="0"/>
              <a:buChar char="•"/>
            </a:pPr>
            <a:r>
              <a:rPr lang="en-US" dirty="0">
                <a:solidFill>
                  <a:schemeClr val="accent1">
                    <a:lumMod val="50000"/>
                  </a:schemeClr>
                </a:solidFill>
                <a:hlinkClick r:id="rId10"/>
              </a:rPr>
              <a:t>SQL (</a:t>
            </a:r>
            <a:r>
              <a:rPr lang="en-US" dirty="0" err="1">
                <a:solidFill>
                  <a:schemeClr val="accent1">
                    <a:lumMod val="50000"/>
                  </a:schemeClr>
                </a:solidFill>
                <a:hlinkClick r:id="rId10"/>
              </a:rPr>
              <a:t>TutsPlus</a:t>
            </a:r>
            <a:r>
              <a:rPr lang="en-US" dirty="0">
                <a:solidFill>
                  <a:schemeClr val="accent1">
                    <a:lumMod val="50000"/>
                  </a:schemeClr>
                </a:solidFill>
                <a:hlinkClick r:id="rId10"/>
              </a:rPr>
              <a:t>)</a:t>
            </a:r>
            <a:endParaRPr lang="en-US" dirty="0">
              <a:solidFill>
                <a:schemeClr val="accent1">
                  <a:lumMod val="50000"/>
                </a:schemeClr>
              </a:solidFill>
            </a:endParaRPr>
          </a:p>
          <a:p>
            <a:pPr marL="214313" indent="-214313">
              <a:buFont typeface="Arial" panose="020B0604020202020204" pitchFamily="34" charset="0"/>
              <a:buChar char="•"/>
            </a:pPr>
            <a:r>
              <a:rPr lang="en-US" dirty="0">
                <a:solidFill>
                  <a:schemeClr val="accent1">
                    <a:lumMod val="50000"/>
                  </a:schemeClr>
                </a:solidFill>
                <a:hlinkClick r:id="rId11"/>
              </a:rPr>
              <a:t>Essential SQL</a:t>
            </a:r>
            <a:endParaRPr lang="en-US" dirty="0">
              <a:solidFill>
                <a:schemeClr val="accent1">
                  <a:lumMod val="50000"/>
                </a:schemeClr>
              </a:solidFill>
            </a:endParaRPr>
          </a:p>
          <a:p>
            <a:pPr marL="214313" indent="-214313">
              <a:buFont typeface="Arial" panose="020B0604020202020204" pitchFamily="34" charset="0"/>
              <a:buChar char="•"/>
            </a:pPr>
            <a:r>
              <a:rPr lang="en-US" dirty="0">
                <a:solidFill>
                  <a:schemeClr val="accent1">
                    <a:lumMod val="50000"/>
                  </a:schemeClr>
                </a:solidFill>
                <a:hlinkClick r:id="rId12"/>
              </a:rPr>
              <a:t>Learn SQL The Hard Way</a:t>
            </a:r>
            <a:endParaRPr lang="en-US" dirty="0">
              <a:solidFill>
                <a:schemeClr val="accent1">
                  <a:lumMod val="50000"/>
                </a:schemeClr>
              </a:solidFill>
            </a:endParaRPr>
          </a:p>
          <a:p>
            <a:pPr marL="214313" indent="-214313">
              <a:buFont typeface="Arial" panose="020B0604020202020204" pitchFamily="34" charset="0"/>
              <a:buChar char="•"/>
            </a:pPr>
            <a:r>
              <a:rPr lang="en-US" dirty="0" err="1">
                <a:solidFill>
                  <a:schemeClr val="accent1">
                    <a:lumMod val="50000"/>
                  </a:schemeClr>
                </a:solidFill>
                <a:hlinkClick r:id="rId13"/>
              </a:rPr>
              <a:t>Udemy</a:t>
            </a:r>
            <a:r>
              <a:rPr lang="en-US" dirty="0">
                <a:solidFill>
                  <a:schemeClr val="accent1">
                    <a:lumMod val="50000"/>
                  </a:schemeClr>
                </a:solidFill>
                <a:hlinkClick r:id="rId13"/>
              </a:rPr>
              <a:t> Training (Free): </a:t>
            </a:r>
            <a:r>
              <a:rPr lang="en-US" dirty="0" err="1">
                <a:solidFill>
                  <a:schemeClr val="accent1">
                    <a:lumMod val="50000"/>
                  </a:schemeClr>
                </a:solidFill>
                <a:hlinkClick r:id="rId13"/>
              </a:rPr>
              <a:t>Sachin</a:t>
            </a:r>
            <a:r>
              <a:rPr lang="en-US" dirty="0">
                <a:solidFill>
                  <a:schemeClr val="accent1">
                    <a:lumMod val="50000"/>
                  </a:schemeClr>
                </a:solidFill>
                <a:hlinkClick r:id="rId13"/>
              </a:rPr>
              <a:t> Quickly Learns SQL</a:t>
            </a:r>
            <a:endParaRPr lang="en-US" dirty="0">
              <a:solidFill>
                <a:schemeClr val="accent1">
                  <a:lumMod val="50000"/>
                </a:schemeClr>
              </a:solidFill>
            </a:endParaRPr>
          </a:p>
          <a:p>
            <a:pPr marL="214313" indent="-214313">
              <a:buFont typeface="Arial" panose="020B0604020202020204" pitchFamily="34" charset="0"/>
              <a:buChar char="•"/>
            </a:pPr>
            <a:r>
              <a:rPr lang="en-US" dirty="0" err="1">
                <a:solidFill>
                  <a:schemeClr val="accent1">
                    <a:lumMod val="50000"/>
                  </a:schemeClr>
                </a:solidFill>
                <a:hlinkClick r:id="rId14"/>
              </a:rPr>
              <a:t>Udemy</a:t>
            </a:r>
            <a:r>
              <a:rPr lang="en-US" dirty="0">
                <a:solidFill>
                  <a:schemeClr val="accent1">
                    <a:lumMod val="50000"/>
                  </a:schemeClr>
                </a:solidFill>
                <a:hlinkClick r:id="rId14"/>
              </a:rPr>
              <a:t> Training (Free): Database Design </a:t>
            </a:r>
            <a:endParaRPr lang="en-US" dirty="0">
              <a:solidFill>
                <a:schemeClr val="accent1">
                  <a:lumMod val="50000"/>
                </a:schemeClr>
              </a:solidFill>
            </a:endParaRPr>
          </a:p>
          <a:p>
            <a:pPr marL="214313" indent="-214313">
              <a:buFont typeface="Arial" panose="020B0604020202020204" pitchFamily="34" charset="0"/>
              <a:buChar char="•"/>
            </a:pPr>
            <a:r>
              <a:rPr lang="en-US" dirty="0" err="1">
                <a:solidFill>
                  <a:schemeClr val="accent1">
                    <a:lumMod val="50000"/>
                  </a:schemeClr>
                </a:solidFill>
                <a:hlinkClick r:id="rId15"/>
              </a:rPr>
              <a:t>Udemy</a:t>
            </a:r>
            <a:r>
              <a:rPr lang="en-US" dirty="0">
                <a:solidFill>
                  <a:schemeClr val="accent1">
                    <a:lumMod val="50000"/>
                  </a:schemeClr>
                </a:solidFill>
                <a:hlinkClick r:id="rId15"/>
              </a:rPr>
              <a:t> Training (Free): MySQL Database for Beginners</a:t>
            </a:r>
            <a:endParaRPr lang="en-US" dirty="0">
              <a:solidFill>
                <a:schemeClr val="accent1">
                  <a:lumMod val="50000"/>
                </a:schemeClr>
              </a:solidFill>
            </a:endParaRPr>
          </a:p>
          <a:p>
            <a:pPr marL="214313" indent="-214313">
              <a:buFont typeface="Arial" panose="020B0604020202020204" pitchFamily="34" charset="0"/>
              <a:buChar char="•"/>
            </a:pPr>
            <a:r>
              <a:rPr lang="en-US" dirty="0" err="1">
                <a:solidFill>
                  <a:schemeClr val="accent1">
                    <a:lumMod val="50000"/>
                  </a:schemeClr>
                </a:solidFill>
                <a:hlinkClick r:id="rId16"/>
              </a:rPr>
              <a:t>Udemy</a:t>
            </a:r>
            <a:r>
              <a:rPr lang="en-US" dirty="0">
                <a:solidFill>
                  <a:schemeClr val="accent1">
                    <a:lumMod val="50000"/>
                  </a:schemeClr>
                </a:solidFill>
                <a:hlinkClick r:id="rId16"/>
              </a:rPr>
              <a:t> Training (Free): SQL Server for Beginners</a:t>
            </a:r>
            <a:endParaRPr lang="en-US" dirty="0">
              <a:solidFill>
                <a:schemeClr val="accent1">
                  <a:lumMod val="50000"/>
                </a:schemeClr>
              </a:solidFill>
            </a:endParaRPr>
          </a:p>
        </p:txBody>
      </p:sp>
      <p:cxnSp>
        <p:nvCxnSpPr>
          <p:cNvPr id="7" name="Straight Connector 6"/>
          <p:cNvCxnSpPr/>
          <p:nvPr/>
        </p:nvCxnSpPr>
        <p:spPr>
          <a:xfrm>
            <a:off x="579383" y="1866900"/>
            <a:ext cx="802859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967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Step 4 – Determine Primary Key</a:t>
            </a:r>
          </a:p>
        </p:txBody>
      </p:sp>
      <p:sp>
        <p:nvSpPr>
          <p:cNvPr id="3" name="Text Placeholder 2"/>
          <p:cNvSpPr>
            <a:spLocks noGrp="1"/>
          </p:cNvSpPr>
          <p:nvPr>
            <p:ph type="body" sz="quarter" idx="10"/>
          </p:nvPr>
        </p:nvSpPr>
        <p:spPr/>
        <p:txBody>
          <a:bodyPr/>
          <a:lstStyle/>
          <a:p>
            <a:pPr lvl="0"/>
            <a:r>
              <a:rPr lang="en-US" dirty="0"/>
              <a:t>– Determine Primary Key for each Entity</a:t>
            </a:r>
          </a:p>
          <a:p>
            <a:pPr lvl="1"/>
            <a:r>
              <a:rPr lang="en-US" dirty="0"/>
              <a:t>The primary key is the field or fields whose value uniquely identifies a record in that table.</a:t>
            </a:r>
          </a:p>
          <a:p>
            <a:pPr lvl="2"/>
            <a:r>
              <a:rPr lang="en-US" dirty="0"/>
              <a:t>For Lab, it might be Room Number</a:t>
            </a:r>
          </a:p>
          <a:p>
            <a:pPr lvl="2"/>
            <a:r>
              <a:rPr lang="en-US" dirty="0"/>
              <a:t>For Computer, it might be  ID Number</a:t>
            </a:r>
          </a:p>
          <a:p>
            <a:endParaRPr lang="en-US" dirty="0"/>
          </a:p>
        </p:txBody>
      </p:sp>
      <p:pic>
        <p:nvPicPr>
          <p:cNvPr id="4" name="Picture 3"/>
          <p:cNvPicPr>
            <a:picLocks noChangeAspect="1"/>
          </p:cNvPicPr>
          <p:nvPr/>
        </p:nvPicPr>
        <p:blipFill>
          <a:blip r:embed="rId2"/>
          <a:stretch>
            <a:fillRect/>
          </a:stretch>
        </p:blipFill>
        <p:spPr>
          <a:xfrm>
            <a:off x="228600" y="4876800"/>
            <a:ext cx="8896626" cy="1447800"/>
          </a:xfrm>
          <a:prstGeom prst="rect">
            <a:avLst/>
          </a:prstGeom>
        </p:spPr>
      </p:pic>
    </p:spTree>
    <p:extLst>
      <p:ext uri="{BB962C8B-B14F-4D97-AF65-F5344CB8AC3E}">
        <p14:creationId xmlns:p14="http://schemas.microsoft.com/office/powerpoint/2010/main" val="14093867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Step 4 – Determine Primary Key</a:t>
            </a:r>
          </a:p>
        </p:txBody>
      </p:sp>
      <p:sp>
        <p:nvSpPr>
          <p:cNvPr id="3" name="Text Placeholder 2"/>
          <p:cNvSpPr>
            <a:spLocks noGrp="1"/>
          </p:cNvSpPr>
          <p:nvPr>
            <p:ph type="body" sz="quarter" idx="10"/>
          </p:nvPr>
        </p:nvSpPr>
        <p:spPr/>
        <p:txBody>
          <a:bodyPr/>
          <a:lstStyle/>
          <a:p>
            <a:r>
              <a:rPr lang="en-US" dirty="0"/>
              <a:t>Primary keys can be a combination of two keys</a:t>
            </a:r>
          </a:p>
          <a:p>
            <a:pPr lvl="2"/>
            <a:r>
              <a:rPr lang="en-US" dirty="0"/>
              <a:t>For Lab, if the building has multiple floors, a combination key might be Room Number plus Floor (e.g. Room 10 on Floor 5)</a:t>
            </a:r>
          </a:p>
          <a:p>
            <a:endParaRPr lang="en-US" dirty="0"/>
          </a:p>
        </p:txBody>
      </p:sp>
      <p:pic>
        <p:nvPicPr>
          <p:cNvPr id="4" name="Picture 3"/>
          <p:cNvPicPr>
            <a:picLocks noChangeAspect="1"/>
          </p:cNvPicPr>
          <p:nvPr/>
        </p:nvPicPr>
        <p:blipFill>
          <a:blip r:embed="rId2"/>
          <a:stretch>
            <a:fillRect/>
          </a:stretch>
        </p:blipFill>
        <p:spPr>
          <a:xfrm>
            <a:off x="152400" y="4724400"/>
            <a:ext cx="8896626" cy="1447800"/>
          </a:xfrm>
          <a:prstGeom prst="rect">
            <a:avLst/>
          </a:prstGeom>
        </p:spPr>
      </p:pic>
    </p:spTree>
    <p:extLst>
      <p:ext uri="{BB962C8B-B14F-4D97-AF65-F5344CB8AC3E}">
        <p14:creationId xmlns:p14="http://schemas.microsoft.com/office/powerpoint/2010/main" val="8483286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Step 4 – Determine Primary Key</a:t>
            </a:r>
          </a:p>
        </p:txBody>
      </p:sp>
      <p:sp>
        <p:nvSpPr>
          <p:cNvPr id="3" name="Text Placeholder 2"/>
          <p:cNvSpPr>
            <a:spLocks noGrp="1"/>
          </p:cNvSpPr>
          <p:nvPr>
            <p:ph type="body" sz="quarter" idx="10"/>
          </p:nvPr>
        </p:nvSpPr>
        <p:spPr/>
        <p:txBody>
          <a:bodyPr/>
          <a:lstStyle/>
          <a:p>
            <a:pPr lvl="1"/>
            <a:r>
              <a:rPr lang="en-US" dirty="0"/>
              <a:t>If you need to combine 3 or more fields to create a unique primary key, consider creating an </a:t>
            </a:r>
            <a:r>
              <a:rPr lang="en-US" i="1" dirty="0"/>
              <a:t>ID Number</a:t>
            </a:r>
            <a:r>
              <a:rPr lang="en-US" dirty="0"/>
              <a:t> field for that table (surrogate key).</a:t>
            </a:r>
          </a:p>
          <a:p>
            <a:pPr lvl="2"/>
            <a:r>
              <a:rPr lang="en-US" dirty="0"/>
              <a:t>These keys are usually </a:t>
            </a:r>
            <a:r>
              <a:rPr lang="en-US" i="1" dirty="0" err="1"/>
              <a:t>autonumber</a:t>
            </a:r>
            <a:r>
              <a:rPr lang="en-US" dirty="0"/>
              <a:t> fields</a:t>
            </a:r>
          </a:p>
          <a:p>
            <a:pPr lvl="2"/>
            <a:r>
              <a:rPr lang="en-US" dirty="0"/>
              <a:t>Often times these are used in all tables.</a:t>
            </a:r>
          </a:p>
          <a:p>
            <a:pPr lvl="1"/>
            <a:r>
              <a:rPr lang="en-US" dirty="0"/>
              <a:t>Primary key requirements:</a:t>
            </a:r>
          </a:p>
          <a:p>
            <a:pPr lvl="2"/>
            <a:r>
              <a:rPr lang="en-US" dirty="0"/>
              <a:t>Unique. No two keys will have the same value</a:t>
            </a:r>
          </a:p>
          <a:p>
            <a:pPr lvl="2"/>
            <a:r>
              <a:rPr lang="en-US" dirty="0"/>
              <a:t>Cannot be </a:t>
            </a:r>
            <a:r>
              <a:rPr lang="en-US" i="1" dirty="0"/>
              <a:t>null</a:t>
            </a:r>
            <a:r>
              <a:rPr lang="en-US" dirty="0"/>
              <a:t>. In multi-field keys, none can be </a:t>
            </a:r>
            <a:r>
              <a:rPr lang="en-US" i="1" dirty="0"/>
              <a:t>null</a:t>
            </a:r>
            <a:endParaRPr lang="en-US" dirty="0"/>
          </a:p>
          <a:p>
            <a:r>
              <a:rPr lang="en-US" dirty="0"/>
              <a:t>Values in field rarely (if ever) change</a:t>
            </a:r>
          </a:p>
        </p:txBody>
      </p:sp>
    </p:spTree>
    <p:extLst>
      <p:ext uri="{BB962C8B-B14F-4D97-AF65-F5344CB8AC3E}">
        <p14:creationId xmlns:p14="http://schemas.microsoft.com/office/powerpoint/2010/main" val="2049225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81026" name="Rectangle 2"/>
          <p:cNvSpPr>
            <a:spLocks noGrp="1" noChangeArrowheads="1"/>
          </p:cNvSpPr>
          <p:nvPr>
            <p:ph type="title"/>
          </p:nvPr>
        </p:nvSpPr>
        <p:spPr>
          <a:xfrm>
            <a:off x="685800" y="1302543"/>
            <a:ext cx="8001000" cy="747713"/>
          </a:xfrm>
          <a:solidFill>
            <a:schemeClr val="folHlink"/>
          </a:solidFill>
          <a:effectLst>
            <a:outerShdw dist="107763" dir="2700000" algn="ctr" rotWithShape="0">
              <a:srgbClr val="009900">
                <a:alpha val="50000"/>
              </a:srgbClr>
            </a:outerShdw>
          </a:effectLst>
        </p:spPr>
        <p:txBody>
          <a:bodyPr/>
          <a:lstStyle/>
          <a:p>
            <a:pPr algn="ctr"/>
            <a:r>
              <a:rPr lang="en-US" altLang="en-US" sz="4300" dirty="0"/>
              <a:t>Hierarchical Database Model</a:t>
            </a:r>
          </a:p>
        </p:txBody>
      </p:sp>
      <p:grpSp>
        <p:nvGrpSpPr>
          <p:cNvPr id="1281027" name="Group 3"/>
          <p:cNvGrpSpPr>
            <a:grpSpLocks/>
          </p:cNvGrpSpPr>
          <p:nvPr/>
        </p:nvGrpSpPr>
        <p:grpSpPr bwMode="auto">
          <a:xfrm>
            <a:off x="914400" y="2514600"/>
            <a:ext cx="7620000" cy="4191000"/>
            <a:chOff x="624" y="1104"/>
            <a:chExt cx="4800" cy="2640"/>
          </a:xfrm>
        </p:grpSpPr>
        <p:sp>
          <p:nvSpPr>
            <p:cNvPr id="1281028" name="Rectangle 4"/>
            <p:cNvSpPr>
              <a:spLocks noChangeArrowheads="1"/>
            </p:cNvSpPr>
            <p:nvPr/>
          </p:nvSpPr>
          <p:spPr bwMode="auto">
            <a:xfrm>
              <a:off x="2016" y="1104"/>
              <a:ext cx="1344" cy="480"/>
            </a:xfrm>
            <a:prstGeom prst="rect">
              <a:avLst/>
            </a:prstGeom>
            <a:solidFill>
              <a:schemeClr val="folHlink"/>
            </a:solidFill>
            <a:ln w="12700">
              <a:solidFill>
                <a:schemeClr val="tx1"/>
              </a:solidFill>
              <a:miter lim="800000"/>
              <a:headEnd type="none" w="sm" len="sm"/>
              <a:tailEnd type="none" w="sm" len="sm"/>
            </a:ln>
            <a:effectLst>
              <a:outerShdw dist="107763" dir="2700000" algn="ctr" rotWithShape="0">
                <a:srgbClr val="009900">
                  <a:alpha val="50000"/>
                </a:srgbClr>
              </a:outerShdw>
            </a:effectLst>
          </p:spPr>
          <p:txBody>
            <a:bodyPr wrap="none" anchor="ctr"/>
            <a:lstStyle/>
            <a:p>
              <a:pPr algn="ctr"/>
              <a:r>
                <a:rPr lang="en-US" altLang="en-US"/>
                <a:t>Agents</a:t>
              </a:r>
            </a:p>
          </p:txBody>
        </p:sp>
        <p:sp>
          <p:nvSpPr>
            <p:cNvPr id="1281029" name="Rectangle 5"/>
            <p:cNvSpPr>
              <a:spLocks noChangeArrowheads="1"/>
            </p:cNvSpPr>
            <p:nvPr/>
          </p:nvSpPr>
          <p:spPr bwMode="auto">
            <a:xfrm>
              <a:off x="624" y="2256"/>
              <a:ext cx="1344" cy="480"/>
            </a:xfrm>
            <a:prstGeom prst="rect">
              <a:avLst/>
            </a:prstGeom>
            <a:solidFill>
              <a:schemeClr val="folHlink"/>
            </a:solidFill>
            <a:ln w="12700">
              <a:solidFill>
                <a:schemeClr val="tx1"/>
              </a:solidFill>
              <a:miter lim="800000"/>
              <a:headEnd type="none" w="sm" len="sm"/>
              <a:tailEnd type="none" w="sm" len="sm"/>
            </a:ln>
            <a:effectLst>
              <a:outerShdw dist="107763" dir="2700000" algn="ctr" rotWithShape="0">
                <a:srgbClr val="009900">
                  <a:alpha val="50000"/>
                </a:srgbClr>
              </a:outerShdw>
            </a:effectLst>
          </p:spPr>
          <p:txBody>
            <a:bodyPr wrap="none" anchor="ctr"/>
            <a:lstStyle/>
            <a:p>
              <a:pPr algn="ctr"/>
              <a:r>
                <a:rPr lang="en-US" altLang="en-US"/>
                <a:t>Entertainers</a:t>
              </a:r>
            </a:p>
          </p:txBody>
        </p:sp>
        <p:sp>
          <p:nvSpPr>
            <p:cNvPr id="1281030" name="Rectangle 6"/>
            <p:cNvSpPr>
              <a:spLocks noChangeArrowheads="1"/>
            </p:cNvSpPr>
            <p:nvPr/>
          </p:nvSpPr>
          <p:spPr bwMode="auto">
            <a:xfrm>
              <a:off x="3120" y="2256"/>
              <a:ext cx="1344" cy="480"/>
            </a:xfrm>
            <a:prstGeom prst="rect">
              <a:avLst/>
            </a:prstGeom>
            <a:solidFill>
              <a:schemeClr val="folHlink"/>
            </a:solidFill>
            <a:ln w="12700">
              <a:solidFill>
                <a:schemeClr val="tx1"/>
              </a:solidFill>
              <a:miter lim="800000"/>
              <a:headEnd type="none" w="sm" len="sm"/>
              <a:tailEnd type="none" w="sm" len="sm"/>
            </a:ln>
            <a:effectLst>
              <a:outerShdw dist="107763" dir="2700000" algn="ctr" rotWithShape="0">
                <a:srgbClr val="009900">
                  <a:alpha val="50000"/>
                </a:srgbClr>
              </a:outerShdw>
            </a:effectLst>
          </p:spPr>
          <p:txBody>
            <a:bodyPr wrap="none" anchor="ctr"/>
            <a:lstStyle/>
            <a:p>
              <a:pPr algn="ctr"/>
              <a:r>
                <a:rPr lang="en-US" altLang="en-US"/>
                <a:t>Clients</a:t>
              </a:r>
            </a:p>
          </p:txBody>
        </p:sp>
        <p:sp>
          <p:nvSpPr>
            <p:cNvPr id="1281031" name="Rectangle 7"/>
            <p:cNvSpPr>
              <a:spLocks noChangeArrowheads="1"/>
            </p:cNvSpPr>
            <p:nvPr/>
          </p:nvSpPr>
          <p:spPr bwMode="auto">
            <a:xfrm>
              <a:off x="624" y="3264"/>
              <a:ext cx="1344" cy="480"/>
            </a:xfrm>
            <a:prstGeom prst="rect">
              <a:avLst/>
            </a:prstGeom>
            <a:solidFill>
              <a:schemeClr val="folHlink"/>
            </a:solidFill>
            <a:ln w="12700">
              <a:solidFill>
                <a:schemeClr val="tx1"/>
              </a:solidFill>
              <a:miter lim="800000"/>
              <a:headEnd type="none" w="sm" len="sm"/>
              <a:tailEnd type="none" w="sm" len="sm"/>
            </a:ln>
            <a:effectLst>
              <a:outerShdw dist="107763" dir="2700000" algn="ctr" rotWithShape="0">
                <a:srgbClr val="009900">
                  <a:alpha val="50000"/>
                </a:srgbClr>
              </a:outerShdw>
            </a:effectLst>
          </p:spPr>
          <p:txBody>
            <a:bodyPr wrap="none" anchor="ctr"/>
            <a:lstStyle/>
            <a:p>
              <a:pPr algn="ctr"/>
              <a:r>
                <a:rPr lang="en-US" altLang="en-US"/>
                <a:t>Schedule</a:t>
              </a:r>
            </a:p>
          </p:txBody>
        </p:sp>
        <p:sp>
          <p:nvSpPr>
            <p:cNvPr id="1281032" name="Rectangle 8"/>
            <p:cNvSpPr>
              <a:spLocks noChangeArrowheads="1"/>
            </p:cNvSpPr>
            <p:nvPr/>
          </p:nvSpPr>
          <p:spPr bwMode="auto">
            <a:xfrm>
              <a:off x="4080" y="3264"/>
              <a:ext cx="1344" cy="480"/>
            </a:xfrm>
            <a:prstGeom prst="rect">
              <a:avLst/>
            </a:prstGeom>
            <a:solidFill>
              <a:schemeClr val="folHlink"/>
            </a:solidFill>
            <a:ln w="12700">
              <a:solidFill>
                <a:schemeClr val="tx1"/>
              </a:solidFill>
              <a:miter lim="800000"/>
              <a:headEnd type="none" w="sm" len="sm"/>
              <a:tailEnd type="none" w="sm" len="sm"/>
            </a:ln>
            <a:effectLst>
              <a:outerShdw dist="107763" dir="2700000" algn="ctr" rotWithShape="0">
                <a:srgbClr val="009900">
                  <a:alpha val="50000"/>
                </a:srgbClr>
              </a:outerShdw>
            </a:effectLst>
          </p:spPr>
          <p:txBody>
            <a:bodyPr anchor="ctr"/>
            <a:lstStyle/>
            <a:p>
              <a:pPr algn="ctr"/>
              <a:r>
                <a:rPr lang="en-US" altLang="en-US"/>
                <a:t>Payments</a:t>
              </a:r>
            </a:p>
          </p:txBody>
        </p:sp>
        <p:sp>
          <p:nvSpPr>
            <p:cNvPr id="1281033" name="Rectangle 9"/>
            <p:cNvSpPr>
              <a:spLocks noChangeArrowheads="1"/>
            </p:cNvSpPr>
            <p:nvPr/>
          </p:nvSpPr>
          <p:spPr bwMode="auto">
            <a:xfrm>
              <a:off x="2544" y="3264"/>
              <a:ext cx="1344" cy="480"/>
            </a:xfrm>
            <a:prstGeom prst="rect">
              <a:avLst/>
            </a:prstGeom>
            <a:solidFill>
              <a:schemeClr val="folHlink"/>
            </a:solidFill>
            <a:ln w="12700">
              <a:solidFill>
                <a:schemeClr val="tx1"/>
              </a:solidFill>
              <a:miter lim="800000"/>
              <a:headEnd type="none" w="sm" len="sm"/>
              <a:tailEnd type="none" w="sm" len="sm"/>
            </a:ln>
            <a:effectLst>
              <a:outerShdw dist="107763" dir="2700000" algn="ctr" rotWithShape="0">
                <a:srgbClr val="009900">
                  <a:alpha val="50000"/>
                </a:srgbClr>
              </a:outerShdw>
            </a:effectLst>
          </p:spPr>
          <p:txBody>
            <a:bodyPr wrap="none" anchor="ctr"/>
            <a:lstStyle/>
            <a:p>
              <a:pPr algn="ctr"/>
              <a:r>
                <a:rPr lang="en-US" altLang="en-US"/>
                <a:t>Engagements</a:t>
              </a:r>
            </a:p>
          </p:txBody>
        </p:sp>
        <p:sp>
          <p:nvSpPr>
            <p:cNvPr id="1281034" name="Line 10"/>
            <p:cNvSpPr>
              <a:spLocks noChangeShapeType="1"/>
            </p:cNvSpPr>
            <p:nvPr/>
          </p:nvSpPr>
          <p:spPr bwMode="auto">
            <a:xfrm>
              <a:off x="2688" y="1632"/>
              <a:ext cx="0" cy="2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81035" name="Line 11"/>
            <p:cNvSpPr>
              <a:spLocks noChangeShapeType="1"/>
            </p:cNvSpPr>
            <p:nvPr/>
          </p:nvSpPr>
          <p:spPr bwMode="auto">
            <a:xfrm>
              <a:off x="2688" y="1920"/>
              <a:ext cx="110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81036" name="Line 12"/>
            <p:cNvSpPr>
              <a:spLocks noChangeShapeType="1"/>
            </p:cNvSpPr>
            <p:nvPr/>
          </p:nvSpPr>
          <p:spPr bwMode="auto">
            <a:xfrm>
              <a:off x="3792" y="1920"/>
              <a:ext cx="0" cy="33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81037" name="Line 13"/>
            <p:cNvSpPr>
              <a:spLocks noChangeShapeType="1"/>
            </p:cNvSpPr>
            <p:nvPr/>
          </p:nvSpPr>
          <p:spPr bwMode="auto">
            <a:xfrm flipH="1">
              <a:off x="1296" y="1920"/>
              <a:ext cx="139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81038" name="Line 14"/>
            <p:cNvSpPr>
              <a:spLocks noChangeShapeType="1"/>
            </p:cNvSpPr>
            <p:nvPr/>
          </p:nvSpPr>
          <p:spPr bwMode="auto">
            <a:xfrm>
              <a:off x="1296" y="1920"/>
              <a:ext cx="0" cy="33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81039" name="Line 15"/>
            <p:cNvSpPr>
              <a:spLocks noChangeShapeType="1"/>
            </p:cNvSpPr>
            <p:nvPr/>
          </p:nvSpPr>
          <p:spPr bwMode="auto">
            <a:xfrm>
              <a:off x="1296" y="2784"/>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81040" name="Line 16"/>
            <p:cNvSpPr>
              <a:spLocks noChangeShapeType="1"/>
            </p:cNvSpPr>
            <p:nvPr/>
          </p:nvSpPr>
          <p:spPr bwMode="auto">
            <a:xfrm>
              <a:off x="3792" y="2784"/>
              <a:ext cx="0" cy="2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81041" name="Line 17"/>
            <p:cNvSpPr>
              <a:spLocks noChangeShapeType="1"/>
            </p:cNvSpPr>
            <p:nvPr/>
          </p:nvSpPr>
          <p:spPr bwMode="auto">
            <a:xfrm>
              <a:off x="3792" y="3072"/>
              <a:ext cx="100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81042" name="Line 18"/>
            <p:cNvSpPr>
              <a:spLocks noChangeShapeType="1"/>
            </p:cNvSpPr>
            <p:nvPr/>
          </p:nvSpPr>
          <p:spPr bwMode="auto">
            <a:xfrm>
              <a:off x="4800" y="3072"/>
              <a:ext cx="0" cy="1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81043" name="Line 19"/>
            <p:cNvSpPr>
              <a:spLocks noChangeShapeType="1"/>
            </p:cNvSpPr>
            <p:nvPr/>
          </p:nvSpPr>
          <p:spPr bwMode="auto">
            <a:xfrm flipH="1">
              <a:off x="3168" y="3072"/>
              <a:ext cx="62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81044" name="Line 20"/>
            <p:cNvSpPr>
              <a:spLocks noChangeShapeType="1"/>
            </p:cNvSpPr>
            <p:nvPr/>
          </p:nvSpPr>
          <p:spPr bwMode="auto">
            <a:xfrm>
              <a:off x="3168" y="3072"/>
              <a:ext cx="0" cy="1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32802223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281027"/>
                                        </p:tgtEl>
                                        <p:attrNameLst>
                                          <p:attrName>style.visibility</p:attrName>
                                        </p:attrNameLst>
                                      </p:cBhvr>
                                      <p:to>
                                        <p:strVal val="visible"/>
                                      </p:to>
                                    </p:set>
                                    <p:anim calcmode="lin" valueType="num">
                                      <p:cBhvr>
                                        <p:cTn id="7" dur="1000" fill="hold"/>
                                        <p:tgtEl>
                                          <p:spTgt spid="1281027"/>
                                        </p:tgtEl>
                                        <p:attrNameLst>
                                          <p:attrName>ppt_w</p:attrName>
                                        </p:attrNameLst>
                                      </p:cBhvr>
                                      <p:tavLst>
                                        <p:tav tm="0">
                                          <p:val>
                                            <p:fltVal val="0"/>
                                          </p:val>
                                        </p:tav>
                                        <p:tav tm="100000">
                                          <p:val>
                                            <p:strVal val="#ppt_w"/>
                                          </p:val>
                                        </p:tav>
                                      </p:tavLst>
                                    </p:anim>
                                    <p:anim calcmode="lin" valueType="num">
                                      <p:cBhvr>
                                        <p:cTn id="8" dur="1000" fill="hold"/>
                                        <p:tgtEl>
                                          <p:spTgt spid="1281027"/>
                                        </p:tgtEl>
                                        <p:attrNameLst>
                                          <p:attrName>ppt_h</p:attrName>
                                        </p:attrNameLst>
                                      </p:cBhvr>
                                      <p:tavLst>
                                        <p:tav tm="0">
                                          <p:val>
                                            <p:fltVal val="0"/>
                                          </p:val>
                                        </p:tav>
                                        <p:tav tm="100000">
                                          <p:val>
                                            <p:strVal val="#ppt_h"/>
                                          </p:val>
                                        </p:tav>
                                      </p:tavLst>
                                    </p:anim>
                                    <p:anim calcmode="lin" valueType="num">
                                      <p:cBhvr>
                                        <p:cTn id="9" dur="1000" fill="hold"/>
                                        <p:tgtEl>
                                          <p:spTgt spid="1281027"/>
                                        </p:tgtEl>
                                        <p:attrNameLst>
                                          <p:attrName>style.rotation</p:attrName>
                                        </p:attrNameLst>
                                      </p:cBhvr>
                                      <p:tavLst>
                                        <p:tav tm="0">
                                          <p:val>
                                            <p:fltVal val="90"/>
                                          </p:val>
                                        </p:tav>
                                        <p:tav tm="100000">
                                          <p:val>
                                            <p:fltVal val="0"/>
                                          </p:val>
                                        </p:tav>
                                      </p:tavLst>
                                    </p:anim>
                                    <p:animEffect transition="in" filter="fade">
                                      <p:cBhvr>
                                        <p:cTn id="10" dur="1000"/>
                                        <p:tgtEl>
                                          <p:spTgt spid="128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key considerations</a:t>
            </a:r>
          </a:p>
        </p:txBody>
      </p:sp>
      <p:sp>
        <p:nvSpPr>
          <p:cNvPr id="3" name="Text Placeholder 2"/>
          <p:cNvSpPr>
            <a:spLocks noGrp="1"/>
          </p:cNvSpPr>
          <p:nvPr>
            <p:ph type="body" sz="quarter" idx="10"/>
          </p:nvPr>
        </p:nvSpPr>
        <p:spPr/>
        <p:txBody>
          <a:bodyPr/>
          <a:lstStyle/>
          <a:p>
            <a:r>
              <a:rPr lang="en-US" sz="2000" dirty="0"/>
              <a:t>Primary keys should be as small as necessary. Prefer a numeric type because numeric types are stored in a much more compact format than character formats. This is because most primary keys will be foreign keys in another table as well as used in multiple indexes. The smaller your key, the smaller the index, the less pages in the cache you will use.</a:t>
            </a:r>
          </a:p>
          <a:p>
            <a:r>
              <a:rPr lang="en-US" sz="2000" dirty="0"/>
              <a:t>Primary keys should never change. Updating a primary key should always be out of the question. This is because it is most likely to be used in multiple indexes and used as a foreign key. Updating a single primary key could cause of ripple effect of changes.</a:t>
            </a:r>
          </a:p>
          <a:p>
            <a:r>
              <a:rPr lang="en-US" sz="2000" dirty="0"/>
              <a:t>Do NOT use "your problem primary key" as your logic model primary key. For example passport number, social security number, or employee contract number as these "primary key" can change for real world situations.</a:t>
            </a:r>
          </a:p>
          <a:p>
            <a:r>
              <a:rPr lang="en-US" sz="1200" dirty="0">
                <a:hlinkClick r:id="rId2"/>
              </a:rPr>
              <a:t>http://stackoverflow.com/questions/337503/whats-the-best-practice-for-primary-keys-in-tables</a:t>
            </a:r>
            <a:endParaRPr lang="en-US" sz="1200" dirty="0"/>
          </a:p>
          <a:p>
            <a:endParaRPr lang="en-US" sz="2000" dirty="0"/>
          </a:p>
        </p:txBody>
      </p:sp>
    </p:spTree>
    <p:extLst>
      <p:ext uri="{BB962C8B-B14F-4D97-AF65-F5344CB8AC3E}">
        <p14:creationId xmlns:p14="http://schemas.microsoft.com/office/powerpoint/2010/main" val="37837671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Surrogate vs natural key</a:t>
            </a:r>
          </a:p>
        </p:txBody>
      </p:sp>
      <p:sp>
        <p:nvSpPr>
          <p:cNvPr id="3" name="Text Placeholder 2"/>
          <p:cNvSpPr>
            <a:spLocks noGrp="1"/>
          </p:cNvSpPr>
          <p:nvPr>
            <p:ph type="body" sz="quarter" idx="10"/>
          </p:nvPr>
        </p:nvSpPr>
        <p:spPr/>
        <p:txBody>
          <a:bodyPr/>
          <a:lstStyle/>
          <a:p>
            <a:r>
              <a:rPr lang="en-US" dirty="0"/>
              <a:t>On surrogate vs natural key, I refer to the rules above. If the natural key is small and will never change it can be used as a primary key. If the natural key is large or likely to change I use surrogate keys. If there is no primary key I still make a surrogate key because experience shows you will always add tables to your schema and wish you'd put a primary key in place</a:t>
            </a:r>
          </a:p>
        </p:txBody>
      </p:sp>
    </p:spTree>
    <p:extLst>
      <p:ext uri="{BB962C8B-B14F-4D97-AF65-F5344CB8AC3E}">
        <p14:creationId xmlns:p14="http://schemas.microsoft.com/office/powerpoint/2010/main" val="33374950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Text Placeholder 2"/>
          <p:cNvSpPr>
            <a:spLocks noGrp="1"/>
          </p:cNvSpPr>
          <p:nvPr>
            <p:ph type="body" sz="quarter" idx="10"/>
          </p:nvPr>
        </p:nvSpPr>
        <p:spPr/>
        <p:txBody>
          <a:bodyPr/>
          <a:lstStyle/>
          <a:p>
            <a:r>
              <a:rPr lang="en-US" dirty="0">
                <a:solidFill>
                  <a:srgbClr val="7030A0"/>
                </a:solidFill>
              </a:rPr>
              <a:t>Define keys for enrollment database</a:t>
            </a:r>
          </a:p>
        </p:txBody>
      </p:sp>
    </p:spTree>
    <p:extLst>
      <p:ext uri="{BB962C8B-B14F-4D97-AF65-F5344CB8AC3E}">
        <p14:creationId xmlns:p14="http://schemas.microsoft.com/office/powerpoint/2010/main" val="11455817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Step 5 – resolve many to many relationships</a:t>
            </a:r>
          </a:p>
        </p:txBody>
      </p:sp>
      <p:sp>
        <p:nvSpPr>
          <p:cNvPr id="3" name="Text Placeholder 2"/>
          <p:cNvSpPr>
            <a:spLocks noGrp="1"/>
          </p:cNvSpPr>
          <p:nvPr>
            <p:ph type="body" sz="quarter" idx="10"/>
          </p:nvPr>
        </p:nvSpPr>
        <p:spPr/>
        <p:txBody>
          <a:bodyPr/>
          <a:lstStyle/>
          <a:p>
            <a:pPr lvl="1"/>
            <a:r>
              <a:rPr lang="en-US" dirty="0"/>
              <a:t>Many-to-Many (M-M) are relationships where the cardinality is M (many) in both directions.</a:t>
            </a:r>
          </a:p>
          <a:p>
            <a:pPr lvl="2"/>
            <a:r>
              <a:rPr lang="en-US" dirty="0"/>
              <a:t>The Lab-Computer example above is a 1-M (one-to-many) relationship. The following represents a M-M relationship</a:t>
            </a:r>
          </a:p>
          <a:p>
            <a:pPr lvl="2"/>
            <a:endParaRPr lang="en-US" dirty="0"/>
          </a:p>
          <a:p>
            <a:pPr lvl="2"/>
            <a:endParaRPr lang="en-US" dirty="0"/>
          </a:p>
          <a:p>
            <a:pPr lvl="2"/>
            <a:endParaRPr lang="en-US" dirty="0"/>
          </a:p>
          <a:p>
            <a:pPr lvl="2"/>
            <a:endParaRPr lang="en-US" dirty="0"/>
          </a:p>
          <a:p>
            <a:pPr lvl="2"/>
            <a:r>
              <a:rPr lang="en-US" sz="2000" b="1" i="1" dirty="0"/>
              <a:t>“One customer orders many products.”</a:t>
            </a:r>
          </a:p>
          <a:p>
            <a:pPr lvl="2"/>
            <a:r>
              <a:rPr lang="en-US" sz="2000" b="1" i="1" dirty="0"/>
              <a:t>“One product is purchased by many customers.”</a:t>
            </a:r>
          </a:p>
          <a:p>
            <a:endParaRPr lang="en-US" dirty="0"/>
          </a:p>
        </p:txBody>
      </p:sp>
      <p:pic>
        <p:nvPicPr>
          <p:cNvPr id="4" name="Picture 3"/>
          <p:cNvPicPr>
            <a:picLocks noChangeAspect="1"/>
          </p:cNvPicPr>
          <p:nvPr/>
        </p:nvPicPr>
        <p:blipFill>
          <a:blip r:embed="rId2"/>
          <a:stretch>
            <a:fillRect/>
          </a:stretch>
        </p:blipFill>
        <p:spPr>
          <a:xfrm>
            <a:off x="838200" y="4572000"/>
            <a:ext cx="7297783" cy="1219200"/>
          </a:xfrm>
          <a:prstGeom prst="rect">
            <a:avLst/>
          </a:prstGeom>
        </p:spPr>
      </p:pic>
    </p:spTree>
    <p:extLst>
      <p:ext uri="{BB962C8B-B14F-4D97-AF65-F5344CB8AC3E}">
        <p14:creationId xmlns:p14="http://schemas.microsoft.com/office/powerpoint/2010/main" val="21009436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to many relationships</a:t>
            </a:r>
          </a:p>
        </p:txBody>
      </p:sp>
      <p:sp>
        <p:nvSpPr>
          <p:cNvPr id="3" name="Text Placeholder 2"/>
          <p:cNvSpPr>
            <a:spLocks noGrp="1"/>
          </p:cNvSpPr>
          <p:nvPr>
            <p:ph type="body" sz="quarter" idx="10"/>
          </p:nvPr>
        </p:nvSpPr>
        <p:spPr/>
        <p:txBody>
          <a:bodyPr/>
          <a:lstStyle/>
          <a:p>
            <a:pPr lvl="1"/>
            <a:r>
              <a:rPr lang="en-US" dirty="0"/>
              <a:t>M-M relationships are nearly impossible to implement using a database program</a:t>
            </a:r>
          </a:p>
          <a:p>
            <a:pPr lvl="1"/>
            <a:r>
              <a:rPr lang="en-US" dirty="0"/>
              <a:t>M-M relationships must be </a:t>
            </a:r>
            <a:r>
              <a:rPr lang="en-US" i="1" dirty="0"/>
              <a:t>resolved</a:t>
            </a:r>
            <a:r>
              <a:rPr lang="en-US" dirty="0"/>
              <a:t> into multiple 1-M relationships in order to implement the database</a:t>
            </a:r>
          </a:p>
          <a:p>
            <a:endParaRPr lang="en-US" dirty="0"/>
          </a:p>
        </p:txBody>
      </p:sp>
    </p:spTree>
    <p:extLst>
      <p:ext uri="{BB962C8B-B14F-4D97-AF65-F5344CB8AC3E}">
        <p14:creationId xmlns:p14="http://schemas.microsoft.com/office/powerpoint/2010/main" val="5618151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Resolving M-M relationships</a:t>
            </a:r>
          </a:p>
        </p:txBody>
      </p:sp>
      <p:sp>
        <p:nvSpPr>
          <p:cNvPr id="3" name="Text Placeholder 2"/>
          <p:cNvSpPr>
            <a:spLocks noGrp="1"/>
          </p:cNvSpPr>
          <p:nvPr>
            <p:ph type="body" sz="quarter" idx="10"/>
          </p:nvPr>
        </p:nvSpPr>
        <p:spPr/>
        <p:txBody>
          <a:bodyPr/>
          <a:lstStyle/>
          <a:p>
            <a:r>
              <a:rPr lang="en-US" sz="2800" dirty="0"/>
              <a:t>Insert a new entity between the two entities</a:t>
            </a:r>
          </a:p>
          <a:p>
            <a:r>
              <a:rPr lang="en-US" sz="2800" dirty="0"/>
              <a:t>Name the new entity.</a:t>
            </a:r>
          </a:p>
          <a:p>
            <a:pPr lvl="1"/>
            <a:r>
              <a:rPr lang="en-US" sz="2400" dirty="0"/>
              <a:t>”What is one occurrence of table1 combined with one occurrence or table2 called?”</a:t>
            </a:r>
          </a:p>
          <a:p>
            <a:pPr lvl="1"/>
            <a:r>
              <a:rPr lang="en-US" sz="2400" dirty="0"/>
              <a:t>”One customer ordering one product is called…?</a:t>
            </a:r>
            <a:br>
              <a:rPr lang="en-US" sz="2400" dirty="0"/>
            </a:br>
            <a:r>
              <a:rPr lang="en-US" sz="2400" dirty="0"/>
              <a:t>an ordered product.”</a:t>
            </a:r>
          </a:p>
          <a:p>
            <a:r>
              <a:rPr lang="en-US" sz="2800" dirty="0"/>
              <a:t>Re-evaluate the cardinality of the new relationships</a:t>
            </a:r>
          </a:p>
          <a:p>
            <a:r>
              <a:rPr lang="en-US" sz="2800" dirty="0"/>
              <a:t>Probably 1----M [] M----1</a:t>
            </a:r>
            <a:br>
              <a:rPr lang="en-US" sz="2800" dirty="0"/>
            </a:br>
            <a:r>
              <a:rPr lang="en-US" sz="2800" dirty="0"/>
              <a:t>(</a:t>
            </a:r>
            <a:r>
              <a:rPr lang="en-US" sz="2800" dirty="0" err="1"/>
              <a:t>Manys</a:t>
            </a:r>
            <a:r>
              <a:rPr lang="en-US" sz="2800" dirty="0"/>
              <a:t> attached to new entity)</a:t>
            </a:r>
            <a:endParaRPr lang="en-US" dirty="0"/>
          </a:p>
          <a:p>
            <a:pPr lvl="2"/>
            <a:endParaRPr lang="en-US" dirty="0"/>
          </a:p>
          <a:p>
            <a:endParaRPr lang="en-US" dirty="0"/>
          </a:p>
        </p:txBody>
      </p:sp>
    </p:spTree>
    <p:extLst>
      <p:ext uri="{BB962C8B-B14F-4D97-AF65-F5344CB8AC3E}">
        <p14:creationId xmlns:p14="http://schemas.microsoft.com/office/powerpoint/2010/main" val="3098748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M-m relationships</a:t>
            </a:r>
          </a:p>
        </p:txBody>
      </p:sp>
      <p:sp>
        <p:nvSpPr>
          <p:cNvPr id="3" name="Text Placeholder 2"/>
          <p:cNvSpPr>
            <a:spLocks noGrp="1"/>
          </p:cNvSpPr>
          <p:nvPr>
            <p:ph type="body" sz="quarter" idx="10"/>
          </p:nvPr>
        </p:nvSpPr>
        <p:spPr/>
        <p:txBody>
          <a:bodyPr/>
          <a:lstStyle/>
          <a:p>
            <a:endParaRPr lang="en-US" sz="2000" dirty="0"/>
          </a:p>
          <a:p>
            <a:endParaRPr lang="en-US" sz="2000" dirty="0"/>
          </a:p>
          <a:p>
            <a:r>
              <a:rPr lang="en-US" sz="2000" dirty="0"/>
              <a:t>Determine the primary keys (always at least 2) for the new entity.</a:t>
            </a:r>
          </a:p>
          <a:p>
            <a:r>
              <a:rPr lang="en-US" sz="2000" dirty="0"/>
              <a:t>Usually the keys from the two </a:t>
            </a:r>
            <a:r>
              <a:rPr lang="en-US" sz="2000" i="1" dirty="0"/>
              <a:t>parents</a:t>
            </a:r>
            <a:br>
              <a:rPr lang="en-US" sz="2000" dirty="0"/>
            </a:br>
            <a:br>
              <a:rPr lang="en-US" sz="2000" dirty="0"/>
            </a:br>
            <a:r>
              <a:rPr lang="en-US" sz="2000" i="1" dirty="0"/>
              <a:t>Parent entities</a:t>
            </a:r>
            <a:r>
              <a:rPr lang="en-US" sz="2000" dirty="0"/>
              <a:t> are those on the 1 side of a relationship (Customer and Product)</a:t>
            </a:r>
            <a:br>
              <a:rPr lang="en-US" sz="2000" dirty="0"/>
            </a:br>
            <a:br>
              <a:rPr lang="en-US" sz="2000" dirty="0"/>
            </a:br>
            <a:r>
              <a:rPr lang="en-US" sz="2000" i="1" dirty="0"/>
              <a:t>Child entities</a:t>
            </a:r>
            <a:r>
              <a:rPr lang="en-US" sz="2000" dirty="0"/>
              <a:t> are those on the M side of a relationship (Ordered Product)</a:t>
            </a:r>
            <a:br>
              <a:rPr lang="en-US" sz="2000" dirty="0"/>
            </a:br>
            <a:br>
              <a:rPr lang="en-US" sz="2000" dirty="0"/>
            </a:br>
            <a:r>
              <a:rPr lang="en-US" sz="2000" dirty="0"/>
              <a:t>One entity can be the parent in one relationship and a child in a different relationship.</a:t>
            </a:r>
            <a:br>
              <a:rPr lang="en-US" dirty="0"/>
            </a:br>
            <a:endParaRPr lang="en-US" dirty="0"/>
          </a:p>
        </p:txBody>
      </p:sp>
      <p:pic>
        <p:nvPicPr>
          <p:cNvPr id="4" name="Picture 3"/>
          <p:cNvPicPr>
            <a:picLocks noChangeAspect="1"/>
          </p:cNvPicPr>
          <p:nvPr/>
        </p:nvPicPr>
        <p:blipFill>
          <a:blip r:embed="rId2"/>
          <a:stretch>
            <a:fillRect/>
          </a:stretch>
        </p:blipFill>
        <p:spPr>
          <a:xfrm>
            <a:off x="914400" y="2209800"/>
            <a:ext cx="4505325" cy="704850"/>
          </a:xfrm>
          <a:prstGeom prst="rect">
            <a:avLst/>
          </a:prstGeom>
        </p:spPr>
      </p:pic>
    </p:spTree>
    <p:extLst>
      <p:ext uri="{BB962C8B-B14F-4D97-AF65-F5344CB8AC3E}">
        <p14:creationId xmlns:p14="http://schemas.microsoft.com/office/powerpoint/2010/main" val="38163331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relationship issues</a:t>
            </a:r>
          </a:p>
        </p:txBody>
      </p:sp>
      <p:sp>
        <p:nvSpPr>
          <p:cNvPr id="3" name="Text Placeholder 2"/>
          <p:cNvSpPr>
            <a:spLocks noGrp="1"/>
          </p:cNvSpPr>
          <p:nvPr>
            <p:ph type="body" sz="quarter" idx="10"/>
          </p:nvPr>
        </p:nvSpPr>
        <p:spPr/>
        <p:txBody>
          <a:bodyPr/>
          <a:lstStyle/>
          <a:p>
            <a:r>
              <a:rPr lang="en-US" sz="2800" dirty="0"/>
              <a:t>What happens to child records when parent records are deleted?</a:t>
            </a:r>
          </a:p>
          <a:p>
            <a:pPr lvl="1"/>
            <a:r>
              <a:rPr lang="en-US" sz="2400" dirty="0"/>
              <a:t>Restrict Delete</a:t>
            </a:r>
          </a:p>
          <a:p>
            <a:pPr lvl="2"/>
            <a:r>
              <a:rPr lang="en-US" sz="2000" dirty="0"/>
              <a:t>Parent record cannot be deleted until all child records (in all child tables) have been deleted.</a:t>
            </a:r>
          </a:p>
          <a:p>
            <a:pPr lvl="2"/>
            <a:r>
              <a:rPr lang="en-US" sz="2000" dirty="0"/>
              <a:t>Preferred technique. Requires consideration of affects of deleting this parent record</a:t>
            </a:r>
          </a:p>
          <a:p>
            <a:pPr lvl="1"/>
            <a:r>
              <a:rPr lang="en-US" sz="2400" dirty="0"/>
              <a:t>Cascade delete</a:t>
            </a:r>
          </a:p>
          <a:p>
            <a:pPr lvl="2"/>
            <a:r>
              <a:rPr lang="en-US" sz="2000" dirty="0"/>
              <a:t>When a parent record is deleted, all associated child records (in all child tables) are automatically deleted</a:t>
            </a:r>
          </a:p>
          <a:p>
            <a:pPr lvl="2"/>
            <a:r>
              <a:rPr lang="en-US" sz="2000" dirty="0"/>
              <a:t>dangerous</a:t>
            </a:r>
          </a:p>
          <a:p>
            <a:endParaRPr lang="en-US" dirty="0"/>
          </a:p>
        </p:txBody>
      </p:sp>
    </p:spTree>
    <p:extLst>
      <p:ext uri="{BB962C8B-B14F-4D97-AF65-F5344CB8AC3E}">
        <p14:creationId xmlns:p14="http://schemas.microsoft.com/office/powerpoint/2010/main" val="2768105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Step 6 – determine foreign keys</a:t>
            </a:r>
          </a:p>
        </p:txBody>
      </p:sp>
      <p:sp>
        <p:nvSpPr>
          <p:cNvPr id="3" name="Text Placeholder 2"/>
          <p:cNvSpPr>
            <a:spLocks noGrp="1"/>
          </p:cNvSpPr>
          <p:nvPr>
            <p:ph type="body" sz="quarter" idx="10"/>
          </p:nvPr>
        </p:nvSpPr>
        <p:spPr/>
        <p:txBody>
          <a:bodyPr/>
          <a:lstStyle/>
          <a:p>
            <a:r>
              <a:rPr lang="en-US" sz="2400" dirty="0"/>
              <a:t>For every relationship, the primary key from the parent table must exist in the child table. This is what links the tables together in a relational database.</a:t>
            </a:r>
          </a:p>
          <a:p>
            <a:r>
              <a:rPr lang="en-US" sz="2400" dirty="0"/>
              <a:t>Often, the links will already exist because of M-M resolution.</a:t>
            </a:r>
          </a:p>
          <a:p>
            <a:r>
              <a:rPr lang="en-US" sz="2400" dirty="0"/>
              <a:t>If the parent’s primary key does not exist in the child, copy the field into the child table.</a:t>
            </a:r>
          </a:p>
          <a:p>
            <a:pPr lvl="1"/>
            <a:r>
              <a:rPr lang="en-US" sz="2000" dirty="0"/>
              <a:t>This field DOES NOT become part of the child’s primary key.</a:t>
            </a:r>
          </a:p>
          <a:p>
            <a:pPr lvl="1"/>
            <a:r>
              <a:rPr lang="en-US" sz="2000" dirty="0"/>
              <a:t>Designate the field as a link (L) – for data dictionary</a:t>
            </a:r>
          </a:p>
        </p:txBody>
      </p:sp>
      <p:sp>
        <p:nvSpPr>
          <p:cNvPr id="4" name="Rectangle 3"/>
          <p:cNvSpPr/>
          <p:nvPr/>
        </p:nvSpPr>
        <p:spPr>
          <a:xfrm>
            <a:off x="4604657" y="5983069"/>
            <a:ext cx="4572000" cy="646331"/>
          </a:xfrm>
          <a:prstGeom prst="rect">
            <a:avLst/>
          </a:prstGeom>
        </p:spPr>
        <p:txBody>
          <a:bodyPr>
            <a:spAutoFit/>
          </a:bodyPr>
          <a:lstStyle/>
          <a:p>
            <a:r>
              <a:rPr lang="en-US" b="1" dirty="0">
                <a:solidFill>
                  <a:srgbClr val="7030A0"/>
                </a:solidFill>
                <a:latin typeface="Times New Roman" panose="02020603050405020304" pitchFamily="18" charset="0"/>
                <a:ea typeface="Times New Roman" panose="02020603050405020304" pitchFamily="18" charset="0"/>
              </a:rPr>
              <a:t>Copy keys from Student, Section, and Instructor into child tables.</a:t>
            </a:r>
            <a:endParaRPr lang="en-US" b="1" dirty="0">
              <a:solidFill>
                <a:srgbClr val="7030A0"/>
              </a:solidFill>
            </a:endParaRPr>
          </a:p>
        </p:txBody>
      </p:sp>
    </p:spTree>
    <p:extLst>
      <p:ext uri="{BB962C8B-B14F-4D97-AF65-F5344CB8AC3E}">
        <p14:creationId xmlns:p14="http://schemas.microsoft.com/office/powerpoint/2010/main" val="10429273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Step 7 – remove calculated fields and constants</a:t>
            </a:r>
            <a:r>
              <a:rPr lang="en-US" dirty="0"/>
              <a:t> </a:t>
            </a:r>
          </a:p>
        </p:txBody>
      </p:sp>
      <p:sp>
        <p:nvSpPr>
          <p:cNvPr id="3" name="Text Placeholder 2"/>
          <p:cNvSpPr>
            <a:spLocks noGrp="1"/>
          </p:cNvSpPr>
          <p:nvPr>
            <p:ph type="body" sz="quarter" idx="10"/>
          </p:nvPr>
        </p:nvSpPr>
        <p:spPr/>
        <p:txBody>
          <a:bodyPr/>
          <a:lstStyle/>
          <a:p>
            <a:r>
              <a:rPr lang="en-US" sz="2800" dirty="0"/>
              <a:t>Because today’s computers are so fast, it’s better to calculate these values as you need them instead of storing them in the database. </a:t>
            </a:r>
          </a:p>
          <a:p>
            <a:r>
              <a:rPr lang="en-US" sz="2800" dirty="0"/>
              <a:t>Additionally, if you calculate them as you need them, you ensure the values are always up to date.</a:t>
            </a:r>
          </a:p>
          <a:p>
            <a:r>
              <a:rPr lang="en-US" sz="2800" dirty="0"/>
              <a:t>Make a separate list of the calculated fields you removed. Include the equation used to calculate the value.</a:t>
            </a:r>
          </a:p>
          <a:p>
            <a:endParaRPr lang="en-US" dirty="0"/>
          </a:p>
        </p:txBody>
      </p:sp>
    </p:spTree>
    <p:extLst>
      <p:ext uri="{BB962C8B-B14F-4D97-AF65-F5344CB8AC3E}">
        <p14:creationId xmlns:p14="http://schemas.microsoft.com/office/powerpoint/2010/main" val="2201148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12098" name="Rectangle 2"/>
          <p:cNvSpPr>
            <a:spLocks noGrp="1" noChangeArrowheads="1"/>
          </p:cNvSpPr>
          <p:nvPr>
            <p:ph type="title"/>
          </p:nvPr>
        </p:nvSpPr>
        <p:spPr>
          <a:xfrm>
            <a:off x="1295400" y="1066800"/>
            <a:ext cx="7513638" cy="747712"/>
          </a:xfrm>
        </p:spPr>
        <p:txBody>
          <a:bodyPr/>
          <a:lstStyle/>
          <a:p>
            <a:r>
              <a:rPr lang="en-US" altLang="en-US" sz="4300" dirty="0"/>
              <a:t>Network Database Model</a:t>
            </a:r>
          </a:p>
        </p:txBody>
      </p:sp>
      <p:sp>
        <p:nvSpPr>
          <p:cNvPr id="1412099" name="Rectangle 3"/>
          <p:cNvSpPr>
            <a:spLocks noGrp="1" noChangeArrowheads="1"/>
          </p:cNvSpPr>
          <p:nvPr>
            <p:ph type="body" idx="4294967295"/>
          </p:nvPr>
        </p:nvSpPr>
        <p:spPr>
          <a:xfrm>
            <a:off x="685800" y="2590800"/>
            <a:ext cx="7772400" cy="4114800"/>
          </a:xfrm>
          <a:prstGeom prst="rect">
            <a:avLst/>
          </a:prstGeom>
        </p:spPr>
        <p:txBody>
          <a:bodyPr/>
          <a:lstStyle/>
          <a:p>
            <a:pPr>
              <a:spcBef>
                <a:spcPct val="60000"/>
              </a:spcBef>
            </a:pPr>
            <a:r>
              <a:rPr lang="en-US" altLang="en-US" sz="3600" dirty="0"/>
              <a:t>Visualize as an inverted tree.</a:t>
            </a:r>
          </a:p>
          <a:p>
            <a:pPr>
              <a:spcBef>
                <a:spcPct val="60000"/>
              </a:spcBef>
            </a:pPr>
            <a:r>
              <a:rPr lang="en-US" altLang="en-US" sz="3600" dirty="0"/>
              <a:t>Several inverted trees may share branches,</a:t>
            </a:r>
          </a:p>
          <a:p>
            <a:pPr>
              <a:spcBef>
                <a:spcPct val="60000"/>
              </a:spcBef>
            </a:pPr>
            <a:r>
              <a:rPr lang="en-US" altLang="en-US" sz="3600" dirty="0"/>
              <a:t>All of which are part of the same database structure.</a:t>
            </a:r>
          </a:p>
        </p:txBody>
      </p:sp>
    </p:spTree>
    <p:extLst>
      <p:ext uri="{BB962C8B-B14F-4D97-AF65-F5344CB8AC3E}">
        <p14:creationId xmlns:p14="http://schemas.microsoft.com/office/powerpoint/2010/main" val="96849889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12099">
                                            <p:txEl>
                                              <p:pRg st="0" end="0"/>
                                            </p:txEl>
                                          </p:spTgt>
                                        </p:tgtEl>
                                        <p:attrNameLst>
                                          <p:attrName>style.visibility</p:attrName>
                                        </p:attrNameLst>
                                      </p:cBhvr>
                                      <p:to>
                                        <p:strVal val="visible"/>
                                      </p:to>
                                    </p:set>
                                    <p:animEffect transition="in" filter="wipe(left)">
                                      <p:cBhvr>
                                        <p:cTn id="7" dur="500"/>
                                        <p:tgtEl>
                                          <p:spTgt spid="1412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12099">
                                            <p:txEl>
                                              <p:pRg st="1" end="1"/>
                                            </p:txEl>
                                          </p:spTgt>
                                        </p:tgtEl>
                                        <p:attrNameLst>
                                          <p:attrName>style.visibility</p:attrName>
                                        </p:attrNameLst>
                                      </p:cBhvr>
                                      <p:to>
                                        <p:strVal val="visible"/>
                                      </p:to>
                                    </p:set>
                                    <p:animEffect transition="in" filter="wipe(left)">
                                      <p:cBhvr>
                                        <p:cTn id="12" dur="500"/>
                                        <p:tgtEl>
                                          <p:spTgt spid="1412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12099">
                                            <p:txEl>
                                              <p:pRg st="2" end="2"/>
                                            </p:txEl>
                                          </p:spTgt>
                                        </p:tgtEl>
                                        <p:attrNameLst>
                                          <p:attrName>style.visibility</p:attrName>
                                        </p:attrNameLst>
                                      </p:cBhvr>
                                      <p:to>
                                        <p:strVal val="visible"/>
                                      </p:to>
                                    </p:set>
                                    <p:animEffect transition="in" filter="wipe(left)">
                                      <p:cBhvr>
                                        <p:cTn id="17" dur="500"/>
                                        <p:tgtEl>
                                          <p:spTgt spid="1412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2099"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Step 7 – remove calculated fields and constants</a:t>
            </a:r>
            <a:r>
              <a:rPr lang="en-US" dirty="0"/>
              <a:t> </a:t>
            </a:r>
          </a:p>
        </p:txBody>
      </p:sp>
      <p:sp>
        <p:nvSpPr>
          <p:cNvPr id="3" name="Text Placeholder 2"/>
          <p:cNvSpPr>
            <a:spLocks noGrp="1"/>
          </p:cNvSpPr>
          <p:nvPr>
            <p:ph type="body" sz="quarter" idx="10"/>
          </p:nvPr>
        </p:nvSpPr>
        <p:spPr/>
        <p:txBody>
          <a:bodyPr/>
          <a:lstStyle/>
          <a:p>
            <a:pPr lvl="1"/>
            <a:r>
              <a:rPr lang="en-US" dirty="0"/>
              <a:t>Ensure all the parts of the equations are stored somewhere in the database.</a:t>
            </a:r>
          </a:p>
          <a:p>
            <a:pPr lvl="2"/>
            <a:r>
              <a:rPr lang="en-US" dirty="0"/>
              <a:t>Equation parts can be stored in different tables (linking allows you to bring them together)</a:t>
            </a:r>
          </a:p>
          <a:p>
            <a:pPr lvl="1"/>
            <a:r>
              <a:rPr lang="en-US" dirty="0"/>
              <a:t>If parts can be calculated, don’t store them either</a:t>
            </a:r>
          </a:p>
          <a:p>
            <a:endParaRPr lang="en-US" dirty="0"/>
          </a:p>
        </p:txBody>
      </p:sp>
    </p:spTree>
    <p:extLst>
      <p:ext uri="{BB962C8B-B14F-4D97-AF65-F5344CB8AC3E}">
        <p14:creationId xmlns:p14="http://schemas.microsoft.com/office/powerpoint/2010/main" val="435461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Step 7 – remove calculated fields and constants</a:t>
            </a:r>
            <a:r>
              <a:rPr lang="en-US" dirty="0"/>
              <a:t> </a:t>
            </a:r>
          </a:p>
        </p:txBody>
      </p:sp>
      <p:sp>
        <p:nvSpPr>
          <p:cNvPr id="3" name="Text Placeholder 2"/>
          <p:cNvSpPr>
            <a:spLocks noGrp="1"/>
          </p:cNvSpPr>
          <p:nvPr>
            <p:ph type="body" sz="quarter" idx="10"/>
          </p:nvPr>
        </p:nvSpPr>
        <p:spPr/>
        <p:txBody>
          <a:bodyPr/>
          <a:lstStyle/>
          <a:p>
            <a:pPr lvl="1"/>
            <a:r>
              <a:rPr lang="en-US" dirty="0"/>
              <a:t>Constants are fields that ALWAYS store the same value</a:t>
            </a:r>
          </a:p>
          <a:p>
            <a:pPr lvl="2"/>
            <a:r>
              <a:rPr lang="en-US" dirty="0"/>
              <a:t>No need to waste storage space</a:t>
            </a:r>
          </a:p>
          <a:p>
            <a:pPr lvl="2"/>
            <a:r>
              <a:rPr lang="en-US" dirty="0"/>
              <a:t>Print the constant value on reports when needed</a:t>
            </a:r>
            <a:br>
              <a:rPr lang="en-US" dirty="0"/>
            </a:br>
            <a:endParaRPr lang="en-US" dirty="0"/>
          </a:p>
          <a:p>
            <a:r>
              <a:rPr lang="en-US" dirty="0"/>
              <a:t>There are exceptions to this rule. Values that rarely change, though calculated, may be fields in the database. I’ve never run into an instance of this though</a:t>
            </a:r>
          </a:p>
        </p:txBody>
      </p:sp>
    </p:spTree>
    <p:extLst>
      <p:ext uri="{BB962C8B-B14F-4D97-AF65-F5344CB8AC3E}">
        <p14:creationId xmlns:p14="http://schemas.microsoft.com/office/powerpoint/2010/main" val="13142930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 database</a:t>
            </a:r>
          </a:p>
        </p:txBody>
      </p:sp>
      <p:sp>
        <p:nvSpPr>
          <p:cNvPr id="4" name="Rectangle 1"/>
          <p:cNvSpPr>
            <a:spLocks noGrp="1" noChangeArrowheads="1"/>
          </p:cNvSpPr>
          <p:nvPr>
            <p:ph type="body" sz="quarter" idx="10"/>
          </p:nvPr>
        </p:nvSpPr>
        <p:spPr bwMode="auto">
          <a:xfrm>
            <a:off x="76200" y="1981200"/>
            <a:ext cx="6348046" cy="2511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217488" algn="r"/>
                <a:tab pos="2743200" algn="ctr"/>
                <a:tab pos="5486400" algn="r"/>
              </a:tabLst>
              <a:defRPr>
                <a:solidFill>
                  <a:schemeClr val="tx1"/>
                </a:solidFill>
                <a:latin typeface="Arial" panose="020B0604020202020204" pitchFamily="34" charset="0"/>
              </a:defRPr>
            </a:lvl1pPr>
            <a:lvl2pPr eaLnBrk="0" hangingPunct="0">
              <a:tabLst>
                <a:tab pos="217488" algn="r"/>
                <a:tab pos="2743200" algn="ctr"/>
                <a:tab pos="5486400" algn="r"/>
              </a:tabLst>
              <a:defRPr>
                <a:solidFill>
                  <a:schemeClr val="tx1"/>
                </a:solidFill>
                <a:latin typeface="Arial" panose="020B0604020202020204" pitchFamily="34" charset="0"/>
              </a:defRPr>
            </a:lvl2pPr>
            <a:lvl3pPr eaLnBrk="0" hangingPunct="0">
              <a:tabLst>
                <a:tab pos="217488" algn="r"/>
                <a:tab pos="2743200" algn="ctr"/>
                <a:tab pos="5486400" algn="r"/>
              </a:tabLst>
              <a:defRPr>
                <a:solidFill>
                  <a:schemeClr val="tx1"/>
                </a:solidFill>
                <a:latin typeface="Arial" panose="020B0604020202020204" pitchFamily="34" charset="0"/>
              </a:defRPr>
            </a:lvl3pPr>
            <a:lvl4pPr eaLnBrk="0" hangingPunct="0">
              <a:tabLst>
                <a:tab pos="217488" algn="r"/>
                <a:tab pos="2743200" algn="ctr"/>
                <a:tab pos="5486400" algn="r"/>
              </a:tabLst>
              <a:defRPr>
                <a:solidFill>
                  <a:schemeClr val="tx1"/>
                </a:solidFill>
                <a:latin typeface="Arial" panose="020B0604020202020204" pitchFamily="34" charset="0"/>
              </a:defRPr>
            </a:lvl4pPr>
            <a:lvl5pPr eaLnBrk="0" hangingPunct="0">
              <a:tabLst>
                <a:tab pos="217488"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17488"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17488"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17488"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17488" algn="r"/>
                <a:tab pos="2743200" algn="ctr"/>
                <a:tab pos="54864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17488" algn="r"/>
                <a:tab pos="2743200" algn="ctr"/>
                <a:tab pos="5486400" algn="r"/>
              </a:tabLst>
            </a:pPr>
            <a:r>
              <a:rPr kumimoji="0" lang="en-US" altLang="en-US" sz="1200" b="1" i="0" u="none" strike="noStrike" cap="none" normalizeH="0" baseline="0" dirty="0">
                <a:ln>
                  <a:noFill/>
                </a:ln>
                <a:solidFill>
                  <a:srgbClr val="7030A0"/>
                </a:solidFill>
                <a:effectLst/>
                <a:ea typeface="Times New Roman" panose="02020603050405020304" pitchFamily="18" charset="0"/>
              </a:rPr>
              <a:t>Remove GPA from Student table </a:t>
            </a:r>
            <a:endParaRPr kumimoji="0" lang="en-US" altLang="en-US" sz="600" b="1" i="0" u="none" strike="noStrike" cap="none" normalizeH="0" baseline="0" dirty="0">
              <a:ln>
                <a:noFill/>
              </a:ln>
              <a:solidFill>
                <a:srgbClr val="7030A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17488" algn="r"/>
                <a:tab pos="2743200" algn="ctr"/>
                <a:tab pos="5486400" algn="r"/>
              </a:tabLst>
            </a:pPr>
            <a:r>
              <a:rPr kumimoji="0" lang="en-US" altLang="en-US" sz="1200" b="1" i="0" u="none" strike="noStrike" cap="none" normalizeH="0" baseline="0" dirty="0">
                <a:ln>
                  <a:noFill/>
                </a:ln>
                <a:solidFill>
                  <a:srgbClr val="7030A0"/>
                </a:solidFill>
                <a:effectLst/>
                <a:ea typeface="Times New Roman" panose="02020603050405020304" pitchFamily="18" charset="0"/>
              </a:rPr>
              <a:t>GPA = Total Points / </a:t>
            </a:r>
            <a:br>
              <a:rPr kumimoji="0" lang="en-US" altLang="en-US" sz="1200" b="1" i="0" u="none" strike="noStrike" cap="none" normalizeH="0" baseline="0" dirty="0">
                <a:ln>
                  <a:noFill/>
                </a:ln>
                <a:solidFill>
                  <a:srgbClr val="7030A0"/>
                </a:solidFill>
                <a:effectLst/>
                <a:ea typeface="Times New Roman" panose="02020603050405020304" pitchFamily="18" charset="0"/>
              </a:rPr>
            </a:br>
            <a:r>
              <a:rPr kumimoji="0" lang="en-US" altLang="en-US" sz="1200" b="1" i="0" u="none" strike="noStrike" cap="none" normalizeH="0" baseline="0" dirty="0">
                <a:ln>
                  <a:noFill/>
                </a:ln>
                <a:solidFill>
                  <a:srgbClr val="7030A0"/>
                </a:solidFill>
                <a:effectLst/>
                <a:ea typeface="Times New Roman" panose="02020603050405020304" pitchFamily="18" charset="0"/>
              </a:rPr>
              <a:t>Total Credits</a:t>
            </a:r>
            <a:endParaRPr kumimoji="0" lang="en-US" altLang="en-US" sz="600" b="1" i="0" u="none" strike="noStrike" cap="none" normalizeH="0" baseline="0" dirty="0">
              <a:ln>
                <a:noFill/>
              </a:ln>
              <a:solidFill>
                <a:srgbClr val="7030A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17488" algn="r"/>
                <a:tab pos="2743200" algn="ctr"/>
                <a:tab pos="5486400" algn="r"/>
              </a:tabLst>
            </a:pPr>
            <a:r>
              <a:rPr kumimoji="0" lang="en-US" altLang="en-US" sz="1200" b="1" i="0" u="none" strike="noStrike" cap="none" normalizeH="0" baseline="0" dirty="0">
                <a:ln>
                  <a:noFill/>
                </a:ln>
                <a:solidFill>
                  <a:srgbClr val="7030A0"/>
                </a:solidFill>
                <a:effectLst/>
                <a:ea typeface="Times New Roman" panose="02020603050405020304" pitchFamily="18" charset="0"/>
              </a:rPr>
              <a:t>Total Points = Sum of all grade points</a:t>
            </a:r>
            <a:endParaRPr kumimoji="0" lang="en-US" altLang="en-US" sz="600" b="1" i="0" u="none" strike="noStrike" cap="none" normalizeH="0" baseline="0" dirty="0">
              <a:ln>
                <a:noFill/>
              </a:ln>
              <a:solidFill>
                <a:srgbClr val="7030A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17488" algn="r"/>
                <a:tab pos="2743200" algn="ctr"/>
                <a:tab pos="5486400" algn="r"/>
              </a:tabLst>
            </a:pPr>
            <a:r>
              <a:rPr kumimoji="0" lang="en-US" altLang="en-US" sz="1200" b="1" i="0" u="none" strike="noStrike" cap="none" normalizeH="0" baseline="0" dirty="0">
                <a:ln>
                  <a:noFill/>
                </a:ln>
                <a:solidFill>
                  <a:srgbClr val="7030A0"/>
                </a:solidFill>
                <a:effectLst/>
                <a:ea typeface="Times New Roman" panose="02020603050405020304" pitchFamily="18" charset="0"/>
              </a:rPr>
              <a:t>Total Credits = Sum of all credits earned</a:t>
            </a:r>
            <a:endParaRPr kumimoji="0" lang="en-US" altLang="en-US" sz="600" b="1" i="0" u="none" strike="noStrike" cap="none" normalizeH="0" baseline="0" dirty="0">
              <a:ln>
                <a:noFill/>
              </a:ln>
              <a:solidFill>
                <a:srgbClr val="7030A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17488" algn="r"/>
                <a:tab pos="2743200" algn="ctr"/>
                <a:tab pos="5486400" algn="r"/>
              </a:tabLst>
            </a:pPr>
            <a:r>
              <a:rPr kumimoji="0" lang="en-US" altLang="en-US" sz="1200" b="1"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sym typeface="Wingdings" panose="05000000000000000000" pitchFamily="2" charset="2"/>
              </a:rPr>
              <a:t></a:t>
            </a:r>
            <a:r>
              <a:rPr kumimoji="0" lang="en-US" altLang="en-US" sz="1200" b="1" i="0" u="none" strike="noStrike" cap="none" normalizeH="0" baseline="0" dirty="0">
                <a:ln>
                  <a:noFill/>
                </a:ln>
                <a:solidFill>
                  <a:srgbClr val="7030A0"/>
                </a:solidFill>
                <a:effectLst/>
                <a:ea typeface="Times New Roman" panose="02020603050405020304" pitchFamily="18" charset="0"/>
              </a:rPr>
              <a:t>	</a:t>
            </a:r>
            <a:r>
              <a:rPr kumimoji="0" lang="en-US" altLang="en-US" sz="1200" b="1"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sym typeface="Wingdings" panose="05000000000000000000" pitchFamily="2" charset="2"/>
              </a:rPr>
              <a:t>Grade Points available </a:t>
            </a:r>
            <a:r>
              <a:rPr kumimoji="0" lang="en-US" altLang="en-US" sz="900" b="1"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sym typeface="Wingdings" panose="05000000000000000000" pitchFamily="2" charset="2"/>
              </a:rPr>
              <a:t>(determined from letter grade)</a:t>
            </a:r>
            <a:endParaRPr kumimoji="0" lang="en-US" altLang="en-US" sz="600" b="1" i="0" u="none" strike="noStrike" cap="none" normalizeH="0" baseline="0" dirty="0">
              <a:ln>
                <a:noFill/>
              </a:ln>
              <a:solidFill>
                <a:srgbClr val="7030A0"/>
              </a:solidFill>
              <a:effectLst/>
              <a:latin typeface="Times New Roman" panose="02020603050405020304" pitchFamily="18"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Char char="•"/>
              <a:tabLst>
                <a:tab pos="217488" algn="r"/>
                <a:tab pos="2743200" algn="ctr"/>
                <a:tab pos="5486400" algn="r"/>
              </a:tabLst>
            </a:pPr>
            <a:r>
              <a:rPr kumimoji="0" lang="en-US" altLang="en-US" sz="1200" b="1"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sym typeface="Wingdings" panose="05000000000000000000" pitchFamily="2" charset="2"/>
              </a:rPr>
              <a:t>Credits Earned available</a:t>
            </a:r>
            <a:br>
              <a:rPr kumimoji="0" lang="en-US" altLang="en-US" sz="1200" b="1"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sym typeface="Wingdings" panose="05000000000000000000" pitchFamily="2" charset="2"/>
              </a:rPr>
            </a:br>
            <a:br>
              <a:rPr kumimoji="0" lang="en-US" altLang="en-US" sz="1200" b="1"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sym typeface="Wingdings" panose="05000000000000000000" pitchFamily="2" charset="2"/>
              </a:rPr>
            </a:br>
            <a:endParaRPr kumimoji="0" lang="en-US" altLang="en-US" sz="600" b="1" i="0" u="none" strike="noStrike" cap="none" normalizeH="0" baseline="0" dirty="0">
              <a:ln>
                <a:noFill/>
              </a:ln>
              <a:solidFill>
                <a:srgbClr val="7030A0"/>
              </a:solidFill>
              <a:effectLst/>
              <a:latin typeface="Times New Roman" panose="02020603050405020304" pitchFamily="18"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tab pos="217488" algn="r"/>
                <a:tab pos="2743200" algn="ctr"/>
                <a:tab pos="5486400" algn="r"/>
              </a:tabLst>
            </a:pPr>
            <a:r>
              <a:rPr kumimoji="0" lang="en-US" altLang="en-US" sz="1200" b="1"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sym typeface="Wingdings" panose="05000000000000000000" pitchFamily="2" charset="2"/>
              </a:rPr>
              <a:t>Remove State (constant)</a:t>
            </a:r>
          </a:p>
          <a:p>
            <a:pPr marL="0" indent="0">
              <a:buNone/>
            </a:pPr>
            <a:r>
              <a:rPr lang="en-US" sz="1200" b="1" dirty="0">
                <a:solidFill>
                  <a:srgbClr val="7030A0"/>
                </a:solidFill>
              </a:rPr>
              <a:t>Remove City, create </a:t>
            </a:r>
            <a:r>
              <a:rPr lang="en-US" sz="1200" b="1" dirty="0" err="1">
                <a:solidFill>
                  <a:srgbClr val="7030A0"/>
                </a:solidFill>
              </a:rPr>
              <a:t>ZipCity</a:t>
            </a:r>
            <a:r>
              <a:rPr lang="en-US" sz="1200" b="1" dirty="0">
                <a:solidFill>
                  <a:srgbClr val="7030A0"/>
                </a:solidFill>
              </a:rPr>
              <a:t> table to lookup city based on zip</a:t>
            </a:r>
          </a:p>
          <a:p>
            <a:pPr marL="0" indent="0">
              <a:buNone/>
            </a:pPr>
            <a:r>
              <a:rPr lang="en-US" sz="1200" b="1" dirty="0">
                <a:solidFill>
                  <a:srgbClr val="7030A0"/>
                </a:solidFill>
              </a:rPr>
              <a:t>Zip is linking field in Student</a:t>
            </a:r>
          </a:p>
          <a:p>
            <a:pPr marL="0" indent="0">
              <a:buNone/>
            </a:pPr>
            <a:r>
              <a:rPr kumimoji="0" lang="en-US" altLang="en-US" sz="1200" b="1"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sym typeface="Wingdings" panose="05000000000000000000" pitchFamily="2" charset="2"/>
              </a:rPr>
              <a:t>Assign fields to entities in Enrollment</a:t>
            </a:r>
            <a:r>
              <a:rPr kumimoji="0" lang="en-US" altLang="en-US" sz="1200" b="1" i="0" u="none" strike="noStrike" cap="none" normalizeH="0" dirty="0">
                <a:ln>
                  <a:noFill/>
                </a:ln>
                <a:solidFill>
                  <a:srgbClr val="7030A0"/>
                </a:solidFill>
                <a:effectLst/>
                <a:latin typeface="Times New Roman" panose="02020603050405020304" pitchFamily="18" charset="0"/>
                <a:ea typeface="Times New Roman" panose="02020603050405020304" pitchFamily="18" charset="0"/>
                <a:sym typeface="Wingdings" panose="05000000000000000000" pitchFamily="2" charset="2"/>
              </a:rPr>
              <a:t> database</a:t>
            </a:r>
            <a:endParaRPr kumimoji="0" lang="en-US" altLang="en-US" sz="1200" b="1" i="0" u="none" strike="noStrike" cap="none" normalizeH="0" baseline="0" dirty="0">
              <a:ln>
                <a:noFill/>
              </a:ln>
              <a:solidFill>
                <a:srgbClr val="7030A0"/>
              </a:solidFill>
              <a:effectLst/>
              <a:latin typeface="Times New Roman" panose="02020603050405020304" pitchFamily="18" charset="0"/>
              <a:ea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16307165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Step 8- Assign remaining fields to entities</a:t>
            </a:r>
          </a:p>
        </p:txBody>
      </p:sp>
      <p:sp>
        <p:nvSpPr>
          <p:cNvPr id="3" name="Text Placeholder 2"/>
          <p:cNvSpPr>
            <a:spLocks noGrp="1"/>
          </p:cNvSpPr>
          <p:nvPr>
            <p:ph type="body" sz="quarter" idx="10"/>
          </p:nvPr>
        </p:nvSpPr>
        <p:spPr/>
        <p:txBody>
          <a:bodyPr/>
          <a:lstStyle/>
          <a:p>
            <a:pPr lvl="1"/>
            <a:r>
              <a:rPr lang="en-US" dirty="0"/>
              <a:t>For all remaining fields (from Step 1), assign to one </a:t>
            </a:r>
            <a:r>
              <a:rPr lang="en-US" b="1" dirty="0"/>
              <a:t>and only one</a:t>
            </a:r>
            <a:r>
              <a:rPr lang="en-US" dirty="0"/>
              <a:t> table.</a:t>
            </a:r>
          </a:p>
          <a:p>
            <a:r>
              <a:rPr lang="en-US" dirty="0"/>
              <a:t>Only linking fields may be duplicated in a database</a:t>
            </a:r>
          </a:p>
        </p:txBody>
      </p:sp>
    </p:spTree>
    <p:extLst>
      <p:ext uri="{BB962C8B-B14F-4D97-AF65-F5344CB8AC3E}">
        <p14:creationId xmlns:p14="http://schemas.microsoft.com/office/powerpoint/2010/main" val="41576245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naming standards</a:t>
            </a:r>
          </a:p>
        </p:txBody>
      </p:sp>
      <p:sp>
        <p:nvSpPr>
          <p:cNvPr id="3" name="Text Placeholder 2"/>
          <p:cNvSpPr>
            <a:spLocks noGrp="1"/>
          </p:cNvSpPr>
          <p:nvPr>
            <p:ph type="body" sz="quarter" idx="10"/>
          </p:nvPr>
        </p:nvSpPr>
        <p:spPr/>
        <p:txBody>
          <a:bodyPr/>
          <a:lstStyle/>
          <a:p>
            <a:r>
              <a:rPr lang="en-US" sz="1800" dirty="0"/>
              <a:t>Field Naming Standards</a:t>
            </a:r>
          </a:p>
          <a:p>
            <a:pPr lvl="1"/>
            <a:r>
              <a:rPr lang="en-US" sz="1600" dirty="0"/>
              <a:t>Apply to primary keys and linking fields as well.</a:t>
            </a:r>
          </a:p>
          <a:p>
            <a:pPr lvl="1"/>
            <a:r>
              <a:rPr lang="en-US" sz="1600" dirty="0"/>
              <a:t>Use singular nouns</a:t>
            </a:r>
          </a:p>
          <a:p>
            <a:pPr lvl="2"/>
            <a:r>
              <a:rPr lang="en-US" sz="1400" dirty="0"/>
              <a:t>If plural makes more sense, this is not a field but another table.</a:t>
            </a:r>
          </a:p>
          <a:p>
            <a:pPr lvl="1"/>
            <a:r>
              <a:rPr lang="en-US" sz="1600" dirty="0"/>
              <a:t>Unique and descriptive</a:t>
            </a:r>
          </a:p>
          <a:p>
            <a:pPr lvl="2"/>
            <a:r>
              <a:rPr lang="en-US" sz="1400" dirty="0"/>
              <a:t>Include table name when field name occurs in two tables (</a:t>
            </a:r>
            <a:r>
              <a:rPr lang="en-US" sz="1400" dirty="0" err="1"/>
              <a:t>StudentAddress</a:t>
            </a:r>
            <a:r>
              <a:rPr lang="en-US" sz="1400" dirty="0"/>
              <a:t>, </a:t>
            </a:r>
            <a:r>
              <a:rPr lang="en-US" sz="1400" dirty="0" err="1"/>
              <a:t>InstructorAddress</a:t>
            </a:r>
            <a:r>
              <a:rPr lang="en-US" sz="1400" dirty="0"/>
              <a:t>)</a:t>
            </a:r>
            <a:br>
              <a:rPr lang="en-US" sz="1400" dirty="0"/>
            </a:br>
            <a:r>
              <a:rPr lang="en-US" sz="1400" dirty="0"/>
              <a:t>(optional)</a:t>
            </a:r>
          </a:p>
          <a:p>
            <a:pPr lvl="1"/>
            <a:r>
              <a:rPr lang="en-US" sz="1600" dirty="0"/>
              <a:t>Use minimum number of words</a:t>
            </a:r>
          </a:p>
          <a:p>
            <a:pPr lvl="1"/>
            <a:r>
              <a:rPr lang="en-US" sz="1600" dirty="0"/>
              <a:t>Use acronyms and abbreviations wisely (only if everyone understands them)</a:t>
            </a:r>
          </a:p>
          <a:p>
            <a:pPr lvl="1"/>
            <a:r>
              <a:rPr lang="en-US" sz="1600" dirty="0"/>
              <a:t>If the name includes “/”  “&amp;” “-“  “and” “or”, it probably represents two or more fields. Split them.</a:t>
            </a:r>
          </a:p>
          <a:p>
            <a:pPr lvl="1"/>
            <a:r>
              <a:rPr lang="en-US" sz="1600" dirty="0"/>
              <a:t>Split multipart fields into separate fields</a:t>
            </a:r>
          </a:p>
          <a:p>
            <a:pPr lvl="2"/>
            <a:r>
              <a:rPr lang="en-US" sz="1400" dirty="0"/>
              <a:t>If a field can be decomposed into </a:t>
            </a:r>
            <a:r>
              <a:rPr lang="en-US" sz="1400" i="1" dirty="0"/>
              <a:t>parts</a:t>
            </a:r>
            <a:r>
              <a:rPr lang="en-US" sz="1400" dirty="0"/>
              <a:t>, it’s probably more than one field.</a:t>
            </a:r>
          </a:p>
          <a:p>
            <a:r>
              <a:rPr lang="en-US" sz="1600" dirty="0"/>
              <a:t>Example:  </a:t>
            </a:r>
            <a:r>
              <a:rPr lang="en-US" sz="1600" i="1" dirty="0"/>
              <a:t>Address (street, city, state, zip)</a:t>
            </a:r>
            <a:br>
              <a:rPr lang="en-US" sz="1600" i="1" dirty="0"/>
            </a:br>
            <a:r>
              <a:rPr lang="en-US" sz="1600" i="1" dirty="0"/>
              <a:t>	Phone (area code, number, extension)</a:t>
            </a:r>
            <a:endParaRPr lang="en-US" sz="1600" dirty="0"/>
          </a:p>
        </p:txBody>
      </p:sp>
    </p:spTree>
    <p:extLst>
      <p:ext uri="{BB962C8B-B14F-4D97-AF65-F5344CB8AC3E}">
        <p14:creationId xmlns:p14="http://schemas.microsoft.com/office/powerpoint/2010/main" val="29236975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Step 9 – for all fields, determine type and size</a:t>
            </a:r>
          </a:p>
        </p:txBody>
      </p:sp>
      <p:sp>
        <p:nvSpPr>
          <p:cNvPr id="3" name="Text Placeholder 2"/>
          <p:cNvSpPr>
            <a:spLocks noGrp="1"/>
          </p:cNvSpPr>
          <p:nvPr>
            <p:ph type="body" sz="quarter" idx="10"/>
          </p:nvPr>
        </p:nvSpPr>
        <p:spPr/>
        <p:txBody>
          <a:bodyPr/>
          <a:lstStyle/>
          <a:p>
            <a:pPr lvl="1"/>
            <a:r>
              <a:rPr lang="en-US" sz="2400" dirty="0"/>
              <a:t>Use types and sizes available in your database program</a:t>
            </a:r>
          </a:p>
          <a:p>
            <a:pPr lvl="1"/>
            <a:r>
              <a:rPr lang="en-US" sz="2400" dirty="0"/>
              <a:t>Types and sizes of </a:t>
            </a:r>
            <a:r>
              <a:rPr lang="en-US" sz="2400" b="1" dirty="0"/>
              <a:t>linking fields (foreign keys)</a:t>
            </a:r>
            <a:r>
              <a:rPr lang="en-US" sz="2400" dirty="0"/>
              <a:t> must be identical in each table </a:t>
            </a:r>
          </a:p>
          <a:p>
            <a:pPr lvl="1"/>
            <a:r>
              <a:rPr lang="en-US" sz="2600" dirty="0"/>
              <a:t>MYSQL : </a:t>
            </a:r>
            <a:r>
              <a:rPr lang="en-US" sz="2600" dirty="0" err="1"/>
              <a:t>int</a:t>
            </a:r>
            <a:r>
              <a:rPr lang="en-US" sz="2600" dirty="0"/>
              <a:t> or varchar</a:t>
            </a:r>
          </a:p>
          <a:p>
            <a:pPr lvl="2"/>
            <a:r>
              <a:rPr lang="en-US" sz="2000" dirty="0"/>
              <a:t>Varchar(20)</a:t>
            </a:r>
          </a:p>
          <a:p>
            <a:pPr lvl="2"/>
            <a:r>
              <a:rPr lang="en-US" sz="2000" dirty="0" err="1"/>
              <a:t>Int</a:t>
            </a:r>
            <a:r>
              <a:rPr lang="en-US" sz="2000" dirty="0"/>
              <a:t> (if it’s automatically assigned)</a:t>
            </a:r>
          </a:p>
        </p:txBody>
      </p:sp>
    </p:spTree>
    <p:extLst>
      <p:ext uri="{BB962C8B-B14F-4D97-AF65-F5344CB8AC3E}">
        <p14:creationId xmlns:p14="http://schemas.microsoft.com/office/powerpoint/2010/main" val="32103186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Mysql</a:t>
            </a:r>
            <a:r>
              <a:rPr lang="en-US" dirty="0"/>
              <a:t> common data types</a:t>
            </a:r>
          </a:p>
        </p:txBody>
      </p:sp>
      <p:sp>
        <p:nvSpPr>
          <p:cNvPr id="3" name="Text Placeholder 2"/>
          <p:cNvSpPr>
            <a:spLocks noGrp="1"/>
          </p:cNvSpPr>
          <p:nvPr>
            <p:ph type="body" sz="quarter" idx="10"/>
          </p:nvPr>
        </p:nvSpPr>
        <p:spPr/>
        <p:txBody>
          <a:bodyPr/>
          <a:lstStyle/>
          <a:p>
            <a:r>
              <a:rPr lang="en-US" sz="2800" dirty="0"/>
              <a:t>VARCHAR  (string 0-255 characters)</a:t>
            </a:r>
          </a:p>
          <a:p>
            <a:r>
              <a:rPr lang="en-US" sz="2800" dirty="0"/>
              <a:t>TEXT (0-65k characters)</a:t>
            </a:r>
          </a:p>
          <a:p>
            <a:r>
              <a:rPr lang="en-US" sz="2800" dirty="0"/>
              <a:t>INT		</a:t>
            </a:r>
          </a:p>
          <a:p>
            <a:r>
              <a:rPr lang="en-US" sz="2800" dirty="0"/>
              <a:t>BIGINT		</a:t>
            </a:r>
          </a:p>
          <a:p>
            <a:r>
              <a:rPr lang="en-US" sz="2800" dirty="0"/>
              <a:t>DATE</a:t>
            </a:r>
          </a:p>
          <a:p>
            <a:r>
              <a:rPr lang="en-US" sz="2800" dirty="0"/>
              <a:t>DATETIME</a:t>
            </a:r>
          </a:p>
          <a:p>
            <a:r>
              <a:rPr lang="en-US" sz="2800" dirty="0"/>
              <a:t>BOOLEAN</a:t>
            </a:r>
          </a:p>
          <a:p>
            <a:r>
              <a:rPr lang="en-US" dirty="0">
                <a:hlinkClick r:id="rId3"/>
              </a:rPr>
              <a:t>http://www.cheatography.com/davechild/cheat-sheets/mysql/</a:t>
            </a:r>
            <a:endParaRPr lang="en-US" dirty="0"/>
          </a:p>
          <a:p>
            <a:endParaRPr lang="en-US" dirty="0"/>
          </a:p>
        </p:txBody>
      </p:sp>
    </p:spTree>
    <p:extLst>
      <p:ext uri="{BB962C8B-B14F-4D97-AF65-F5344CB8AC3E}">
        <p14:creationId xmlns:p14="http://schemas.microsoft.com/office/powerpoint/2010/main" val="7723467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1"/>
            <a:ext cx="6038850" cy="990599"/>
          </a:xfrm>
        </p:spPr>
        <p:txBody>
          <a:bodyPr/>
          <a:lstStyle/>
          <a:p>
            <a:r>
              <a:rPr lang="en-US" dirty="0" err="1"/>
              <a:t>Mysql</a:t>
            </a:r>
            <a:r>
              <a:rPr lang="en-US" dirty="0"/>
              <a:t> data types</a:t>
            </a:r>
          </a:p>
        </p:txBody>
      </p:sp>
      <p:sp>
        <p:nvSpPr>
          <p:cNvPr id="3" name="Text Placeholder 2"/>
          <p:cNvSpPr>
            <a:spLocks noGrp="1"/>
          </p:cNvSpPr>
          <p:nvPr>
            <p:ph type="body" sz="quarter" idx="10"/>
          </p:nvPr>
        </p:nvSpPr>
        <p:spPr>
          <a:xfrm>
            <a:off x="228600" y="2209800"/>
            <a:ext cx="5943600" cy="4419600"/>
          </a:xfrm>
        </p:spPr>
        <p:txBody>
          <a:bodyPr/>
          <a:lstStyle/>
          <a:p>
            <a:r>
              <a:rPr lang="en-US" dirty="0"/>
              <a:t>Complete listing</a:t>
            </a:r>
          </a:p>
        </p:txBody>
      </p:sp>
      <p:pic>
        <p:nvPicPr>
          <p:cNvPr id="4" name="Picture 3"/>
          <p:cNvPicPr>
            <a:picLocks noChangeAspect="1"/>
          </p:cNvPicPr>
          <p:nvPr/>
        </p:nvPicPr>
        <p:blipFill>
          <a:blip r:embed="rId3"/>
          <a:stretch>
            <a:fillRect/>
          </a:stretch>
        </p:blipFill>
        <p:spPr>
          <a:xfrm>
            <a:off x="6267450" y="0"/>
            <a:ext cx="2876550" cy="6724650"/>
          </a:xfrm>
          <a:prstGeom prst="rect">
            <a:avLst/>
          </a:prstGeom>
        </p:spPr>
      </p:pic>
    </p:spTree>
    <p:extLst>
      <p:ext uri="{BB962C8B-B14F-4D97-AF65-F5344CB8AC3E}">
        <p14:creationId xmlns:p14="http://schemas.microsoft.com/office/powerpoint/2010/main" val="33380960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2362200" cy="3428999"/>
          </a:xfrm>
        </p:spPr>
        <p:txBody>
          <a:bodyPr/>
          <a:lstStyle/>
          <a:p>
            <a:r>
              <a:rPr lang="en-US" dirty="0" err="1"/>
              <a:t>Sql</a:t>
            </a:r>
            <a:r>
              <a:rPr lang="en-US" dirty="0"/>
              <a:t> server data types</a:t>
            </a:r>
          </a:p>
        </p:txBody>
      </p:sp>
      <p:sp>
        <p:nvSpPr>
          <p:cNvPr id="3" name="Text Placeholder 2"/>
          <p:cNvSpPr>
            <a:spLocks noGrp="1"/>
          </p:cNvSpPr>
          <p:nvPr>
            <p:ph type="body" sz="quarter" idx="10"/>
          </p:nvPr>
        </p:nvSpPr>
        <p:spPr>
          <a:xfrm>
            <a:off x="2663825" y="6281737"/>
            <a:ext cx="8610600" cy="4419600"/>
          </a:xfrm>
        </p:spPr>
        <p:txBody>
          <a:bodyPr/>
          <a:lstStyle/>
          <a:p>
            <a:endParaRPr lang="en-US" dirty="0"/>
          </a:p>
        </p:txBody>
      </p:sp>
      <p:pic>
        <p:nvPicPr>
          <p:cNvPr id="18434" name="Picture 2" descr="https://sqlserverrider.files.wordpress.com/2013/04/pic1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5432" y="1143000"/>
            <a:ext cx="65532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903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Step 9 – for all fields, determine type and size</a:t>
            </a:r>
          </a:p>
        </p:txBody>
      </p:sp>
      <p:sp>
        <p:nvSpPr>
          <p:cNvPr id="3" name="Text Placeholder 2"/>
          <p:cNvSpPr>
            <a:spLocks noGrp="1"/>
          </p:cNvSpPr>
          <p:nvPr>
            <p:ph type="body" sz="quarter" idx="10"/>
          </p:nvPr>
        </p:nvSpPr>
        <p:spPr/>
        <p:txBody>
          <a:bodyPr/>
          <a:lstStyle/>
          <a:p>
            <a:pPr lvl="2"/>
            <a:r>
              <a:rPr lang="en-US" sz="1800" dirty="0"/>
              <a:t>Long Text (Memo)</a:t>
            </a:r>
          </a:p>
          <a:p>
            <a:pPr lvl="3"/>
            <a:r>
              <a:rPr lang="en-US" sz="1600" dirty="0"/>
              <a:t>Text–type field that can store up to 4.2 e9 characters</a:t>
            </a:r>
          </a:p>
          <a:p>
            <a:pPr lvl="3"/>
            <a:endParaRPr lang="en-US" sz="1600" dirty="0"/>
          </a:p>
          <a:p>
            <a:pPr lvl="2"/>
            <a:r>
              <a:rPr lang="en-US" sz="1800" dirty="0"/>
              <a:t>Number</a:t>
            </a:r>
          </a:p>
          <a:p>
            <a:pPr lvl="3"/>
            <a:r>
              <a:rPr lang="en-US" sz="1600" dirty="0"/>
              <a:t>Access has five different types of Numbers</a:t>
            </a:r>
          </a:p>
          <a:p>
            <a:pPr lvl="3"/>
            <a:r>
              <a:rPr lang="en-US" sz="1600" dirty="0"/>
              <a:t>Select the appropriate type to use memory/storage effectively</a:t>
            </a:r>
          </a:p>
          <a:p>
            <a:pPr lvl="4"/>
            <a:r>
              <a:rPr lang="en-US" sz="1600" dirty="0"/>
              <a:t>Byte  (whole number, 0-255)</a:t>
            </a:r>
          </a:p>
          <a:p>
            <a:pPr lvl="4"/>
            <a:r>
              <a:rPr lang="en-US" sz="1600" dirty="0"/>
              <a:t>Integer (whole number, ±32,767)</a:t>
            </a:r>
          </a:p>
          <a:p>
            <a:pPr lvl="4"/>
            <a:r>
              <a:rPr lang="en-US" sz="1600" dirty="0"/>
              <a:t>Long Integer (whole number, </a:t>
            </a:r>
            <a:br>
              <a:rPr lang="en-US" sz="1600" dirty="0"/>
            </a:br>
            <a:r>
              <a:rPr lang="en-US" sz="1600" dirty="0"/>
              <a:t>±2.1 billion)</a:t>
            </a:r>
          </a:p>
          <a:p>
            <a:pPr lvl="4"/>
            <a:r>
              <a:rPr lang="en-US" sz="1600" dirty="0"/>
              <a:t>Single (number with decimals, 7 digits of accuracy after decimal point)</a:t>
            </a:r>
          </a:p>
          <a:p>
            <a:pPr lvl="4"/>
            <a:r>
              <a:rPr lang="en-US" sz="1600" dirty="0"/>
              <a:t>Double (number with decimals, 15 digits of accuracy after decimal point)</a:t>
            </a:r>
            <a:br>
              <a:rPr lang="en-US" sz="1600" dirty="0"/>
            </a:br>
            <a:r>
              <a:rPr lang="en-US" sz="1600" dirty="0"/>
              <a:t>RARELY USED!</a:t>
            </a:r>
          </a:p>
          <a:p>
            <a:r>
              <a:rPr lang="en-US" sz="2400" dirty="0"/>
              <a:t>Example:  B  I  L  S or D</a:t>
            </a:r>
            <a:endParaRPr lang="en-US" sz="4800" dirty="0"/>
          </a:p>
        </p:txBody>
      </p:sp>
    </p:spTree>
    <p:extLst>
      <p:ext uri="{BB962C8B-B14F-4D97-AF65-F5344CB8AC3E}">
        <p14:creationId xmlns:p14="http://schemas.microsoft.com/office/powerpoint/2010/main" val="183107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83074" name="Rectangle 2"/>
          <p:cNvSpPr>
            <a:spLocks noGrp="1" noChangeArrowheads="1"/>
          </p:cNvSpPr>
          <p:nvPr>
            <p:ph type="title"/>
          </p:nvPr>
        </p:nvSpPr>
        <p:spPr>
          <a:xfrm>
            <a:off x="419100" y="1264444"/>
            <a:ext cx="8351838" cy="747713"/>
          </a:xfrm>
          <a:solidFill>
            <a:schemeClr val="folHlink"/>
          </a:solidFill>
          <a:effectLst>
            <a:outerShdw dist="107763" dir="2700000" algn="ctr" rotWithShape="0">
              <a:srgbClr val="009900">
                <a:alpha val="50000"/>
              </a:srgbClr>
            </a:outerShdw>
          </a:effectLst>
        </p:spPr>
        <p:txBody>
          <a:bodyPr/>
          <a:lstStyle/>
          <a:p>
            <a:pPr algn="ctr"/>
            <a:r>
              <a:rPr lang="en-US" altLang="en-US" sz="4300" dirty="0"/>
              <a:t>The Network Database Model</a:t>
            </a:r>
          </a:p>
        </p:txBody>
      </p:sp>
      <p:grpSp>
        <p:nvGrpSpPr>
          <p:cNvPr id="1283075" name="Group 3"/>
          <p:cNvGrpSpPr>
            <a:grpSpLocks/>
          </p:cNvGrpSpPr>
          <p:nvPr/>
        </p:nvGrpSpPr>
        <p:grpSpPr bwMode="auto">
          <a:xfrm>
            <a:off x="251619" y="2514600"/>
            <a:ext cx="8610600" cy="4114800"/>
            <a:chOff x="144" y="1104"/>
            <a:chExt cx="5424" cy="2592"/>
          </a:xfrm>
        </p:grpSpPr>
        <p:sp>
          <p:nvSpPr>
            <p:cNvPr id="1283076" name="Rectangle 4"/>
            <p:cNvSpPr>
              <a:spLocks noChangeArrowheads="1"/>
            </p:cNvSpPr>
            <p:nvPr/>
          </p:nvSpPr>
          <p:spPr bwMode="auto">
            <a:xfrm>
              <a:off x="2160" y="1104"/>
              <a:ext cx="1344" cy="480"/>
            </a:xfrm>
            <a:prstGeom prst="rect">
              <a:avLst/>
            </a:prstGeom>
            <a:solidFill>
              <a:schemeClr val="folHlink"/>
            </a:solidFill>
            <a:ln w="12700">
              <a:solidFill>
                <a:schemeClr val="tx1"/>
              </a:solidFill>
              <a:miter lim="800000"/>
              <a:headEnd type="none" w="sm" len="sm"/>
              <a:tailEnd type="none" w="sm" len="sm"/>
            </a:ln>
            <a:effectLst>
              <a:outerShdw dist="107763" dir="2700000" algn="ctr" rotWithShape="0">
                <a:srgbClr val="009900">
                  <a:alpha val="50000"/>
                </a:srgbClr>
              </a:outerShdw>
            </a:effectLst>
          </p:spPr>
          <p:txBody>
            <a:bodyPr wrap="none" anchor="ctr"/>
            <a:lstStyle/>
            <a:p>
              <a:pPr algn="ctr"/>
              <a:r>
                <a:rPr lang="en-US" altLang="en-US"/>
                <a:t>Agents</a:t>
              </a:r>
            </a:p>
          </p:txBody>
        </p:sp>
        <p:sp>
          <p:nvSpPr>
            <p:cNvPr id="1283077" name="Rectangle 5"/>
            <p:cNvSpPr>
              <a:spLocks noChangeArrowheads="1"/>
            </p:cNvSpPr>
            <p:nvPr/>
          </p:nvSpPr>
          <p:spPr bwMode="auto">
            <a:xfrm>
              <a:off x="768" y="2160"/>
              <a:ext cx="1344" cy="480"/>
            </a:xfrm>
            <a:prstGeom prst="rect">
              <a:avLst/>
            </a:prstGeom>
            <a:solidFill>
              <a:schemeClr val="folHlink"/>
            </a:solidFill>
            <a:ln w="12700">
              <a:solidFill>
                <a:schemeClr val="tx1"/>
              </a:solidFill>
              <a:miter lim="800000"/>
              <a:headEnd type="none" w="sm" len="sm"/>
              <a:tailEnd type="none" w="sm" len="sm"/>
            </a:ln>
            <a:effectLst>
              <a:outerShdw dist="107763" dir="2700000" algn="ctr" rotWithShape="0">
                <a:srgbClr val="009900">
                  <a:alpha val="50000"/>
                </a:srgbClr>
              </a:outerShdw>
            </a:effectLst>
          </p:spPr>
          <p:txBody>
            <a:bodyPr wrap="none" anchor="ctr"/>
            <a:lstStyle/>
            <a:p>
              <a:pPr algn="ctr"/>
              <a:r>
                <a:rPr lang="en-US" altLang="en-US"/>
                <a:t>Clients</a:t>
              </a:r>
            </a:p>
          </p:txBody>
        </p:sp>
        <p:sp>
          <p:nvSpPr>
            <p:cNvPr id="1283078" name="Rectangle 6"/>
            <p:cNvSpPr>
              <a:spLocks noChangeArrowheads="1"/>
            </p:cNvSpPr>
            <p:nvPr/>
          </p:nvSpPr>
          <p:spPr bwMode="auto">
            <a:xfrm>
              <a:off x="3648" y="2160"/>
              <a:ext cx="1344" cy="480"/>
            </a:xfrm>
            <a:prstGeom prst="rect">
              <a:avLst/>
            </a:prstGeom>
            <a:solidFill>
              <a:schemeClr val="folHlink"/>
            </a:solidFill>
            <a:ln w="12700">
              <a:solidFill>
                <a:schemeClr val="tx1"/>
              </a:solidFill>
              <a:miter lim="800000"/>
              <a:headEnd type="none" w="sm" len="sm"/>
              <a:tailEnd type="none" w="sm" len="sm"/>
            </a:ln>
            <a:effectLst>
              <a:outerShdw dist="107763" dir="2700000" algn="ctr" rotWithShape="0">
                <a:srgbClr val="009900">
                  <a:alpha val="50000"/>
                </a:srgbClr>
              </a:outerShdw>
            </a:effectLst>
          </p:spPr>
          <p:txBody>
            <a:bodyPr wrap="none" anchor="ctr"/>
            <a:lstStyle/>
            <a:p>
              <a:pPr algn="ctr"/>
              <a:r>
                <a:rPr lang="en-US" altLang="en-US"/>
                <a:t>Entertainers</a:t>
              </a:r>
            </a:p>
          </p:txBody>
        </p:sp>
        <p:sp>
          <p:nvSpPr>
            <p:cNvPr id="1283079" name="Rectangle 7"/>
            <p:cNvSpPr>
              <a:spLocks noChangeArrowheads="1"/>
            </p:cNvSpPr>
            <p:nvPr/>
          </p:nvSpPr>
          <p:spPr bwMode="auto">
            <a:xfrm>
              <a:off x="144" y="3216"/>
              <a:ext cx="1344" cy="480"/>
            </a:xfrm>
            <a:prstGeom prst="rect">
              <a:avLst/>
            </a:prstGeom>
            <a:solidFill>
              <a:schemeClr val="folHlink"/>
            </a:solidFill>
            <a:ln w="12700">
              <a:solidFill>
                <a:schemeClr val="tx1"/>
              </a:solidFill>
              <a:miter lim="800000"/>
              <a:headEnd type="none" w="sm" len="sm"/>
              <a:tailEnd type="none" w="sm" len="sm"/>
            </a:ln>
            <a:effectLst>
              <a:outerShdw dist="107763" dir="2700000" algn="ctr" rotWithShape="0">
                <a:srgbClr val="009900">
                  <a:alpha val="50000"/>
                </a:srgbClr>
              </a:outerShdw>
            </a:effectLst>
          </p:spPr>
          <p:txBody>
            <a:bodyPr wrap="none" anchor="ctr"/>
            <a:lstStyle/>
            <a:p>
              <a:pPr algn="ctr"/>
              <a:r>
                <a:rPr lang="en-US" altLang="en-US"/>
                <a:t>Payments</a:t>
              </a:r>
            </a:p>
          </p:txBody>
        </p:sp>
        <p:sp>
          <p:nvSpPr>
            <p:cNvPr id="1283080" name="Rectangle 8"/>
            <p:cNvSpPr>
              <a:spLocks noChangeArrowheads="1"/>
            </p:cNvSpPr>
            <p:nvPr/>
          </p:nvSpPr>
          <p:spPr bwMode="auto">
            <a:xfrm>
              <a:off x="4224" y="3216"/>
              <a:ext cx="1344" cy="480"/>
            </a:xfrm>
            <a:prstGeom prst="rect">
              <a:avLst/>
            </a:prstGeom>
            <a:solidFill>
              <a:schemeClr val="folHlink"/>
            </a:solidFill>
            <a:ln w="12700">
              <a:solidFill>
                <a:schemeClr val="tx1"/>
              </a:solidFill>
              <a:miter lim="800000"/>
              <a:headEnd type="none" w="sm" len="sm"/>
              <a:tailEnd type="none" w="sm" len="sm"/>
            </a:ln>
            <a:effectLst>
              <a:outerShdw dist="107763" dir="2700000" algn="ctr" rotWithShape="0">
                <a:srgbClr val="009900">
                  <a:alpha val="50000"/>
                </a:srgbClr>
              </a:outerShdw>
            </a:effectLst>
          </p:spPr>
          <p:txBody>
            <a:bodyPr anchor="ctr"/>
            <a:lstStyle/>
            <a:p>
              <a:pPr algn="ctr"/>
              <a:r>
                <a:rPr lang="en-US" altLang="en-US"/>
                <a:t>Musical Styles</a:t>
              </a:r>
            </a:p>
          </p:txBody>
        </p:sp>
        <p:sp>
          <p:nvSpPr>
            <p:cNvPr id="1283081" name="Rectangle 9"/>
            <p:cNvSpPr>
              <a:spLocks noChangeArrowheads="1"/>
            </p:cNvSpPr>
            <p:nvPr/>
          </p:nvSpPr>
          <p:spPr bwMode="auto">
            <a:xfrm>
              <a:off x="2208" y="3216"/>
              <a:ext cx="1344" cy="480"/>
            </a:xfrm>
            <a:prstGeom prst="rect">
              <a:avLst/>
            </a:prstGeom>
            <a:solidFill>
              <a:schemeClr val="folHlink"/>
            </a:solidFill>
            <a:ln w="12700">
              <a:solidFill>
                <a:schemeClr val="tx1"/>
              </a:solidFill>
              <a:miter lim="800000"/>
              <a:headEnd type="none" w="sm" len="sm"/>
              <a:tailEnd type="none" w="sm" len="sm"/>
            </a:ln>
            <a:effectLst>
              <a:outerShdw dist="107763" dir="2700000" algn="ctr" rotWithShape="0">
                <a:srgbClr val="009900">
                  <a:alpha val="50000"/>
                </a:srgbClr>
              </a:outerShdw>
            </a:effectLst>
          </p:spPr>
          <p:txBody>
            <a:bodyPr wrap="none" anchor="ctr"/>
            <a:lstStyle/>
            <a:p>
              <a:pPr algn="ctr"/>
              <a:r>
                <a:rPr lang="en-US" altLang="en-US"/>
                <a:t>Engagements</a:t>
              </a:r>
            </a:p>
          </p:txBody>
        </p:sp>
        <p:grpSp>
          <p:nvGrpSpPr>
            <p:cNvPr id="1283082" name="Group 10"/>
            <p:cNvGrpSpPr>
              <a:grpSpLocks/>
            </p:cNvGrpSpPr>
            <p:nvPr/>
          </p:nvGrpSpPr>
          <p:grpSpPr bwMode="auto">
            <a:xfrm>
              <a:off x="1440" y="1632"/>
              <a:ext cx="1152" cy="480"/>
              <a:chOff x="1440" y="1488"/>
              <a:chExt cx="1152" cy="480"/>
            </a:xfrm>
          </p:grpSpPr>
          <p:sp>
            <p:nvSpPr>
              <p:cNvPr id="1283083" name="Line 11"/>
              <p:cNvSpPr>
                <a:spLocks noChangeShapeType="1"/>
              </p:cNvSpPr>
              <p:nvPr/>
            </p:nvSpPr>
            <p:spPr bwMode="auto">
              <a:xfrm>
                <a:off x="2592" y="1488"/>
                <a:ext cx="0" cy="2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83084" name="Line 12"/>
              <p:cNvSpPr>
                <a:spLocks noChangeShapeType="1"/>
              </p:cNvSpPr>
              <p:nvPr/>
            </p:nvSpPr>
            <p:spPr bwMode="auto">
              <a:xfrm flipH="1">
                <a:off x="1440" y="1776"/>
                <a:ext cx="115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83085" name="Line 13"/>
              <p:cNvSpPr>
                <a:spLocks noChangeShapeType="1"/>
              </p:cNvSpPr>
              <p:nvPr/>
            </p:nvSpPr>
            <p:spPr bwMode="auto">
              <a:xfrm>
                <a:off x="1440" y="1776"/>
                <a:ext cx="0" cy="192"/>
              </a:xfrm>
              <a:prstGeom prst="line">
                <a:avLst/>
              </a:prstGeom>
              <a:noFill/>
              <a:ln w="12700">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83086" name="Line 14"/>
              <p:cNvSpPr>
                <a:spLocks noChangeShapeType="1"/>
              </p:cNvSpPr>
              <p:nvPr/>
            </p:nvSpPr>
            <p:spPr bwMode="auto">
              <a:xfrm>
                <a:off x="1920" y="1776"/>
                <a:ext cx="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283087" name="Group 15"/>
            <p:cNvGrpSpPr>
              <a:grpSpLocks/>
            </p:cNvGrpSpPr>
            <p:nvPr/>
          </p:nvGrpSpPr>
          <p:grpSpPr bwMode="auto">
            <a:xfrm>
              <a:off x="3168" y="1632"/>
              <a:ext cx="1152" cy="480"/>
              <a:chOff x="3168" y="1488"/>
              <a:chExt cx="1152" cy="480"/>
            </a:xfrm>
          </p:grpSpPr>
          <p:sp>
            <p:nvSpPr>
              <p:cNvPr id="1283088" name="Line 16"/>
              <p:cNvSpPr>
                <a:spLocks noChangeShapeType="1"/>
              </p:cNvSpPr>
              <p:nvPr/>
            </p:nvSpPr>
            <p:spPr bwMode="auto">
              <a:xfrm>
                <a:off x="3168" y="1488"/>
                <a:ext cx="0" cy="2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83089" name="Line 17"/>
              <p:cNvSpPr>
                <a:spLocks noChangeShapeType="1"/>
              </p:cNvSpPr>
              <p:nvPr/>
            </p:nvSpPr>
            <p:spPr bwMode="auto">
              <a:xfrm flipH="1">
                <a:off x="3168" y="1776"/>
                <a:ext cx="115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83090" name="Line 18"/>
              <p:cNvSpPr>
                <a:spLocks noChangeShapeType="1"/>
              </p:cNvSpPr>
              <p:nvPr/>
            </p:nvSpPr>
            <p:spPr bwMode="auto">
              <a:xfrm>
                <a:off x="4320" y="1776"/>
                <a:ext cx="0" cy="192"/>
              </a:xfrm>
              <a:prstGeom prst="line">
                <a:avLst/>
              </a:prstGeom>
              <a:noFill/>
              <a:ln w="12700">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283091" name="Group 19"/>
            <p:cNvGrpSpPr>
              <a:grpSpLocks/>
            </p:cNvGrpSpPr>
            <p:nvPr/>
          </p:nvGrpSpPr>
          <p:grpSpPr bwMode="auto">
            <a:xfrm>
              <a:off x="816" y="2688"/>
              <a:ext cx="384" cy="480"/>
              <a:chOff x="816" y="2640"/>
              <a:chExt cx="384" cy="480"/>
            </a:xfrm>
          </p:grpSpPr>
          <p:sp>
            <p:nvSpPr>
              <p:cNvPr id="1283092" name="Line 20"/>
              <p:cNvSpPr>
                <a:spLocks noChangeShapeType="1"/>
              </p:cNvSpPr>
              <p:nvPr/>
            </p:nvSpPr>
            <p:spPr bwMode="auto">
              <a:xfrm>
                <a:off x="1200" y="2640"/>
                <a:ext cx="0" cy="2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83093" name="Line 21"/>
              <p:cNvSpPr>
                <a:spLocks noChangeShapeType="1"/>
              </p:cNvSpPr>
              <p:nvPr/>
            </p:nvSpPr>
            <p:spPr bwMode="auto">
              <a:xfrm flipH="1">
                <a:off x="816" y="2928"/>
                <a:ext cx="3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83094" name="Line 22"/>
              <p:cNvSpPr>
                <a:spLocks noChangeShapeType="1"/>
              </p:cNvSpPr>
              <p:nvPr/>
            </p:nvSpPr>
            <p:spPr bwMode="auto">
              <a:xfrm>
                <a:off x="816" y="2928"/>
                <a:ext cx="0" cy="192"/>
              </a:xfrm>
              <a:prstGeom prst="line">
                <a:avLst/>
              </a:prstGeom>
              <a:noFill/>
              <a:ln w="12700">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283095" name="Group 23"/>
            <p:cNvGrpSpPr>
              <a:grpSpLocks/>
            </p:cNvGrpSpPr>
            <p:nvPr/>
          </p:nvGrpSpPr>
          <p:grpSpPr bwMode="auto">
            <a:xfrm>
              <a:off x="1680" y="2688"/>
              <a:ext cx="1152" cy="480"/>
              <a:chOff x="1680" y="2640"/>
              <a:chExt cx="1152" cy="480"/>
            </a:xfrm>
          </p:grpSpPr>
          <p:sp>
            <p:nvSpPr>
              <p:cNvPr id="1283096" name="Line 24"/>
              <p:cNvSpPr>
                <a:spLocks noChangeShapeType="1"/>
              </p:cNvSpPr>
              <p:nvPr/>
            </p:nvSpPr>
            <p:spPr bwMode="auto">
              <a:xfrm>
                <a:off x="1680" y="2640"/>
                <a:ext cx="0" cy="2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83097" name="Line 25"/>
              <p:cNvSpPr>
                <a:spLocks noChangeShapeType="1"/>
              </p:cNvSpPr>
              <p:nvPr/>
            </p:nvSpPr>
            <p:spPr bwMode="auto">
              <a:xfrm flipH="1">
                <a:off x="1680" y="2928"/>
                <a:ext cx="115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83098" name="Line 26"/>
              <p:cNvSpPr>
                <a:spLocks noChangeShapeType="1"/>
              </p:cNvSpPr>
              <p:nvPr/>
            </p:nvSpPr>
            <p:spPr bwMode="auto">
              <a:xfrm>
                <a:off x="2832" y="2928"/>
                <a:ext cx="0" cy="192"/>
              </a:xfrm>
              <a:prstGeom prst="line">
                <a:avLst/>
              </a:prstGeom>
              <a:noFill/>
              <a:ln w="12700">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283099" name="Group 27"/>
            <p:cNvGrpSpPr>
              <a:grpSpLocks/>
            </p:cNvGrpSpPr>
            <p:nvPr/>
          </p:nvGrpSpPr>
          <p:grpSpPr bwMode="auto">
            <a:xfrm>
              <a:off x="2976" y="2688"/>
              <a:ext cx="1152" cy="480"/>
              <a:chOff x="2976" y="2640"/>
              <a:chExt cx="1152" cy="480"/>
            </a:xfrm>
          </p:grpSpPr>
          <p:sp>
            <p:nvSpPr>
              <p:cNvPr id="1283100" name="Line 28"/>
              <p:cNvSpPr>
                <a:spLocks noChangeShapeType="1"/>
              </p:cNvSpPr>
              <p:nvPr/>
            </p:nvSpPr>
            <p:spPr bwMode="auto">
              <a:xfrm>
                <a:off x="4128" y="2640"/>
                <a:ext cx="0" cy="2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83101" name="Line 29"/>
              <p:cNvSpPr>
                <a:spLocks noChangeShapeType="1"/>
              </p:cNvSpPr>
              <p:nvPr/>
            </p:nvSpPr>
            <p:spPr bwMode="auto">
              <a:xfrm flipH="1">
                <a:off x="2976" y="2928"/>
                <a:ext cx="115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83102" name="Line 30"/>
              <p:cNvSpPr>
                <a:spLocks noChangeShapeType="1"/>
              </p:cNvSpPr>
              <p:nvPr/>
            </p:nvSpPr>
            <p:spPr bwMode="auto">
              <a:xfrm>
                <a:off x="2976" y="2928"/>
                <a:ext cx="0" cy="192"/>
              </a:xfrm>
              <a:prstGeom prst="line">
                <a:avLst/>
              </a:prstGeom>
              <a:noFill/>
              <a:ln w="12700">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83103" name="Line 31"/>
              <p:cNvSpPr>
                <a:spLocks noChangeShapeType="1"/>
              </p:cNvSpPr>
              <p:nvPr/>
            </p:nvSpPr>
            <p:spPr bwMode="auto">
              <a:xfrm>
                <a:off x="3456" y="2928"/>
                <a:ext cx="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283104" name="Group 32"/>
            <p:cNvGrpSpPr>
              <a:grpSpLocks/>
            </p:cNvGrpSpPr>
            <p:nvPr/>
          </p:nvGrpSpPr>
          <p:grpSpPr bwMode="auto">
            <a:xfrm>
              <a:off x="4512" y="2688"/>
              <a:ext cx="384" cy="480"/>
              <a:chOff x="4512" y="2640"/>
              <a:chExt cx="384" cy="480"/>
            </a:xfrm>
          </p:grpSpPr>
          <p:sp>
            <p:nvSpPr>
              <p:cNvPr id="1283105" name="Line 33"/>
              <p:cNvSpPr>
                <a:spLocks noChangeShapeType="1"/>
              </p:cNvSpPr>
              <p:nvPr/>
            </p:nvSpPr>
            <p:spPr bwMode="auto">
              <a:xfrm>
                <a:off x="4512" y="2640"/>
                <a:ext cx="0" cy="2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83106" name="Line 34"/>
              <p:cNvSpPr>
                <a:spLocks noChangeShapeType="1"/>
              </p:cNvSpPr>
              <p:nvPr/>
            </p:nvSpPr>
            <p:spPr bwMode="auto">
              <a:xfrm flipH="1">
                <a:off x="4512" y="2928"/>
                <a:ext cx="3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83107" name="Line 35"/>
              <p:cNvSpPr>
                <a:spLocks noChangeShapeType="1"/>
              </p:cNvSpPr>
              <p:nvPr/>
            </p:nvSpPr>
            <p:spPr bwMode="auto">
              <a:xfrm>
                <a:off x="4896" y="2928"/>
                <a:ext cx="0" cy="192"/>
              </a:xfrm>
              <a:prstGeom prst="line">
                <a:avLst/>
              </a:prstGeom>
              <a:noFill/>
              <a:ln w="12700">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283108" name="Text Box 36"/>
            <p:cNvSpPr txBox="1">
              <a:spLocks noChangeArrowheads="1"/>
            </p:cNvSpPr>
            <p:nvPr/>
          </p:nvSpPr>
          <p:spPr bwMode="auto">
            <a:xfrm>
              <a:off x="1440" y="1680"/>
              <a:ext cx="1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0"/>
                <a:t>Represent</a:t>
              </a:r>
            </a:p>
          </p:txBody>
        </p:sp>
        <p:sp>
          <p:nvSpPr>
            <p:cNvPr id="1283109" name="Text Box 37"/>
            <p:cNvSpPr txBox="1">
              <a:spLocks noChangeArrowheads="1"/>
            </p:cNvSpPr>
            <p:nvPr/>
          </p:nvSpPr>
          <p:spPr bwMode="auto">
            <a:xfrm>
              <a:off x="3120" y="1680"/>
              <a:ext cx="1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0"/>
                <a:t>Manage</a:t>
              </a:r>
            </a:p>
          </p:txBody>
        </p:sp>
        <p:sp>
          <p:nvSpPr>
            <p:cNvPr id="1283110" name="Text Box 38"/>
            <p:cNvSpPr txBox="1">
              <a:spLocks noChangeArrowheads="1"/>
            </p:cNvSpPr>
            <p:nvPr/>
          </p:nvSpPr>
          <p:spPr bwMode="auto">
            <a:xfrm>
              <a:off x="1536" y="2784"/>
              <a:ext cx="1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0"/>
                <a:t>Schedule</a:t>
              </a:r>
            </a:p>
          </p:txBody>
        </p:sp>
        <p:sp>
          <p:nvSpPr>
            <p:cNvPr id="1283111" name="Text Box 39"/>
            <p:cNvSpPr txBox="1">
              <a:spLocks noChangeArrowheads="1"/>
            </p:cNvSpPr>
            <p:nvPr/>
          </p:nvSpPr>
          <p:spPr bwMode="auto">
            <a:xfrm>
              <a:off x="3024" y="2784"/>
              <a:ext cx="1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0"/>
                <a:t>Perform</a:t>
              </a:r>
            </a:p>
          </p:txBody>
        </p:sp>
        <p:sp>
          <p:nvSpPr>
            <p:cNvPr id="1283112" name="Text Box 40"/>
            <p:cNvSpPr txBox="1">
              <a:spLocks noChangeArrowheads="1"/>
            </p:cNvSpPr>
            <p:nvPr/>
          </p:nvSpPr>
          <p:spPr bwMode="auto">
            <a:xfrm>
              <a:off x="4128" y="2784"/>
              <a:ext cx="1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0"/>
                <a:t>Play</a:t>
              </a:r>
            </a:p>
          </p:txBody>
        </p:sp>
        <p:sp>
          <p:nvSpPr>
            <p:cNvPr id="1283113" name="Text Box 41"/>
            <p:cNvSpPr txBox="1">
              <a:spLocks noChangeArrowheads="1"/>
            </p:cNvSpPr>
            <p:nvPr/>
          </p:nvSpPr>
          <p:spPr bwMode="auto">
            <a:xfrm>
              <a:off x="384" y="2784"/>
              <a:ext cx="1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0"/>
                <a:t>Make</a:t>
              </a:r>
            </a:p>
          </p:txBody>
        </p:sp>
      </p:grpSp>
    </p:spTree>
    <p:extLst>
      <p:ext uri="{BB962C8B-B14F-4D97-AF65-F5344CB8AC3E}">
        <p14:creationId xmlns:p14="http://schemas.microsoft.com/office/powerpoint/2010/main" val="247649892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283075"/>
                                        </p:tgtEl>
                                        <p:attrNameLst>
                                          <p:attrName>style.visibility</p:attrName>
                                        </p:attrNameLst>
                                      </p:cBhvr>
                                      <p:to>
                                        <p:strVal val="visible"/>
                                      </p:to>
                                    </p:set>
                                    <p:anim calcmode="lin" valueType="num">
                                      <p:cBhvr>
                                        <p:cTn id="7" dur="1000" fill="hold"/>
                                        <p:tgtEl>
                                          <p:spTgt spid="1283075"/>
                                        </p:tgtEl>
                                        <p:attrNameLst>
                                          <p:attrName>ppt_w</p:attrName>
                                        </p:attrNameLst>
                                      </p:cBhvr>
                                      <p:tavLst>
                                        <p:tav tm="0">
                                          <p:val>
                                            <p:fltVal val="0"/>
                                          </p:val>
                                        </p:tav>
                                        <p:tav tm="100000">
                                          <p:val>
                                            <p:strVal val="#ppt_w"/>
                                          </p:val>
                                        </p:tav>
                                      </p:tavLst>
                                    </p:anim>
                                    <p:anim calcmode="lin" valueType="num">
                                      <p:cBhvr>
                                        <p:cTn id="8" dur="1000" fill="hold"/>
                                        <p:tgtEl>
                                          <p:spTgt spid="1283075"/>
                                        </p:tgtEl>
                                        <p:attrNameLst>
                                          <p:attrName>ppt_h</p:attrName>
                                        </p:attrNameLst>
                                      </p:cBhvr>
                                      <p:tavLst>
                                        <p:tav tm="0">
                                          <p:val>
                                            <p:fltVal val="0"/>
                                          </p:val>
                                        </p:tav>
                                        <p:tav tm="100000">
                                          <p:val>
                                            <p:strVal val="#ppt_h"/>
                                          </p:val>
                                        </p:tav>
                                      </p:tavLst>
                                    </p:anim>
                                    <p:anim calcmode="lin" valueType="num">
                                      <p:cBhvr>
                                        <p:cTn id="9" dur="1000" fill="hold"/>
                                        <p:tgtEl>
                                          <p:spTgt spid="1283075"/>
                                        </p:tgtEl>
                                        <p:attrNameLst>
                                          <p:attrName>style.rotation</p:attrName>
                                        </p:attrNameLst>
                                      </p:cBhvr>
                                      <p:tavLst>
                                        <p:tav tm="0">
                                          <p:val>
                                            <p:fltVal val="90"/>
                                          </p:val>
                                        </p:tav>
                                        <p:tav tm="100000">
                                          <p:val>
                                            <p:fltVal val="0"/>
                                          </p:val>
                                        </p:tav>
                                      </p:tavLst>
                                    </p:anim>
                                    <p:animEffect transition="in" filter="fade">
                                      <p:cBhvr>
                                        <p:cTn id="10" dur="1000"/>
                                        <p:tgtEl>
                                          <p:spTgt spid="128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Step 9 – for all fields, determine type and size</a:t>
            </a:r>
          </a:p>
        </p:txBody>
      </p:sp>
      <p:sp>
        <p:nvSpPr>
          <p:cNvPr id="3" name="Text Placeholder 2"/>
          <p:cNvSpPr>
            <a:spLocks noGrp="1"/>
          </p:cNvSpPr>
          <p:nvPr>
            <p:ph type="body" sz="quarter" idx="10"/>
          </p:nvPr>
        </p:nvSpPr>
        <p:spPr/>
        <p:txBody>
          <a:bodyPr/>
          <a:lstStyle/>
          <a:p>
            <a:pPr lvl="2"/>
            <a:r>
              <a:rPr lang="en-US" dirty="0"/>
              <a:t>Date/Time</a:t>
            </a:r>
          </a:p>
          <a:p>
            <a:pPr lvl="3"/>
            <a:r>
              <a:rPr lang="en-US" dirty="0"/>
              <a:t>Stores a combination of date and time or any part thereof</a:t>
            </a:r>
          </a:p>
          <a:p>
            <a:pPr lvl="4"/>
            <a:r>
              <a:rPr lang="en-US" dirty="0"/>
              <a:t>Example: D/T</a:t>
            </a:r>
            <a:br>
              <a:rPr lang="en-US" dirty="0"/>
            </a:br>
            <a:endParaRPr lang="en-US" dirty="0"/>
          </a:p>
          <a:p>
            <a:pPr lvl="2"/>
            <a:r>
              <a:rPr lang="en-US" dirty="0"/>
              <a:t>Currency</a:t>
            </a:r>
          </a:p>
          <a:p>
            <a:pPr lvl="3"/>
            <a:r>
              <a:rPr lang="en-US" dirty="0"/>
              <a:t>Stores a dollar amount</a:t>
            </a:r>
          </a:p>
          <a:p>
            <a:pPr lvl="3"/>
            <a:r>
              <a:rPr lang="en-US" dirty="0"/>
              <a:t>Usually better to use Single from above</a:t>
            </a:r>
          </a:p>
          <a:p>
            <a:pPr lvl="3"/>
            <a:r>
              <a:rPr lang="en-US" dirty="0"/>
              <a:t>Example: $</a:t>
            </a:r>
          </a:p>
          <a:p>
            <a:endParaRPr lang="en-US" sz="6000" dirty="0"/>
          </a:p>
        </p:txBody>
      </p:sp>
    </p:spTree>
    <p:extLst>
      <p:ext uri="{BB962C8B-B14F-4D97-AF65-F5344CB8AC3E}">
        <p14:creationId xmlns:p14="http://schemas.microsoft.com/office/powerpoint/2010/main" val="1602208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Step 9 – for all fields, determine type and size</a:t>
            </a:r>
          </a:p>
        </p:txBody>
      </p:sp>
      <p:sp>
        <p:nvSpPr>
          <p:cNvPr id="3" name="Text Placeholder 2"/>
          <p:cNvSpPr>
            <a:spLocks noGrp="1"/>
          </p:cNvSpPr>
          <p:nvPr>
            <p:ph type="body" sz="quarter" idx="10"/>
          </p:nvPr>
        </p:nvSpPr>
        <p:spPr/>
        <p:txBody>
          <a:bodyPr/>
          <a:lstStyle/>
          <a:p>
            <a:r>
              <a:rPr lang="en-US" sz="2800" dirty="0"/>
              <a:t>Yes/No</a:t>
            </a:r>
          </a:p>
          <a:p>
            <a:pPr lvl="1"/>
            <a:r>
              <a:rPr lang="en-US" sz="2400" dirty="0"/>
              <a:t>Stores a </a:t>
            </a:r>
            <a:r>
              <a:rPr lang="en-US" sz="2400" dirty="0" err="1"/>
              <a:t>boolean</a:t>
            </a:r>
            <a:r>
              <a:rPr lang="en-US" sz="2400" dirty="0"/>
              <a:t> value: yes/no, true/false</a:t>
            </a:r>
          </a:p>
          <a:p>
            <a:pPr lvl="1"/>
            <a:r>
              <a:rPr lang="en-US" sz="2400" dirty="0"/>
              <a:t>Example: Y/N</a:t>
            </a:r>
          </a:p>
          <a:p>
            <a:r>
              <a:rPr lang="en-US" sz="2800" dirty="0"/>
              <a:t>Hyperlink</a:t>
            </a:r>
          </a:p>
          <a:p>
            <a:pPr lvl="1"/>
            <a:r>
              <a:rPr lang="en-US" sz="2400" dirty="0"/>
              <a:t>Stores a web address or email address</a:t>
            </a:r>
          </a:p>
          <a:p>
            <a:pPr lvl="1"/>
            <a:r>
              <a:rPr lang="en-US" sz="2400" dirty="0"/>
              <a:t>Example: H</a:t>
            </a:r>
            <a:br>
              <a:rPr lang="en-US" sz="2400" dirty="0"/>
            </a:br>
            <a:endParaRPr lang="en-US" sz="2400" dirty="0"/>
          </a:p>
          <a:p>
            <a:r>
              <a:rPr lang="en-US" sz="2800" dirty="0"/>
              <a:t>OLE Object</a:t>
            </a:r>
          </a:p>
          <a:p>
            <a:r>
              <a:rPr lang="en-US" sz="2800" dirty="0"/>
              <a:t>Stores, or links to, an image, sound clip or video clip</a:t>
            </a:r>
            <a:br>
              <a:rPr lang="en-US" dirty="0"/>
            </a:br>
            <a:endParaRPr lang="en-US" dirty="0"/>
          </a:p>
        </p:txBody>
      </p:sp>
    </p:spTree>
    <p:extLst>
      <p:ext uri="{BB962C8B-B14F-4D97-AF65-F5344CB8AC3E}">
        <p14:creationId xmlns:p14="http://schemas.microsoft.com/office/powerpoint/2010/main" val="3117096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keys</a:t>
            </a:r>
          </a:p>
        </p:txBody>
      </p:sp>
      <p:sp>
        <p:nvSpPr>
          <p:cNvPr id="3" name="Text Placeholder 2"/>
          <p:cNvSpPr>
            <a:spLocks noGrp="1"/>
          </p:cNvSpPr>
          <p:nvPr>
            <p:ph type="body" sz="quarter" idx="10"/>
          </p:nvPr>
        </p:nvSpPr>
        <p:spPr/>
        <p:txBody>
          <a:bodyPr/>
          <a:lstStyle/>
          <a:p>
            <a:r>
              <a:rPr lang="en-US" dirty="0"/>
              <a:t>A logical key represents any column in a table for which you have defined an attribute and in case if there are multiple attributes from the same hierarchy, the key is shown only for the lowest level attribute.</a:t>
            </a:r>
          </a:p>
          <a:p>
            <a:endParaRPr lang="en-US" dirty="0"/>
          </a:p>
        </p:txBody>
      </p:sp>
    </p:spTree>
    <p:extLst>
      <p:ext uri="{BB962C8B-B14F-4D97-AF65-F5344CB8AC3E}">
        <p14:creationId xmlns:p14="http://schemas.microsoft.com/office/powerpoint/2010/main" val="4250736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Designate logical keys</a:t>
            </a:r>
          </a:p>
        </p:txBody>
      </p:sp>
      <p:sp>
        <p:nvSpPr>
          <p:cNvPr id="3" name="Text Placeholder 2"/>
          <p:cNvSpPr>
            <a:spLocks noGrp="1"/>
          </p:cNvSpPr>
          <p:nvPr>
            <p:ph type="body" sz="quarter" idx="10"/>
          </p:nvPr>
        </p:nvSpPr>
        <p:spPr/>
        <p:txBody>
          <a:bodyPr/>
          <a:lstStyle/>
          <a:p>
            <a:r>
              <a:rPr lang="en-US" sz="2400" dirty="0"/>
              <a:t>In tables that use </a:t>
            </a:r>
            <a:r>
              <a:rPr lang="en-US" sz="2400" dirty="0" err="1"/>
              <a:t>autonumber</a:t>
            </a:r>
            <a:r>
              <a:rPr lang="en-US" sz="2400" dirty="0"/>
              <a:t> fields, you should (with the user/owner’s help) determine which fields in the table should not allow duplicate values.</a:t>
            </a:r>
          </a:p>
          <a:p>
            <a:r>
              <a:rPr lang="en-US" sz="2400" dirty="0"/>
              <a:t>The </a:t>
            </a:r>
            <a:r>
              <a:rPr lang="en-US" sz="2400" dirty="0" err="1"/>
              <a:t>autonumber</a:t>
            </a:r>
            <a:r>
              <a:rPr lang="en-US" sz="2400" dirty="0"/>
              <a:t> field will ensure the primary key will not have duplicate values</a:t>
            </a:r>
          </a:p>
          <a:p>
            <a:r>
              <a:rPr lang="en-US" sz="2400" dirty="0"/>
              <a:t>If the primary key is NOT an </a:t>
            </a:r>
            <a:r>
              <a:rPr lang="en-US" sz="2400" dirty="0" err="1"/>
              <a:t>autonumber</a:t>
            </a:r>
            <a:r>
              <a:rPr lang="en-US" sz="2400" dirty="0"/>
              <a:t> field, it should always be designated as a logical key. Your program must ensure the field is not a duplicate to prevent the database from causing an error.</a:t>
            </a:r>
          </a:p>
          <a:p>
            <a:r>
              <a:rPr lang="en-US" sz="2400" dirty="0"/>
              <a:t>But, there are usually other fields in the table that should not contain duplicates.</a:t>
            </a:r>
          </a:p>
          <a:p>
            <a:endParaRPr lang="en-US" dirty="0"/>
          </a:p>
        </p:txBody>
      </p:sp>
    </p:spTree>
    <p:extLst>
      <p:ext uri="{BB962C8B-B14F-4D97-AF65-F5344CB8AC3E}">
        <p14:creationId xmlns:p14="http://schemas.microsoft.com/office/powerpoint/2010/main" val="3910093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Designate logical keys</a:t>
            </a:r>
          </a:p>
        </p:txBody>
      </p:sp>
      <p:sp>
        <p:nvSpPr>
          <p:cNvPr id="3" name="Text Placeholder 2"/>
          <p:cNvSpPr>
            <a:spLocks noGrp="1"/>
          </p:cNvSpPr>
          <p:nvPr>
            <p:ph type="body" sz="quarter" idx="10"/>
          </p:nvPr>
        </p:nvSpPr>
        <p:spPr/>
        <p:txBody>
          <a:bodyPr/>
          <a:lstStyle/>
          <a:p>
            <a:r>
              <a:rPr lang="en-US" sz="2400" dirty="0"/>
              <a:t>In a movie database, you might include a </a:t>
            </a:r>
            <a:r>
              <a:rPr lang="en-US" sz="2400" dirty="0" err="1"/>
              <a:t>autonumber</a:t>
            </a:r>
            <a:r>
              <a:rPr lang="en-US" sz="2400" dirty="0"/>
              <a:t> primary key, but the database should not allow duplicate entries for </a:t>
            </a:r>
            <a:r>
              <a:rPr lang="en-US" sz="2400" b="1" dirty="0"/>
              <a:t>movie title</a:t>
            </a:r>
            <a:r>
              <a:rPr lang="en-US" sz="2400" dirty="0"/>
              <a:t> combined with </a:t>
            </a:r>
            <a:r>
              <a:rPr lang="en-US" sz="2400" b="1" dirty="0"/>
              <a:t>release date</a:t>
            </a:r>
            <a:endParaRPr lang="en-US" sz="2400" dirty="0"/>
          </a:p>
          <a:p>
            <a:r>
              <a:rPr lang="en-US" sz="2400" dirty="0"/>
              <a:t>Some tables may allow duplicate records but only with user permission.</a:t>
            </a:r>
          </a:p>
          <a:p>
            <a:pPr lvl="1"/>
            <a:r>
              <a:rPr lang="en-US" sz="2000" dirty="0"/>
              <a:t>In a student table (with </a:t>
            </a:r>
            <a:r>
              <a:rPr lang="en-US" sz="2000" dirty="0" err="1"/>
              <a:t>autonumber</a:t>
            </a:r>
            <a:r>
              <a:rPr lang="en-US" sz="2000" dirty="0"/>
              <a:t> primary key), your GUI program might allow two (or more) students with the same first, middle, last name combination—</a:t>
            </a:r>
            <a:r>
              <a:rPr lang="en-US" sz="2000" b="1" dirty="0"/>
              <a:t>but only with user permission</a:t>
            </a:r>
            <a:r>
              <a:rPr lang="en-US" sz="2000" dirty="0"/>
              <a:t>.</a:t>
            </a:r>
          </a:p>
          <a:p>
            <a:r>
              <a:rPr lang="en-US" sz="2800" dirty="0"/>
              <a:t>These types of tables are fairly rare. Most tables have logical keys that are never duplicated.</a:t>
            </a:r>
          </a:p>
        </p:txBody>
      </p:sp>
    </p:spTree>
    <p:extLst>
      <p:ext uri="{BB962C8B-B14F-4D97-AF65-F5344CB8AC3E}">
        <p14:creationId xmlns:p14="http://schemas.microsoft.com/office/powerpoint/2010/main" val="3921984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keys guidelines</a:t>
            </a:r>
          </a:p>
        </p:txBody>
      </p:sp>
      <p:sp>
        <p:nvSpPr>
          <p:cNvPr id="3" name="Text Placeholder 2"/>
          <p:cNvSpPr>
            <a:spLocks noGrp="1"/>
          </p:cNvSpPr>
          <p:nvPr>
            <p:ph type="body" sz="quarter" idx="10"/>
          </p:nvPr>
        </p:nvSpPr>
        <p:spPr/>
        <p:txBody>
          <a:bodyPr/>
          <a:lstStyle/>
          <a:p>
            <a:r>
              <a:rPr lang="en-US" sz="2400" dirty="0"/>
              <a:t>Every table has logical keys</a:t>
            </a:r>
          </a:p>
          <a:p>
            <a:r>
              <a:rPr lang="en-US" sz="2400" dirty="0" err="1"/>
              <a:t>Autonumber</a:t>
            </a:r>
            <a:r>
              <a:rPr lang="en-US" sz="2400" dirty="0"/>
              <a:t> fields are NEVER logical keys</a:t>
            </a:r>
          </a:p>
          <a:p>
            <a:r>
              <a:rPr lang="en-US" sz="2400" dirty="0"/>
              <a:t>Primary keys that not </a:t>
            </a:r>
            <a:r>
              <a:rPr lang="en-US" sz="2400" dirty="0" err="1"/>
              <a:t>autonumber</a:t>
            </a:r>
            <a:r>
              <a:rPr lang="en-US" sz="2400" dirty="0"/>
              <a:t> are ALWAYS logical keys</a:t>
            </a:r>
          </a:p>
          <a:p>
            <a:r>
              <a:rPr lang="en-US" sz="2400" dirty="0"/>
              <a:t>Linking table linking fields are always logical keys</a:t>
            </a:r>
            <a:br>
              <a:rPr lang="en-US" sz="2400" dirty="0"/>
            </a:br>
            <a:endParaRPr lang="en-US" sz="2400" dirty="0"/>
          </a:p>
          <a:p>
            <a:r>
              <a:rPr lang="en-US" sz="2400" dirty="0"/>
              <a:t>Think about all other fields, should duplicates be allowed?  If no—logical key</a:t>
            </a:r>
          </a:p>
          <a:p>
            <a:r>
              <a:rPr lang="en-US" sz="2800" dirty="0"/>
              <a:t>Look for combinations of fields. Should their concatenated values allow duplicates? If no-logical keys.</a:t>
            </a:r>
            <a:br>
              <a:rPr lang="en-US" dirty="0"/>
            </a:br>
            <a:endParaRPr lang="en-US" sz="7200" dirty="0"/>
          </a:p>
        </p:txBody>
      </p:sp>
    </p:spTree>
    <p:extLst>
      <p:ext uri="{BB962C8B-B14F-4D97-AF65-F5344CB8AC3E}">
        <p14:creationId xmlns:p14="http://schemas.microsoft.com/office/powerpoint/2010/main" val="1063068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Step 10 – ensure no redundancy except linking fields</a:t>
            </a:r>
          </a:p>
        </p:txBody>
      </p:sp>
      <p:sp>
        <p:nvSpPr>
          <p:cNvPr id="3" name="Text Placeholder 2"/>
          <p:cNvSpPr>
            <a:spLocks noGrp="1"/>
          </p:cNvSpPr>
          <p:nvPr>
            <p:ph type="body" sz="quarter" idx="10"/>
          </p:nvPr>
        </p:nvSpPr>
        <p:spPr/>
        <p:txBody>
          <a:bodyPr/>
          <a:lstStyle/>
          <a:p>
            <a:pPr lvl="1"/>
            <a:r>
              <a:rPr lang="en-US" dirty="0"/>
              <a:t>Check for </a:t>
            </a:r>
            <a:r>
              <a:rPr lang="en-US" i="1" dirty="0"/>
              <a:t>synonyms</a:t>
            </a:r>
            <a:r>
              <a:rPr lang="en-US" dirty="0"/>
              <a:t>, two fields with different names that are actually the same thing.</a:t>
            </a:r>
          </a:p>
          <a:p>
            <a:pPr lvl="2"/>
            <a:r>
              <a:rPr lang="en-US" dirty="0"/>
              <a:t>Example:  Social Security Number and Employee ID</a:t>
            </a:r>
          </a:p>
          <a:p>
            <a:r>
              <a:rPr lang="en-US" dirty="0"/>
              <a:t>Double-check to ensure non-linking fields only occur in one entity</a:t>
            </a:r>
            <a:br>
              <a:rPr lang="en-US" dirty="0"/>
            </a:br>
            <a:endParaRPr lang="en-US" dirty="0"/>
          </a:p>
        </p:txBody>
      </p:sp>
    </p:spTree>
    <p:extLst>
      <p:ext uri="{BB962C8B-B14F-4D97-AF65-F5344CB8AC3E}">
        <p14:creationId xmlns:p14="http://schemas.microsoft.com/office/powerpoint/2010/main" val="103963107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Step 10 – ensure no redundancy except linking fields</a:t>
            </a:r>
          </a:p>
        </p:txBody>
      </p:sp>
      <p:sp>
        <p:nvSpPr>
          <p:cNvPr id="3" name="Text Placeholder 2"/>
          <p:cNvSpPr>
            <a:spLocks noGrp="1"/>
          </p:cNvSpPr>
          <p:nvPr>
            <p:ph type="body" sz="quarter" idx="10"/>
          </p:nvPr>
        </p:nvSpPr>
        <p:spPr/>
        <p:txBody>
          <a:bodyPr/>
          <a:lstStyle/>
          <a:p>
            <a:r>
              <a:rPr lang="en-US" dirty="0"/>
              <a:t>Field Formatting / Validation Considerations</a:t>
            </a:r>
          </a:p>
          <a:p>
            <a:pPr lvl="1"/>
            <a:r>
              <a:rPr lang="en-US" dirty="0"/>
              <a:t>Designate digits required for text field</a:t>
            </a:r>
          </a:p>
          <a:p>
            <a:pPr lvl="1"/>
            <a:r>
              <a:rPr lang="en-US" dirty="0"/>
              <a:t>Use a lookup for this field</a:t>
            </a:r>
          </a:p>
          <a:p>
            <a:pPr lvl="1"/>
            <a:r>
              <a:rPr lang="en-US" dirty="0"/>
              <a:t>All linking fields should be lookups</a:t>
            </a:r>
          </a:p>
          <a:p>
            <a:pPr lvl="1"/>
            <a:r>
              <a:rPr lang="en-US" dirty="0" err="1"/>
              <a:t>Autocap</a:t>
            </a:r>
            <a:r>
              <a:rPr lang="en-US" dirty="0"/>
              <a:t>: automatically capitalize the first letter of each word in the field</a:t>
            </a:r>
          </a:p>
          <a:p>
            <a:pPr lvl="1"/>
            <a:r>
              <a:rPr lang="en-US" dirty="0"/>
              <a:t>Uppercase: automatically capitalize all letters in the field</a:t>
            </a:r>
          </a:p>
          <a:p>
            <a:pPr lvl="1"/>
            <a:r>
              <a:rPr lang="en-US" dirty="0"/>
              <a:t>N1-n2: numeric value range check</a:t>
            </a:r>
          </a:p>
          <a:p>
            <a:pPr marL="457200" lvl="1" indent="0">
              <a:buNone/>
            </a:pPr>
            <a:br>
              <a:rPr lang="en-US" dirty="0"/>
            </a:br>
            <a:endParaRPr lang="en-US" dirty="0"/>
          </a:p>
        </p:txBody>
      </p:sp>
    </p:spTree>
    <p:extLst>
      <p:ext uri="{BB962C8B-B14F-4D97-AF65-F5344CB8AC3E}">
        <p14:creationId xmlns:p14="http://schemas.microsoft.com/office/powerpoint/2010/main" val="28923828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Step 10 – ensure no redundancy except linking fields</a:t>
            </a:r>
          </a:p>
        </p:txBody>
      </p:sp>
      <p:sp>
        <p:nvSpPr>
          <p:cNvPr id="3" name="Text Placeholder 2"/>
          <p:cNvSpPr>
            <a:spLocks noGrp="1"/>
          </p:cNvSpPr>
          <p:nvPr>
            <p:ph type="body" sz="quarter" idx="10"/>
          </p:nvPr>
        </p:nvSpPr>
        <p:spPr/>
        <p:txBody>
          <a:bodyPr/>
          <a:lstStyle/>
          <a:p>
            <a:r>
              <a:rPr lang="en-US" dirty="0"/>
              <a:t>Field Formatting / Validation Considerations</a:t>
            </a:r>
          </a:p>
          <a:p>
            <a:pPr lvl="1"/>
            <a:r>
              <a:rPr lang="en-US" dirty="0"/>
              <a:t>Auto populate from field</a:t>
            </a:r>
          </a:p>
          <a:p>
            <a:pPr lvl="2"/>
            <a:r>
              <a:rPr lang="en-US" dirty="0"/>
              <a:t>Automatically populate this field from another field in the database (credits earned = current credits)</a:t>
            </a:r>
          </a:p>
          <a:p>
            <a:pPr lvl="2"/>
            <a:r>
              <a:rPr lang="en-US" dirty="0"/>
              <a:t>Not a lookup</a:t>
            </a:r>
          </a:p>
          <a:p>
            <a:pPr lvl="2"/>
            <a:r>
              <a:rPr lang="en-US" dirty="0"/>
              <a:t>User not usually allowed to edit</a:t>
            </a:r>
          </a:p>
          <a:p>
            <a:pPr lvl="1"/>
            <a:r>
              <a:rPr lang="en-US" dirty="0"/>
              <a:t>Required</a:t>
            </a:r>
          </a:p>
          <a:p>
            <a:pPr lvl="2"/>
            <a:r>
              <a:rPr lang="en-US" dirty="0"/>
              <a:t>Keys are automatically required</a:t>
            </a:r>
          </a:p>
          <a:p>
            <a:pPr marL="457200" lvl="1" indent="0">
              <a:buNone/>
            </a:pPr>
            <a:br>
              <a:rPr lang="en-US" dirty="0"/>
            </a:br>
            <a:endParaRPr lang="en-US" dirty="0"/>
          </a:p>
        </p:txBody>
      </p:sp>
    </p:spTree>
    <p:extLst>
      <p:ext uri="{BB962C8B-B14F-4D97-AF65-F5344CB8AC3E}">
        <p14:creationId xmlns:p14="http://schemas.microsoft.com/office/powerpoint/2010/main" val="17868971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thoughts</a:t>
            </a:r>
          </a:p>
        </p:txBody>
      </p:sp>
      <p:sp>
        <p:nvSpPr>
          <p:cNvPr id="3" name="Text Placeholder 2"/>
          <p:cNvSpPr>
            <a:spLocks noGrp="1"/>
          </p:cNvSpPr>
          <p:nvPr>
            <p:ph type="body" sz="quarter" idx="10"/>
          </p:nvPr>
        </p:nvSpPr>
        <p:spPr/>
        <p:txBody>
          <a:bodyPr/>
          <a:lstStyle/>
          <a:p>
            <a:pPr lvl="1"/>
            <a:r>
              <a:rPr lang="en-US" sz="2000" dirty="0"/>
              <a:t>Database design is best done by a group of people unless you have significant experience.</a:t>
            </a:r>
          </a:p>
          <a:p>
            <a:pPr lvl="1"/>
            <a:r>
              <a:rPr lang="en-US" sz="2000" dirty="0"/>
              <a:t>Don’t be afraid of undiscovered errors in your design</a:t>
            </a:r>
          </a:p>
          <a:p>
            <a:pPr lvl="2"/>
            <a:r>
              <a:rPr lang="en-US" sz="1800" dirty="0"/>
              <a:t>When you build the database, errors will surface and you can correct them early</a:t>
            </a:r>
          </a:p>
          <a:p>
            <a:pPr lvl="2"/>
            <a:r>
              <a:rPr lang="en-US" sz="1800" dirty="0"/>
              <a:t>When you populate the tables with data, other errors might surface. Again, you’ll usually catch these early on.</a:t>
            </a:r>
          </a:p>
          <a:p>
            <a:r>
              <a:rPr lang="en-US" sz="2400" dirty="0"/>
              <a:t>If you follow these guidelines, your database will be </a:t>
            </a:r>
            <a:r>
              <a:rPr lang="en-US" sz="2400" i="1" dirty="0"/>
              <a:t>adaptable, flexible </a:t>
            </a:r>
            <a:r>
              <a:rPr lang="en-US" sz="2400" dirty="0"/>
              <a:t>and</a:t>
            </a:r>
            <a:r>
              <a:rPr lang="en-US" sz="2400" i="1" dirty="0"/>
              <a:t> accurate.</a:t>
            </a:r>
            <a:r>
              <a:rPr lang="en-US" sz="2400" dirty="0"/>
              <a:t>  Any design errors you find after using the database for a while (lots of data entered) should still be relatively easy to correct, especially with Access’ help</a:t>
            </a:r>
          </a:p>
        </p:txBody>
      </p:sp>
    </p:spTree>
    <p:extLst>
      <p:ext uri="{BB962C8B-B14F-4D97-AF65-F5344CB8AC3E}">
        <p14:creationId xmlns:p14="http://schemas.microsoft.com/office/powerpoint/2010/main" val="3908475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85123" name="Rectangle 3"/>
          <p:cNvSpPr>
            <a:spLocks noGrp="1" noChangeArrowheads="1"/>
          </p:cNvSpPr>
          <p:nvPr>
            <p:ph type="title"/>
          </p:nvPr>
        </p:nvSpPr>
        <p:spPr>
          <a:xfrm>
            <a:off x="351965" y="1041860"/>
            <a:ext cx="8351838" cy="747713"/>
          </a:xfrm>
          <a:solidFill>
            <a:schemeClr val="folHlink"/>
          </a:solidFill>
          <a:effectLst>
            <a:outerShdw dist="107763" dir="2700000" algn="ctr" rotWithShape="0">
              <a:srgbClr val="009900">
                <a:alpha val="50000"/>
              </a:srgbClr>
            </a:outerShdw>
          </a:effectLst>
        </p:spPr>
        <p:txBody>
          <a:bodyPr/>
          <a:lstStyle/>
          <a:p>
            <a:pPr algn="ctr"/>
            <a:r>
              <a:rPr lang="en-US" altLang="en-US" sz="4300" dirty="0"/>
              <a:t>A Basic Set Structure</a:t>
            </a:r>
          </a:p>
        </p:txBody>
      </p:sp>
      <p:grpSp>
        <p:nvGrpSpPr>
          <p:cNvPr id="1285138" name="Group 18"/>
          <p:cNvGrpSpPr>
            <a:grpSpLocks/>
          </p:cNvGrpSpPr>
          <p:nvPr/>
        </p:nvGrpSpPr>
        <p:grpSpPr bwMode="auto">
          <a:xfrm>
            <a:off x="873794" y="2426494"/>
            <a:ext cx="819150" cy="4371975"/>
            <a:chOff x="432" y="1056"/>
            <a:chExt cx="516" cy="2754"/>
          </a:xfrm>
        </p:grpSpPr>
        <p:sp>
          <p:nvSpPr>
            <p:cNvPr id="1285130" name="WordArt 10"/>
            <p:cNvSpPr>
              <a:spLocks noChangeArrowheads="1" noChangeShapeType="1" noTextEdit="1"/>
            </p:cNvSpPr>
            <p:nvPr/>
          </p:nvSpPr>
          <p:spPr bwMode="auto">
            <a:xfrm>
              <a:off x="672" y="1056"/>
              <a:ext cx="132" cy="40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0000"/>
                    </a:solidFill>
                    <a:round/>
                    <a:headEnd type="none" w="sm" len="sm"/>
                    <a:tailEnd type="none" w="sm" len="sm"/>
                  </a:ln>
                  <a:solidFill>
                    <a:srgbClr val="009900"/>
                  </a:solidFill>
                </a:rPr>
                <a:t>1</a:t>
              </a:r>
            </a:p>
          </p:txBody>
        </p:sp>
        <p:sp>
          <p:nvSpPr>
            <p:cNvPr id="1285131" name="WordArt 11"/>
            <p:cNvSpPr>
              <a:spLocks noChangeArrowheads="1" noChangeShapeType="1" noTextEdit="1"/>
            </p:cNvSpPr>
            <p:nvPr/>
          </p:nvSpPr>
          <p:spPr bwMode="auto">
            <a:xfrm>
              <a:off x="576" y="3408"/>
              <a:ext cx="372" cy="40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type="none" w="sm" len="sm"/>
                    <a:tailEnd type="none" w="sm" len="sm"/>
                  </a:ln>
                  <a:solidFill>
                    <a:srgbClr val="009900"/>
                  </a:solidFill>
                </a:rPr>
                <a:t>M</a:t>
              </a:r>
            </a:p>
          </p:txBody>
        </p:sp>
        <p:sp>
          <p:nvSpPr>
            <p:cNvPr id="1285132" name="Line 12"/>
            <p:cNvSpPr>
              <a:spLocks noChangeShapeType="1"/>
            </p:cNvSpPr>
            <p:nvPr/>
          </p:nvSpPr>
          <p:spPr bwMode="auto">
            <a:xfrm>
              <a:off x="768" y="1584"/>
              <a:ext cx="0" cy="1632"/>
            </a:xfrm>
            <a:prstGeom prst="line">
              <a:avLst/>
            </a:prstGeom>
            <a:noFill/>
            <a:ln w="381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85135" name="Text Box 15"/>
            <p:cNvSpPr txBox="1">
              <a:spLocks noChangeArrowheads="1"/>
            </p:cNvSpPr>
            <p:nvPr/>
          </p:nvSpPr>
          <p:spPr bwMode="auto">
            <a:xfrm rot="5400000">
              <a:off x="-168" y="2280"/>
              <a:ext cx="1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Relationship</a:t>
              </a:r>
            </a:p>
          </p:txBody>
        </p:sp>
      </p:grpSp>
      <p:grpSp>
        <p:nvGrpSpPr>
          <p:cNvPr id="1285139" name="Group 19"/>
          <p:cNvGrpSpPr>
            <a:grpSpLocks/>
          </p:cNvGrpSpPr>
          <p:nvPr/>
        </p:nvGrpSpPr>
        <p:grpSpPr bwMode="auto">
          <a:xfrm>
            <a:off x="4572000" y="1828800"/>
            <a:ext cx="3886200" cy="457200"/>
            <a:chOff x="2880" y="1152"/>
            <a:chExt cx="2448" cy="288"/>
          </a:xfrm>
        </p:grpSpPr>
        <p:sp>
          <p:nvSpPr>
            <p:cNvPr id="1285127" name="Line 7"/>
            <p:cNvSpPr>
              <a:spLocks noChangeShapeType="1"/>
            </p:cNvSpPr>
            <p:nvPr/>
          </p:nvSpPr>
          <p:spPr bwMode="auto">
            <a:xfrm>
              <a:off x="2880" y="1296"/>
              <a:ext cx="96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85128" name="Text Box 8"/>
            <p:cNvSpPr txBox="1">
              <a:spLocks noChangeArrowheads="1"/>
            </p:cNvSpPr>
            <p:nvPr/>
          </p:nvSpPr>
          <p:spPr bwMode="auto">
            <a:xfrm>
              <a:off x="3840" y="1152"/>
              <a:ext cx="1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Owner Table</a:t>
              </a:r>
            </a:p>
          </p:txBody>
        </p:sp>
      </p:grpSp>
      <p:grpSp>
        <p:nvGrpSpPr>
          <p:cNvPr id="1285140" name="Group 20"/>
          <p:cNvGrpSpPr>
            <a:grpSpLocks/>
          </p:cNvGrpSpPr>
          <p:nvPr/>
        </p:nvGrpSpPr>
        <p:grpSpPr bwMode="auto">
          <a:xfrm>
            <a:off x="4572000" y="5486400"/>
            <a:ext cx="3886200" cy="457200"/>
            <a:chOff x="2880" y="3456"/>
            <a:chExt cx="2448" cy="288"/>
          </a:xfrm>
        </p:grpSpPr>
        <p:sp>
          <p:nvSpPr>
            <p:cNvPr id="1285122" name="Line 2"/>
            <p:cNvSpPr>
              <a:spLocks noChangeShapeType="1"/>
            </p:cNvSpPr>
            <p:nvPr/>
          </p:nvSpPr>
          <p:spPr bwMode="auto">
            <a:xfrm>
              <a:off x="2880" y="3600"/>
              <a:ext cx="96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85129" name="Text Box 9"/>
            <p:cNvSpPr txBox="1">
              <a:spLocks noChangeArrowheads="1"/>
            </p:cNvSpPr>
            <p:nvPr/>
          </p:nvSpPr>
          <p:spPr bwMode="auto">
            <a:xfrm>
              <a:off x="3840" y="3456"/>
              <a:ext cx="1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Member Table</a:t>
              </a:r>
            </a:p>
          </p:txBody>
        </p:sp>
      </p:grpSp>
      <p:grpSp>
        <p:nvGrpSpPr>
          <p:cNvPr id="1285141" name="Group 21"/>
          <p:cNvGrpSpPr>
            <a:grpSpLocks/>
          </p:cNvGrpSpPr>
          <p:nvPr/>
        </p:nvGrpSpPr>
        <p:grpSpPr bwMode="auto">
          <a:xfrm>
            <a:off x="2394284" y="2253916"/>
            <a:ext cx="6096000" cy="4419600"/>
            <a:chOff x="1488" y="1056"/>
            <a:chExt cx="3840" cy="2784"/>
          </a:xfrm>
        </p:grpSpPr>
        <p:sp>
          <p:nvSpPr>
            <p:cNvPr id="1285124" name="Rectangle 4"/>
            <p:cNvSpPr>
              <a:spLocks noChangeArrowheads="1"/>
            </p:cNvSpPr>
            <p:nvPr/>
          </p:nvSpPr>
          <p:spPr bwMode="auto">
            <a:xfrm>
              <a:off x="1488" y="1056"/>
              <a:ext cx="1344" cy="480"/>
            </a:xfrm>
            <a:prstGeom prst="rect">
              <a:avLst/>
            </a:prstGeom>
            <a:solidFill>
              <a:schemeClr val="folHlink"/>
            </a:solidFill>
            <a:ln w="12700">
              <a:solidFill>
                <a:schemeClr val="tx1"/>
              </a:solidFill>
              <a:miter lim="800000"/>
              <a:headEnd type="none" w="sm" len="sm"/>
              <a:tailEnd type="none" w="sm" len="sm"/>
            </a:ln>
            <a:effectLst>
              <a:outerShdw dist="107763" dir="2700000" algn="ctr" rotWithShape="0">
                <a:srgbClr val="009900">
                  <a:alpha val="50000"/>
                </a:srgbClr>
              </a:outerShdw>
            </a:effectLst>
          </p:spPr>
          <p:txBody>
            <a:bodyPr wrap="none" anchor="ctr"/>
            <a:lstStyle/>
            <a:p>
              <a:pPr algn="ctr"/>
              <a:r>
                <a:rPr lang="en-US" altLang="en-US"/>
                <a:t>Agents</a:t>
              </a:r>
            </a:p>
          </p:txBody>
        </p:sp>
        <p:sp>
          <p:nvSpPr>
            <p:cNvPr id="1285125" name="Rectangle 5"/>
            <p:cNvSpPr>
              <a:spLocks noChangeArrowheads="1"/>
            </p:cNvSpPr>
            <p:nvPr/>
          </p:nvSpPr>
          <p:spPr bwMode="auto">
            <a:xfrm>
              <a:off x="1488" y="3360"/>
              <a:ext cx="1344" cy="480"/>
            </a:xfrm>
            <a:prstGeom prst="rect">
              <a:avLst/>
            </a:prstGeom>
            <a:solidFill>
              <a:schemeClr val="folHlink"/>
            </a:solidFill>
            <a:ln w="12700">
              <a:solidFill>
                <a:schemeClr val="tx1"/>
              </a:solidFill>
              <a:miter lim="800000"/>
              <a:headEnd type="none" w="sm" len="sm"/>
              <a:tailEnd type="none" w="sm" len="sm"/>
            </a:ln>
            <a:effectLst>
              <a:outerShdw dist="107763" dir="2700000" algn="ctr" rotWithShape="0">
                <a:srgbClr val="009900">
                  <a:alpha val="50000"/>
                </a:srgbClr>
              </a:outerShdw>
            </a:effectLst>
          </p:spPr>
          <p:txBody>
            <a:bodyPr wrap="none" anchor="ctr"/>
            <a:lstStyle/>
            <a:p>
              <a:pPr algn="ctr"/>
              <a:r>
                <a:rPr lang="en-US" altLang="en-US"/>
                <a:t>Clients</a:t>
              </a:r>
            </a:p>
          </p:txBody>
        </p:sp>
        <p:sp>
          <p:nvSpPr>
            <p:cNvPr id="1285126" name="Line 6"/>
            <p:cNvSpPr>
              <a:spLocks noChangeShapeType="1"/>
            </p:cNvSpPr>
            <p:nvPr/>
          </p:nvSpPr>
          <p:spPr bwMode="auto">
            <a:xfrm>
              <a:off x="2160" y="1632"/>
              <a:ext cx="0" cy="1632"/>
            </a:xfrm>
            <a:prstGeom prst="line">
              <a:avLst/>
            </a:prstGeom>
            <a:noFill/>
            <a:ln w="28575">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85133" name="Line 13"/>
            <p:cNvSpPr>
              <a:spLocks noChangeShapeType="1"/>
            </p:cNvSpPr>
            <p:nvPr/>
          </p:nvSpPr>
          <p:spPr bwMode="auto">
            <a:xfrm>
              <a:off x="2880" y="2400"/>
              <a:ext cx="96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85134" name="Text Box 14"/>
            <p:cNvSpPr txBox="1">
              <a:spLocks noChangeArrowheads="1"/>
            </p:cNvSpPr>
            <p:nvPr/>
          </p:nvSpPr>
          <p:spPr bwMode="auto">
            <a:xfrm>
              <a:off x="3840" y="2256"/>
              <a:ext cx="1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Set Structure</a:t>
              </a:r>
            </a:p>
          </p:txBody>
        </p:sp>
        <p:sp>
          <p:nvSpPr>
            <p:cNvPr id="1285136" name="Text Box 16"/>
            <p:cNvSpPr txBox="1">
              <a:spLocks noChangeArrowheads="1"/>
            </p:cNvSpPr>
            <p:nvPr/>
          </p:nvSpPr>
          <p:spPr bwMode="auto">
            <a:xfrm rot="5400000">
              <a:off x="1224" y="2280"/>
              <a:ext cx="1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Represent</a:t>
              </a:r>
            </a:p>
          </p:txBody>
        </p:sp>
      </p:grpSp>
    </p:spTree>
    <p:extLst>
      <p:ext uri="{BB962C8B-B14F-4D97-AF65-F5344CB8AC3E}">
        <p14:creationId xmlns:p14="http://schemas.microsoft.com/office/powerpoint/2010/main" val="302134453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285141"/>
                                        </p:tgtEl>
                                        <p:attrNameLst>
                                          <p:attrName>style.visibility</p:attrName>
                                        </p:attrNameLst>
                                      </p:cBhvr>
                                      <p:to>
                                        <p:strVal val="visible"/>
                                      </p:to>
                                    </p:set>
                                    <p:anim calcmode="lin" valueType="num">
                                      <p:cBhvr>
                                        <p:cTn id="7" dur="1000" fill="hold"/>
                                        <p:tgtEl>
                                          <p:spTgt spid="1285141"/>
                                        </p:tgtEl>
                                        <p:attrNameLst>
                                          <p:attrName>ppt_w</p:attrName>
                                        </p:attrNameLst>
                                      </p:cBhvr>
                                      <p:tavLst>
                                        <p:tav tm="0">
                                          <p:val>
                                            <p:fltVal val="0"/>
                                          </p:val>
                                        </p:tav>
                                        <p:tav tm="100000">
                                          <p:val>
                                            <p:strVal val="#ppt_w"/>
                                          </p:val>
                                        </p:tav>
                                      </p:tavLst>
                                    </p:anim>
                                    <p:anim calcmode="lin" valueType="num">
                                      <p:cBhvr>
                                        <p:cTn id="8" dur="1000" fill="hold"/>
                                        <p:tgtEl>
                                          <p:spTgt spid="1285141"/>
                                        </p:tgtEl>
                                        <p:attrNameLst>
                                          <p:attrName>ppt_h</p:attrName>
                                        </p:attrNameLst>
                                      </p:cBhvr>
                                      <p:tavLst>
                                        <p:tav tm="0">
                                          <p:val>
                                            <p:fltVal val="0"/>
                                          </p:val>
                                        </p:tav>
                                        <p:tav tm="100000">
                                          <p:val>
                                            <p:strVal val="#ppt_h"/>
                                          </p:val>
                                        </p:tav>
                                      </p:tavLst>
                                    </p:anim>
                                    <p:anim calcmode="lin" valueType="num">
                                      <p:cBhvr>
                                        <p:cTn id="9" dur="1000" fill="hold"/>
                                        <p:tgtEl>
                                          <p:spTgt spid="1285141"/>
                                        </p:tgtEl>
                                        <p:attrNameLst>
                                          <p:attrName>style.rotation</p:attrName>
                                        </p:attrNameLst>
                                      </p:cBhvr>
                                      <p:tavLst>
                                        <p:tav tm="0">
                                          <p:val>
                                            <p:fltVal val="90"/>
                                          </p:val>
                                        </p:tav>
                                        <p:tav tm="100000">
                                          <p:val>
                                            <p:fltVal val="0"/>
                                          </p:val>
                                        </p:tav>
                                      </p:tavLst>
                                    </p:anim>
                                    <p:animEffect transition="in" filter="fade">
                                      <p:cBhvr>
                                        <p:cTn id="10" dur="1000"/>
                                        <p:tgtEl>
                                          <p:spTgt spid="128514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1285138"/>
                                        </p:tgtEl>
                                        <p:attrNameLst>
                                          <p:attrName>style.visibility</p:attrName>
                                        </p:attrNameLst>
                                      </p:cBhvr>
                                      <p:to>
                                        <p:strVal val="visible"/>
                                      </p:to>
                                    </p:set>
                                    <p:anim calcmode="lin" valueType="num">
                                      <p:cBhvr>
                                        <p:cTn id="15" dur="1000" fill="hold"/>
                                        <p:tgtEl>
                                          <p:spTgt spid="1285138"/>
                                        </p:tgtEl>
                                        <p:attrNameLst>
                                          <p:attrName>ppt_w</p:attrName>
                                        </p:attrNameLst>
                                      </p:cBhvr>
                                      <p:tavLst>
                                        <p:tav tm="0">
                                          <p:val>
                                            <p:fltVal val="0"/>
                                          </p:val>
                                        </p:tav>
                                        <p:tav tm="100000">
                                          <p:val>
                                            <p:strVal val="#ppt_w"/>
                                          </p:val>
                                        </p:tav>
                                      </p:tavLst>
                                    </p:anim>
                                    <p:anim calcmode="lin" valueType="num">
                                      <p:cBhvr>
                                        <p:cTn id="16" dur="1000" fill="hold"/>
                                        <p:tgtEl>
                                          <p:spTgt spid="1285138"/>
                                        </p:tgtEl>
                                        <p:attrNameLst>
                                          <p:attrName>ppt_h</p:attrName>
                                        </p:attrNameLst>
                                      </p:cBhvr>
                                      <p:tavLst>
                                        <p:tav tm="0">
                                          <p:val>
                                            <p:fltVal val="0"/>
                                          </p:val>
                                        </p:tav>
                                        <p:tav tm="100000">
                                          <p:val>
                                            <p:strVal val="#ppt_h"/>
                                          </p:val>
                                        </p:tav>
                                      </p:tavLst>
                                    </p:anim>
                                    <p:anim calcmode="lin" valueType="num">
                                      <p:cBhvr>
                                        <p:cTn id="17" dur="1000" fill="hold"/>
                                        <p:tgtEl>
                                          <p:spTgt spid="1285138"/>
                                        </p:tgtEl>
                                        <p:attrNameLst>
                                          <p:attrName>style.rotation</p:attrName>
                                        </p:attrNameLst>
                                      </p:cBhvr>
                                      <p:tavLst>
                                        <p:tav tm="0">
                                          <p:val>
                                            <p:fltVal val="90"/>
                                          </p:val>
                                        </p:tav>
                                        <p:tav tm="100000">
                                          <p:val>
                                            <p:fltVal val="0"/>
                                          </p:val>
                                        </p:tav>
                                      </p:tavLst>
                                    </p:anim>
                                    <p:animEffect transition="in" filter="fade">
                                      <p:cBhvr>
                                        <p:cTn id="18" dur="1000"/>
                                        <p:tgtEl>
                                          <p:spTgt spid="128513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2" fill="hold" nodeType="clickEffect">
                                  <p:stCondLst>
                                    <p:cond delay="0"/>
                                  </p:stCondLst>
                                  <p:childTnLst>
                                    <p:set>
                                      <p:cBhvr>
                                        <p:cTn id="22" dur="1" fill="hold">
                                          <p:stCondLst>
                                            <p:cond delay="0"/>
                                          </p:stCondLst>
                                        </p:cTn>
                                        <p:tgtEl>
                                          <p:spTgt spid="1285139"/>
                                        </p:tgtEl>
                                        <p:attrNameLst>
                                          <p:attrName>style.visibility</p:attrName>
                                        </p:attrNameLst>
                                      </p:cBhvr>
                                      <p:to>
                                        <p:strVal val="visible"/>
                                      </p:to>
                                    </p:set>
                                    <p:animEffect transition="in" filter="wipe(right)">
                                      <p:cBhvr>
                                        <p:cTn id="23" dur="500"/>
                                        <p:tgtEl>
                                          <p:spTgt spid="1285139"/>
                                        </p:tgtEl>
                                      </p:cBhvr>
                                    </p:animEffect>
                                  </p:childTnLst>
                                </p:cTn>
                              </p:par>
                            </p:childTnLst>
                          </p:cTn>
                        </p:par>
                        <p:par>
                          <p:cTn id="24" fill="hold" nodeType="afterGroup">
                            <p:stCondLst>
                              <p:cond delay="500"/>
                            </p:stCondLst>
                            <p:childTnLst>
                              <p:par>
                                <p:cTn id="25" presetID="22" presetClass="entr" presetSubtype="2" fill="hold" nodeType="afterEffect">
                                  <p:stCondLst>
                                    <p:cond delay="0"/>
                                  </p:stCondLst>
                                  <p:childTnLst>
                                    <p:set>
                                      <p:cBhvr>
                                        <p:cTn id="26" dur="1" fill="hold">
                                          <p:stCondLst>
                                            <p:cond delay="0"/>
                                          </p:stCondLst>
                                        </p:cTn>
                                        <p:tgtEl>
                                          <p:spTgt spid="1285140"/>
                                        </p:tgtEl>
                                        <p:attrNameLst>
                                          <p:attrName>style.visibility</p:attrName>
                                        </p:attrNameLst>
                                      </p:cBhvr>
                                      <p:to>
                                        <p:strVal val="visible"/>
                                      </p:to>
                                    </p:set>
                                    <p:animEffect transition="in" filter="wipe(right)">
                                      <p:cBhvr>
                                        <p:cTn id="27" dur="500"/>
                                        <p:tgtEl>
                                          <p:spTgt spid="1285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data dictionary</a:t>
            </a:r>
            <a:endParaRPr lang="en-US" dirty="0"/>
          </a:p>
        </p:txBody>
      </p:sp>
      <p:sp>
        <p:nvSpPr>
          <p:cNvPr id="3" name="Text Placeholder 2"/>
          <p:cNvSpPr>
            <a:spLocks noGrp="1"/>
          </p:cNvSpPr>
          <p:nvPr>
            <p:ph type="body" sz="quarter" idx="10"/>
          </p:nvPr>
        </p:nvSpPr>
        <p:spPr/>
        <p:txBody>
          <a:bodyPr anchor="t"/>
          <a:lstStyle/>
          <a:p>
            <a:r>
              <a:rPr lang="en-US" dirty="0">
                <a:solidFill>
                  <a:srgbClr val="3891A7"/>
                </a:solidFill>
                <a:latin typeface="Arial" charset="0"/>
              </a:rPr>
              <a:t>•</a:t>
            </a:r>
            <a:r>
              <a:rPr lang="en-US" dirty="0">
                <a:solidFill>
                  <a:srgbClr val="000000"/>
                </a:solidFill>
                <a:latin typeface="Gill Sans MT" charset="0"/>
              </a:rPr>
              <a:t>A data dictionary, or data repository, is a central storehouse of information about the system’s data</a:t>
            </a:r>
          </a:p>
          <a:p>
            <a:r>
              <a:rPr lang="en-US" dirty="0">
                <a:solidFill>
                  <a:srgbClr val="3891A7"/>
                </a:solidFill>
                <a:latin typeface="Arial" charset="0"/>
              </a:rPr>
              <a:t>•</a:t>
            </a:r>
            <a:r>
              <a:rPr lang="en-US" dirty="0">
                <a:solidFill>
                  <a:srgbClr val="000000"/>
                </a:solidFill>
                <a:latin typeface="Gill Sans MT" charset="0"/>
              </a:rPr>
              <a:t>An analyst uses the data dictionary to collect, document, and organize specific facts about the system</a:t>
            </a:r>
          </a:p>
          <a:p>
            <a:r>
              <a:rPr lang="en-US" dirty="0">
                <a:solidFill>
                  <a:srgbClr val="3891A7"/>
                </a:solidFill>
                <a:latin typeface="Arial" charset="0"/>
              </a:rPr>
              <a:t>•</a:t>
            </a:r>
            <a:r>
              <a:rPr lang="en-US" dirty="0">
                <a:latin typeface="Gill Sans MT" charset="0"/>
              </a:rPr>
              <a:t>Also defines and describes all data elements and meaningful combinations of data elements</a:t>
            </a:r>
          </a:p>
          <a:p>
            <a:endParaRPr lang="en-US" dirty="0"/>
          </a:p>
        </p:txBody>
      </p:sp>
    </p:spTree>
    <p:extLst>
      <p:ext uri="{BB962C8B-B14F-4D97-AF65-F5344CB8AC3E}">
        <p14:creationId xmlns:p14="http://schemas.microsoft.com/office/powerpoint/2010/main" val="23977843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data dictionary</a:t>
            </a:r>
          </a:p>
        </p:txBody>
      </p:sp>
      <p:sp>
        <p:nvSpPr>
          <p:cNvPr id="3" name="Text Placeholder 2"/>
          <p:cNvSpPr>
            <a:spLocks noGrp="1"/>
          </p:cNvSpPr>
          <p:nvPr>
            <p:ph type="body" sz="quarter" idx="10"/>
          </p:nvPr>
        </p:nvSpPr>
        <p:spPr/>
        <p:txBody>
          <a:bodyPr anchor="t"/>
          <a:lstStyle/>
          <a:p>
            <a:r>
              <a:rPr lang="en-US" dirty="0">
                <a:solidFill>
                  <a:srgbClr val="3891A7"/>
                </a:solidFill>
                <a:latin typeface="Wingdings 2" charset="0"/>
                <a:sym typeface="Wingdings 2" charset="0"/>
              </a:rPr>
              <a:t></a:t>
            </a:r>
            <a:r>
              <a:rPr lang="en-US" dirty="0">
                <a:solidFill>
                  <a:srgbClr val="000000"/>
                </a:solidFill>
                <a:latin typeface="Gill Sans MT" charset="0"/>
                <a:sym typeface="Wingdings 2" charset="0"/>
              </a:rPr>
              <a:t>A data element, also called a data item or field, is the smallest piece of data that has meaning</a:t>
            </a:r>
          </a:p>
          <a:p>
            <a:r>
              <a:rPr lang="en-US" dirty="0">
                <a:solidFill>
                  <a:srgbClr val="3891A7"/>
                </a:solidFill>
                <a:latin typeface="Wingdings 2" charset="0"/>
                <a:sym typeface="Wingdings 2" charset="0"/>
              </a:rPr>
              <a:t></a:t>
            </a:r>
            <a:r>
              <a:rPr lang="en-US" dirty="0">
                <a:solidFill>
                  <a:srgbClr val="000000"/>
                </a:solidFill>
                <a:latin typeface="Gill Sans MT" charset="0"/>
                <a:sym typeface="Wingdings 2" charset="0"/>
              </a:rPr>
              <a:t>Data elements are combined into records, also called data structures</a:t>
            </a:r>
          </a:p>
          <a:p>
            <a:r>
              <a:rPr lang="en-US" dirty="0">
                <a:solidFill>
                  <a:srgbClr val="3891A7"/>
                </a:solidFill>
                <a:latin typeface="Wingdings 2" charset="0"/>
                <a:sym typeface="Wingdings 2" charset="0"/>
              </a:rPr>
              <a:t></a:t>
            </a:r>
            <a:r>
              <a:rPr lang="en-US" dirty="0">
                <a:latin typeface="Gill Sans MT" charset="0"/>
              </a:rPr>
              <a:t>A record is a meaningful combination of related data elements that is included in a data flow or retained in a data store</a:t>
            </a:r>
          </a:p>
          <a:p>
            <a:endParaRPr lang="en-US" dirty="0"/>
          </a:p>
        </p:txBody>
      </p:sp>
    </p:spTree>
    <p:extLst>
      <p:ext uri="{BB962C8B-B14F-4D97-AF65-F5344CB8AC3E}">
        <p14:creationId xmlns:p14="http://schemas.microsoft.com/office/powerpoint/2010/main" val="13791396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data dictionary</a:t>
            </a:r>
          </a:p>
        </p:txBody>
      </p:sp>
      <p:sp>
        <p:nvSpPr>
          <p:cNvPr id="3" name="Text Placeholder 2"/>
          <p:cNvSpPr>
            <a:spLocks noGrp="1"/>
          </p:cNvSpPr>
          <p:nvPr>
            <p:ph type="body" sz="quarter" idx="10"/>
          </p:nvPr>
        </p:nvSpPr>
        <p:spPr>
          <a:xfrm>
            <a:off x="228600" y="2209800"/>
            <a:ext cx="5805693" cy="4419600"/>
          </a:xfrm>
        </p:spPr>
        <p:txBody>
          <a:bodyPr anchor="t"/>
          <a:lstStyle/>
          <a:p>
            <a:r>
              <a:rPr lang="en-US" sz="2800" dirty="0">
                <a:solidFill>
                  <a:srgbClr val="3891A7"/>
                </a:solidFill>
                <a:latin typeface="Wingdings 2" charset="0"/>
                <a:sym typeface="Wingdings 2" charset="0"/>
              </a:rPr>
              <a:t></a:t>
            </a:r>
            <a:r>
              <a:rPr lang="en-US" sz="2800" dirty="0">
                <a:solidFill>
                  <a:srgbClr val="000000"/>
                </a:solidFill>
                <a:latin typeface="Gill Sans MT" charset="0"/>
              </a:rPr>
              <a:t>Documenting the Data Elements</a:t>
            </a:r>
          </a:p>
          <a:p>
            <a:r>
              <a:rPr lang="en-US" sz="2800" dirty="0">
                <a:solidFill>
                  <a:srgbClr val="3891A7"/>
                </a:solidFill>
                <a:latin typeface="Verdana" charset="0"/>
              </a:rPr>
              <a:t>◦</a:t>
            </a:r>
            <a:r>
              <a:rPr lang="en-US" sz="2800" dirty="0">
                <a:solidFill>
                  <a:srgbClr val="000000"/>
                </a:solidFill>
                <a:latin typeface="Gill Sans MT" charset="0"/>
              </a:rPr>
              <a:t>You must document every data element in the data dictionary</a:t>
            </a:r>
          </a:p>
          <a:p>
            <a:r>
              <a:rPr lang="en-US" sz="2800" dirty="0">
                <a:solidFill>
                  <a:srgbClr val="3891A7"/>
                </a:solidFill>
                <a:latin typeface="Verdana" charset="0"/>
              </a:rPr>
              <a:t>◦</a:t>
            </a:r>
            <a:r>
              <a:rPr lang="en-US" sz="2800" dirty="0">
                <a:latin typeface="Gill Sans MT" charset="0"/>
              </a:rPr>
              <a:t>The objective is the same: to provide clear, comprehensive information about the data and processes that make up the system</a:t>
            </a:r>
          </a:p>
          <a:p>
            <a:endParaRPr lang="en-US" dirty="0"/>
          </a:p>
        </p:txBody>
      </p:sp>
      <p:pic>
        <p:nvPicPr>
          <p:cNvPr id="4" name="Picture 3"/>
          <p:cNvPicPr>
            <a:picLocks noChangeAspect="1"/>
          </p:cNvPicPr>
          <p:nvPr/>
        </p:nvPicPr>
        <p:blipFill>
          <a:blip r:embed="rId3"/>
          <a:stretch>
            <a:fillRect/>
          </a:stretch>
        </p:blipFill>
        <p:spPr>
          <a:xfrm>
            <a:off x="5443747" y="2354263"/>
            <a:ext cx="3603416" cy="2532953"/>
          </a:xfrm>
          <a:prstGeom prst="rect">
            <a:avLst/>
          </a:prstGeom>
        </p:spPr>
      </p:pic>
    </p:spTree>
    <p:extLst>
      <p:ext uri="{BB962C8B-B14F-4D97-AF65-F5344CB8AC3E}">
        <p14:creationId xmlns:p14="http://schemas.microsoft.com/office/powerpoint/2010/main" val="27636055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data dictionary</a:t>
            </a:r>
          </a:p>
        </p:txBody>
      </p:sp>
      <p:sp>
        <p:nvSpPr>
          <p:cNvPr id="3" name="Text Placeholder 2"/>
          <p:cNvSpPr>
            <a:spLocks noGrp="1"/>
          </p:cNvSpPr>
          <p:nvPr>
            <p:ph type="body" sz="quarter" idx="10"/>
          </p:nvPr>
        </p:nvSpPr>
        <p:spPr/>
        <p:txBody>
          <a:bodyPr anchor="t"/>
          <a:lstStyle/>
          <a:p>
            <a:r>
              <a:rPr lang="en-US" dirty="0">
                <a:solidFill>
                  <a:srgbClr val="3891A7"/>
                </a:solidFill>
                <a:latin typeface="Wingdings 2" charset="0"/>
                <a:sym typeface="Wingdings 2" charset="0"/>
              </a:rPr>
              <a:t></a:t>
            </a:r>
            <a:r>
              <a:rPr lang="en-US" dirty="0">
                <a:solidFill>
                  <a:srgbClr val="000000"/>
                </a:solidFill>
                <a:latin typeface="Gill Sans MT" charset="0"/>
                <a:sym typeface="Wingdings 2" charset="0"/>
              </a:rPr>
              <a:t>Documenting the Data Elements</a:t>
            </a:r>
          </a:p>
          <a:p>
            <a:r>
              <a:rPr lang="en-US" dirty="0">
                <a:solidFill>
                  <a:srgbClr val="3891A7"/>
                </a:solidFill>
                <a:latin typeface="Verdana" charset="0"/>
                <a:sym typeface="Wingdings 2" charset="0"/>
              </a:rPr>
              <a:t>◦</a:t>
            </a:r>
            <a:r>
              <a:rPr lang="en-US" dirty="0">
                <a:solidFill>
                  <a:srgbClr val="000000"/>
                </a:solidFill>
                <a:latin typeface="Gill Sans MT" charset="0"/>
                <a:sym typeface="Wingdings 2" charset="0"/>
              </a:rPr>
              <a:t>The following attributes usually are recorded and described</a:t>
            </a:r>
          </a:p>
          <a:p>
            <a:pPr lvl="1"/>
            <a:r>
              <a:rPr lang="en-US" dirty="0">
                <a:solidFill>
                  <a:srgbClr val="FEB80A"/>
                </a:solidFill>
                <a:latin typeface="Wingdings 2" charset="0"/>
                <a:sym typeface="Wingdings 2" charset="0"/>
              </a:rPr>
              <a:t></a:t>
            </a:r>
            <a:r>
              <a:rPr lang="en-US" dirty="0">
                <a:solidFill>
                  <a:srgbClr val="000000"/>
                </a:solidFill>
                <a:latin typeface="Gill Sans MT" charset="0"/>
                <a:sym typeface="Wingdings 2" charset="0"/>
              </a:rPr>
              <a:t>Data element name and label</a:t>
            </a:r>
          </a:p>
          <a:p>
            <a:pPr lvl="1"/>
            <a:r>
              <a:rPr lang="en-US" dirty="0">
                <a:solidFill>
                  <a:srgbClr val="FEB80A"/>
                </a:solidFill>
                <a:latin typeface="Wingdings 2" charset="0"/>
                <a:sym typeface="Wingdings 2" charset="0"/>
              </a:rPr>
              <a:t></a:t>
            </a:r>
            <a:r>
              <a:rPr lang="en-US" dirty="0">
                <a:solidFill>
                  <a:srgbClr val="000000"/>
                </a:solidFill>
                <a:latin typeface="Gill Sans MT" charset="0"/>
                <a:sym typeface="Wingdings 2" charset="0"/>
              </a:rPr>
              <a:t>Alias</a:t>
            </a:r>
          </a:p>
          <a:p>
            <a:pPr lvl="1"/>
            <a:r>
              <a:rPr lang="en-US" dirty="0">
                <a:solidFill>
                  <a:srgbClr val="FEB80A"/>
                </a:solidFill>
                <a:latin typeface="Wingdings 2" charset="0"/>
                <a:sym typeface="Wingdings 2" charset="0"/>
              </a:rPr>
              <a:t></a:t>
            </a:r>
            <a:r>
              <a:rPr lang="en-US" dirty="0">
                <a:solidFill>
                  <a:srgbClr val="000000"/>
                </a:solidFill>
                <a:latin typeface="Gill Sans MT" charset="0"/>
                <a:sym typeface="Wingdings 2" charset="0"/>
              </a:rPr>
              <a:t>Type and length</a:t>
            </a:r>
          </a:p>
          <a:p>
            <a:pPr lvl="1"/>
            <a:r>
              <a:rPr lang="en-US" dirty="0">
                <a:solidFill>
                  <a:srgbClr val="FEB80A"/>
                </a:solidFill>
                <a:latin typeface="Wingdings 2" charset="0"/>
                <a:sym typeface="Wingdings 2" charset="0"/>
              </a:rPr>
              <a:t></a:t>
            </a:r>
            <a:r>
              <a:rPr lang="en-US" dirty="0">
                <a:solidFill>
                  <a:srgbClr val="000000"/>
                </a:solidFill>
                <a:latin typeface="Gill Sans MT" charset="0"/>
                <a:sym typeface="Wingdings 2" charset="0"/>
              </a:rPr>
              <a:t>Default value</a:t>
            </a:r>
          </a:p>
          <a:p>
            <a:pPr lvl="1"/>
            <a:r>
              <a:rPr lang="en-US" dirty="0">
                <a:solidFill>
                  <a:srgbClr val="FEB80A"/>
                </a:solidFill>
                <a:latin typeface="Wingdings 2" charset="0"/>
                <a:sym typeface="Wingdings 2" charset="0"/>
              </a:rPr>
              <a:t></a:t>
            </a:r>
            <a:r>
              <a:rPr lang="en-US" dirty="0">
                <a:latin typeface="Gill Sans MT" charset="0"/>
              </a:rPr>
              <a:t>Acceptable values - Domain and validity rules</a:t>
            </a:r>
          </a:p>
          <a:p>
            <a:endParaRPr lang="en-US" dirty="0"/>
          </a:p>
        </p:txBody>
      </p:sp>
    </p:spTree>
    <p:extLst>
      <p:ext uri="{BB962C8B-B14F-4D97-AF65-F5344CB8AC3E}">
        <p14:creationId xmlns:p14="http://schemas.microsoft.com/office/powerpoint/2010/main" val="26748100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data dictionary</a:t>
            </a:r>
          </a:p>
        </p:txBody>
      </p:sp>
      <p:sp>
        <p:nvSpPr>
          <p:cNvPr id="3" name="Text Placeholder 2"/>
          <p:cNvSpPr>
            <a:spLocks noGrp="1"/>
          </p:cNvSpPr>
          <p:nvPr>
            <p:ph type="body" sz="quarter" idx="10"/>
          </p:nvPr>
        </p:nvSpPr>
        <p:spPr/>
        <p:txBody>
          <a:bodyPr anchor="t"/>
          <a:lstStyle/>
          <a:p>
            <a:r>
              <a:rPr lang="en-US" dirty="0">
                <a:solidFill>
                  <a:srgbClr val="3891A7"/>
                </a:solidFill>
                <a:latin typeface="Wingdings 2" charset="0"/>
                <a:sym typeface="Wingdings 2" charset="0"/>
              </a:rPr>
              <a:t></a:t>
            </a:r>
            <a:r>
              <a:rPr lang="en-US" dirty="0">
                <a:solidFill>
                  <a:srgbClr val="000000"/>
                </a:solidFill>
                <a:latin typeface="Gill Sans MT" charset="0"/>
                <a:sym typeface="Wingdings 2" charset="0"/>
              </a:rPr>
              <a:t>Documenting the Data Elements</a:t>
            </a:r>
          </a:p>
          <a:p>
            <a:r>
              <a:rPr lang="en-US" dirty="0">
                <a:solidFill>
                  <a:srgbClr val="3891A7"/>
                </a:solidFill>
                <a:latin typeface="Verdana"/>
                <a:sym typeface="Wingdings 2" charset="0"/>
              </a:rPr>
              <a:t>◦</a:t>
            </a:r>
            <a:r>
              <a:rPr lang="en-US" dirty="0">
                <a:solidFill>
                  <a:srgbClr val="000000"/>
                </a:solidFill>
                <a:latin typeface="Gill Sans MT" charset="0"/>
                <a:sym typeface="Wingdings 2" charset="0"/>
              </a:rPr>
              <a:t>The following attributes usually are recorded and described</a:t>
            </a:r>
          </a:p>
          <a:p>
            <a:pPr lvl="1"/>
            <a:r>
              <a:rPr lang="en-US" dirty="0">
                <a:solidFill>
                  <a:srgbClr val="FEB80A"/>
                </a:solidFill>
                <a:latin typeface="Wingdings 2" charset="0"/>
                <a:sym typeface="Wingdings 2" charset="0"/>
              </a:rPr>
              <a:t></a:t>
            </a:r>
            <a:r>
              <a:rPr lang="en-US" dirty="0">
                <a:solidFill>
                  <a:srgbClr val="000000"/>
                </a:solidFill>
                <a:latin typeface="Gill Sans MT" charset="0"/>
                <a:sym typeface="Wingdings 2" charset="0"/>
              </a:rPr>
              <a:t>Source</a:t>
            </a:r>
          </a:p>
          <a:p>
            <a:pPr lvl="1"/>
            <a:r>
              <a:rPr lang="en-US" dirty="0">
                <a:solidFill>
                  <a:srgbClr val="FEB80A"/>
                </a:solidFill>
                <a:latin typeface="Wingdings 2" charset="0"/>
                <a:sym typeface="Wingdings 2" charset="0"/>
              </a:rPr>
              <a:t></a:t>
            </a:r>
            <a:r>
              <a:rPr lang="en-US" dirty="0">
                <a:solidFill>
                  <a:srgbClr val="000000"/>
                </a:solidFill>
                <a:latin typeface="Gill Sans MT" charset="0"/>
                <a:sym typeface="Wingdings 2" charset="0"/>
              </a:rPr>
              <a:t>Security</a:t>
            </a:r>
          </a:p>
          <a:p>
            <a:pPr lvl="1"/>
            <a:r>
              <a:rPr lang="en-US" dirty="0">
                <a:solidFill>
                  <a:srgbClr val="FEB80A"/>
                </a:solidFill>
                <a:latin typeface="Wingdings 2" charset="0"/>
                <a:sym typeface="Wingdings 2" charset="0"/>
              </a:rPr>
              <a:t></a:t>
            </a:r>
            <a:r>
              <a:rPr lang="en-US" dirty="0">
                <a:solidFill>
                  <a:srgbClr val="000000"/>
                </a:solidFill>
                <a:latin typeface="Gill Sans MT" charset="0"/>
                <a:sym typeface="Wingdings 2" charset="0"/>
              </a:rPr>
              <a:t>Responsible user(s)</a:t>
            </a:r>
          </a:p>
          <a:p>
            <a:pPr lvl="1"/>
            <a:r>
              <a:rPr lang="en-US" dirty="0">
                <a:solidFill>
                  <a:srgbClr val="FEB80A"/>
                </a:solidFill>
                <a:latin typeface="Wingdings 2" charset="0"/>
                <a:sym typeface="Wingdings 2" charset="0"/>
              </a:rPr>
              <a:t></a:t>
            </a:r>
            <a:r>
              <a:rPr lang="en-US" dirty="0">
                <a:latin typeface="Gill Sans MT" charset="0"/>
              </a:rPr>
              <a:t>Description and comments</a:t>
            </a:r>
          </a:p>
        </p:txBody>
      </p:sp>
    </p:spTree>
    <p:extLst>
      <p:ext uri="{BB962C8B-B14F-4D97-AF65-F5344CB8AC3E}">
        <p14:creationId xmlns:p14="http://schemas.microsoft.com/office/powerpoint/2010/main" val="2849354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dictionaries</a:t>
            </a:r>
          </a:p>
        </p:txBody>
      </p:sp>
      <p:sp>
        <p:nvSpPr>
          <p:cNvPr id="3" name="Text Placeholder 2"/>
          <p:cNvSpPr>
            <a:spLocks noGrp="1"/>
          </p:cNvSpPr>
          <p:nvPr>
            <p:ph type="body" sz="quarter" idx="10"/>
          </p:nvPr>
        </p:nvSpPr>
        <p:spPr/>
        <p:txBody>
          <a:bodyPr anchor="t"/>
          <a:lstStyle/>
          <a:p>
            <a:pPr marL="0" indent="0">
              <a:buNone/>
            </a:pPr>
            <a:r>
              <a:rPr lang="en-US" sz="2000" dirty="0">
                <a:latin typeface="Arial" charset="0"/>
              </a:rPr>
              <a:t>Data dictionary must contain the following information:</a:t>
            </a:r>
          </a:p>
          <a:p>
            <a:r>
              <a:rPr lang="en-US" sz="2000" dirty="0">
                <a:latin typeface="Arial" charset="0"/>
              </a:rPr>
              <a:t>Table Name </a:t>
            </a:r>
          </a:p>
          <a:p>
            <a:r>
              <a:rPr lang="en-US" sz="2000" dirty="0">
                <a:latin typeface="Arial" charset="0"/>
              </a:rPr>
              <a:t>Field (attribute) name </a:t>
            </a:r>
          </a:p>
          <a:p>
            <a:r>
              <a:rPr lang="en-US" sz="2000" dirty="0">
                <a:latin typeface="Arial" charset="0"/>
              </a:rPr>
              <a:t>Expanded field name </a:t>
            </a:r>
          </a:p>
          <a:p>
            <a:r>
              <a:rPr lang="en-US" sz="2000" dirty="0">
                <a:latin typeface="Arial" charset="0"/>
              </a:rPr>
              <a:t>Field contents or long description </a:t>
            </a:r>
          </a:p>
          <a:p>
            <a:r>
              <a:rPr lang="en-US" sz="2000" dirty="0">
                <a:latin typeface="Arial" charset="0"/>
              </a:rPr>
              <a:t>Data type and length or size </a:t>
            </a:r>
          </a:p>
          <a:p>
            <a:r>
              <a:rPr lang="en-US" sz="2000" dirty="0">
                <a:latin typeface="Arial" charset="0"/>
              </a:rPr>
              <a:t>Default value(s) </a:t>
            </a:r>
          </a:p>
          <a:p>
            <a:r>
              <a:rPr lang="en-US" sz="2000" dirty="0">
                <a:latin typeface="Arial" charset="0"/>
              </a:rPr>
              <a:t>Format (required or optional digits or characters &amp; sequence of characters if appropriate) </a:t>
            </a:r>
          </a:p>
          <a:p>
            <a:r>
              <a:rPr lang="en-US" sz="2000" dirty="0">
                <a:latin typeface="Arial" charset="0"/>
              </a:rPr>
              <a:t>Domain (range or choices) </a:t>
            </a:r>
          </a:p>
          <a:p>
            <a:r>
              <a:rPr lang="en-US" sz="2000" dirty="0">
                <a:latin typeface="Arial" charset="0"/>
              </a:rPr>
              <a:t>Allow NULL? (Y or N) </a:t>
            </a:r>
          </a:p>
          <a:p>
            <a:r>
              <a:rPr lang="en-US" sz="2000" dirty="0">
                <a:latin typeface="Arial" charset="0"/>
              </a:rPr>
              <a:t>Key (PK or FK)</a:t>
            </a:r>
          </a:p>
          <a:p>
            <a:r>
              <a:rPr lang="en-US" sz="2000" dirty="0">
                <a:latin typeface="Arial" charset="0"/>
              </a:rPr>
              <a:t>Foreign Key referenced table</a:t>
            </a:r>
          </a:p>
        </p:txBody>
      </p:sp>
    </p:spTree>
    <p:extLst>
      <p:ext uri="{BB962C8B-B14F-4D97-AF65-F5344CB8AC3E}">
        <p14:creationId xmlns:p14="http://schemas.microsoft.com/office/powerpoint/2010/main" val="14987943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data dictionary document</a:t>
            </a:r>
            <a:endParaRPr lang="en-US" dirty="0"/>
          </a:p>
        </p:txBody>
      </p:sp>
      <p:pic>
        <p:nvPicPr>
          <p:cNvPr id="4" name="Picture 3"/>
          <p:cNvPicPr>
            <a:picLocks noChangeAspect="1"/>
          </p:cNvPicPr>
          <p:nvPr/>
        </p:nvPicPr>
        <p:blipFill>
          <a:blip r:embed="rId3"/>
          <a:stretch>
            <a:fillRect/>
          </a:stretch>
        </p:blipFill>
        <p:spPr>
          <a:xfrm>
            <a:off x="67542" y="2077540"/>
            <a:ext cx="8879590" cy="3032704"/>
          </a:xfrm>
          <a:prstGeom prst="rect">
            <a:avLst/>
          </a:prstGeom>
        </p:spPr>
      </p:pic>
    </p:spTree>
    <p:extLst>
      <p:ext uri="{BB962C8B-B14F-4D97-AF65-F5344CB8AC3E}">
        <p14:creationId xmlns:p14="http://schemas.microsoft.com/office/powerpoint/2010/main" val="3463801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data dictionary document</a:t>
            </a:r>
            <a:endParaRPr lang="en-US" dirty="0"/>
          </a:p>
        </p:txBody>
      </p:sp>
      <p:pic>
        <p:nvPicPr>
          <p:cNvPr id="3" name="Picture 2"/>
          <p:cNvPicPr>
            <a:picLocks noChangeAspect="1"/>
          </p:cNvPicPr>
          <p:nvPr/>
        </p:nvPicPr>
        <p:blipFill>
          <a:blip r:embed="rId3"/>
          <a:stretch>
            <a:fillRect/>
          </a:stretch>
        </p:blipFill>
        <p:spPr>
          <a:xfrm>
            <a:off x="180975" y="1751013"/>
            <a:ext cx="6324658" cy="2393294"/>
          </a:xfrm>
          <a:prstGeom prst="rect">
            <a:avLst/>
          </a:prstGeom>
        </p:spPr>
      </p:pic>
      <p:pic>
        <p:nvPicPr>
          <p:cNvPr id="5" name="Picture 4"/>
          <p:cNvPicPr>
            <a:picLocks noChangeAspect="1"/>
          </p:cNvPicPr>
          <p:nvPr/>
        </p:nvPicPr>
        <p:blipFill>
          <a:blip r:embed="rId4"/>
          <a:stretch>
            <a:fillRect/>
          </a:stretch>
        </p:blipFill>
        <p:spPr>
          <a:xfrm>
            <a:off x="180975" y="4216400"/>
            <a:ext cx="7544036" cy="2601506"/>
          </a:xfrm>
          <a:prstGeom prst="rect">
            <a:avLst/>
          </a:prstGeom>
        </p:spPr>
      </p:pic>
    </p:spTree>
    <p:extLst>
      <p:ext uri="{BB962C8B-B14F-4D97-AF65-F5344CB8AC3E}">
        <p14:creationId xmlns:p14="http://schemas.microsoft.com/office/powerpoint/2010/main" val="189039381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1"/>
          <p:cNvSpPr txBox="1">
            <a:spLocks/>
          </p:cNvSpPr>
          <p:nvPr/>
        </p:nvSpPr>
        <p:spPr>
          <a:xfrm>
            <a:off x="678873" y="857250"/>
            <a:ext cx="6172200"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u="sng" dirty="0">
                <a:solidFill>
                  <a:schemeClr val="accent2">
                    <a:lumMod val="50000"/>
                  </a:schemeClr>
                </a:solidFill>
              </a:rPr>
              <a:t>Design Objectives</a:t>
            </a:r>
          </a:p>
        </p:txBody>
      </p:sp>
      <p:sp>
        <p:nvSpPr>
          <p:cNvPr id="3" name="Rectangle 2"/>
          <p:cNvSpPr/>
          <p:nvPr/>
        </p:nvSpPr>
        <p:spPr>
          <a:xfrm>
            <a:off x="678874" y="1714500"/>
            <a:ext cx="7884102" cy="4878259"/>
          </a:xfrm>
          <a:prstGeom prst="rect">
            <a:avLst/>
          </a:prstGeom>
        </p:spPr>
        <p:txBody>
          <a:bodyPr wrap="square">
            <a:spAutoFit/>
          </a:bodyPr>
          <a:lstStyle/>
          <a:p>
            <a:pPr algn="just" defTabSz="685800"/>
            <a:r>
              <a:rPr lang="en-US" sz="1600" dirty="0">
                <a:solidFill>
                  <a:prstClr val="black"/>
                </a:solidFill>
              </a:rPr>
              <a:t>A </a:t>
            </a:r>
            <a:r>
              <a:rPr lang="en-US" sz="1400" b="1" u="sng" dirty="0">
                <a:solidFill>
                  <a:schemeClr val="accent1">
                    <a:lumMod val="50000"/>
                  </a:schemeClr>
                </a:solidFill>
              </a:rPr>
              <a:t>logical design</a:t>
            </a:r>
            <a:r>
              <a:rPr lang="en-US" sz="1400" b="1" dirty="0">
                <a:solidFill>
                  <a:prstClr val="black"/>
                </a:solidFill>
              </a:rPr>
              <a:t> </a:t>
            </a:r>
            <a:r>
              <a:rPr lang="en-US" sz="1600" dirty="0">
                <a:solidFill>
                  <a:prstClr val="black"/>
                </a:solidFill>
              </a:rPr>
              <a:t>of the database is highly important. Wizards that help you create tables are of no real use if the database itself is designed improperly. Accuracy, integrity and consistency of data will be dependent upon a good design. Many problems can arise if there are design flaws, such as inaccurate retrieval of information.</a:t>
            </a:r>
          </a:p>
          <a:p>
            <a:pPr defTabSz="685800"/>
            <a:endParaRPr lang="en-US" sz="1600" dirty="0">
              <a:solidFill>
                <a:prstClr val="black"/>
              </a:solidFill>
            </a:endParaRPr>
          </a:p>
          <a:p>
            <a:pPr defTabSz="685800"/>
            <a:r>
              <a:rPr lang="en-US" sz="1400" b="1" dirty="0">
                <a:solidFill>
                  <a:prstClr val="black"/>
                </a:solidFill>
              </a:rPr>
              <a:t>Objectives of Good Design</a:t>
            </a:r>
            <a:r>
              <a:rPr lang="en-US" sz="1400" dirty="0">
                <a:solidFill>
                  <a:prstClr val="black"/>
                </a:solidFill>
              </a:rPr>
              <a:t>:</a:t>
            </a:r>
          </a:p>
          <a:p>
            <a:pPr marL="214313" indent="-214313" defTabSz="685800">
              <a:buFont typeface="Arial" panose="020B0604020202020204" pitchFamily="34" charset="0"/>
              <a:buChar char="•"/>
            </a:pPr>
            <a:r>
              <a:rPr lang="en-US" sz="1600" dirty="0">
                <a:solidFill>
                  <a:prstClr val="black"/>
                </a:solidFill>
              </a:rPr>
              <a:t>Supports required and ad hoc information retrieval</a:t>
            </a:r>
          </a:p>
          <a:p>
            <a:pPr marL="214313" indent="-214313" defTabSz="685800">
              <a:buFont typeface="Arial" panose="020B0604020202020204" pitchFamily="34" charset="0"/>
              <a:buChar char="•"/>
            </a:pPr>
            <a:r>
              <a:rPr lang="en-US" sz="1600" dirty="0">
                <a:solidFill>
                  <a:prstClr val="black"/>
                </a:solidFill>
              </a:rPr>
              <a:t>Contains efficiently constructed tables</a:t>
            </a:r>
          </a:p>
          <a:p>
            <a:pPr marL="214313" indent="-214313" defTabSz="685800">
              <a:buFont typeface="Arial" panose="020B0604020202020204" pitchFamily="34" charset="0"/>
              <a:buChar char="•"/>
            </a:pPr>
            <a:r>
              <a:rPr lang="en-US" sz="1600" dirty="0">
                <a:solidFill>
                  <a:prstClr val="black"/>
                </a:solidFill>
              </a:rPr>
              <a:t>Imposes data integrity at the field, table and relationship level</a:t>
            </a:r>
          </a:p>
          <a:p>
            <a:pPr marL="214313" indent="-214313" defTabSz="685800">
              <a:buFont typeface="Arial" panose="020B0604020202020204" pitchFamily="34" charset="0"/>
              <a:buChar char="•"/>
            </a:pPr>
            <a:r>
              <a:rPr lang="en-US" sz="1600" dirty="0">
                <a:solidFill>
                  <a:prstClr val="black"/>
                </a:solidFill>
              </a:rPr>
              <a:t>Data must provide accurate and valid information that is meaningful to the organization</a:t>
            </a:r>
          </a:p>
          <a:p>
            <a:pPr marL="214313" indent="-214313" defTabSz="685800">
              <a:buFont typeface="Arial" panose="020B0604020202020204" pitchFamily="34" charset="0"/>
              <a:buChar char="•"/>
            </a:pPr>
            <a:r>
              <a:rPr lang="en-US" sz="1600" dirty="0">
                <a:solidFill>
                  <a:prstClr val="black"/>
                </a:solidFill>
              </a:rPr>
              <a:t>The database structure should be easily modified for possible future growth</a:t>
            </a:r>
          </a:p>
          <a:p>
            <a:pPr defTabSz="685800"/>
            <a:endParaRPr lang="en-US" sz="1600" dirty="0">
              <a:solidFill>
                <a:prstClr val="black"/>
              </a:solidFill>
            </a:endParaRPr>
          </a:p>
          <a:p>
            <a:pPr defTabSz="685800"/>
            <a:r>
              <a:rPr lang="en-US" sz="1400" b="1" dirty="0">
                <a:solidFill>
                  <a:prstClr val="black"/>
                </a:solidFill>
              </a:rPr>
              <a:t>Advantages of Good Design</a:t>
            </a:r>
            <a:r>
              <a:rPr lang="en-US" sz="1400" dirty="0">
                <a:solidFill>
                  <a:prstClr val="black"/>
                </a:solidFill>
              </a:rPr>
              <a:t>:</a:t>
            </a:r>
          </a:p>
          <a:p>
            <a:pPr marL="214313" indent="-214313" defTabSz="685800">
              <a:buFont typeface="Arial" panose="020B0604020202020204" pitchFamily="34" charset="0"/>
              <a:buChar char="•"/>
            </a:pPr>
            <a:r>
              <a:rPr lang="en-US" sz="1600" dirty="0">
                <a:solidFill>
                  <a:prstClr val="black"/>
                </a:solidFill>
              </a:rPr>
              <a:t>Easy to modify and maintain the structure</a:t>
            </a:r>
          </a:p>
          <a:p>
            <a:pPr marL="214313" indent="-214313" defTabSz="685800">
              <a:buFont typeface="Arial" panose="020B0604020202020204" pitchFamily="34" charset="0"/>
              <a:buChar char="•"/>
            </a:pPr>
            <a:r>
              <a:rPr lang="en-US" sz="1600" dirty="0">
                <a:solidFill>
                  <a:prstClr val="black"/>
                </a:solidFill>
              </a:rPr>
              <a:t>Easy to modify data</a:t>
            </a:r>
          </a:p>
          <a:p>
            <a:pPr marL="214313" indent="-214313" defTabSz="685800">
              <a:buFont typeface="Arial" panose="020B0604020202020204" pitchFamily="34" charset="0"/>
              <a:buChar char="•"/>
            </a:pPr>
            <a:r>
              <a:rPr lang="en-US" sz="1600" dirty="0">
                <a:solidFill>
                  <a:prstClr val="black"/>
                </a:solidFill>
              </a:rPr>
              <a:t>Easy retrieval of information</a:t>
            </a:r>
          </a:p>
          <a:p>
            <a:pPr marL="214313" indent="-214313" defTabSz="685800">
              <a:buFont typeface="Arial" panose="020B0604020202020204" pitchFamily="34" charset="0"/>
              <a:buChar char="•"/>
            </a:pPr>
            <a:r>
              <a:rPr lang="en-US" sz="1600" dirty="0">
                <a:solidFill>
                  <a:prstClr val="black"/>
                </a:solidFill>
              </a:rPr>
              <a:t>Easy to develop and build user applications</a:t>
            </a:r>
          </a:p>
        </p:txBody>
      </p:sp>
    </p:spTree>
    <p:extLst>
      <p:ext uri="{BB962C8B-B14F-4D97-AF65-F5344CB8AC3E}">
        <p14:creationId xmlns:p14="http://schemas.microsoft.com/office/powerpoint/2010/main" val="3987398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469323" y="1645472"/>
            <a:ext cx="8179377" cy="5078313"/>
          </a:xfrm>
          <a:prstGeom prst="rect">
            <a:avLst/>
          </a:prstGeom>
          <a:noFill/>
        </p:spPr>
        <p:txBody>
          <a:bodyPr wrap="square" rtlCol="0">
            <a:spAutoFit/>
          </a:bodyPr>
          <a:lstStyle/>
          <a:p>
            <a:pPr defTabSz="685800"/>
            <a:r>
              <a:rPr lang="en-US" dirty="0">
                <a:solidFill>
                  <a:prstClr val="black"/>
                </a:solidFill>
              </a:rPr>
              <a:t>There are </a:t>
            </a:r>
            <a:r>
              <a:rPr lang="en-US" b="1" dirty="0">
                <a:solidFill>
                  <a:prstClr val="black"/>
                </a:solidFill>
              </a:rPr>
              <a:t>three traditional design methods</a:t>
            </a:r>
            <a:r>
              <a:rPr lang="en-US" dirty="0">
                <a:solidFill>
                  <a:prstClr val="black"/>
                </a:solidFill>
              </a:rPr>
              <a:t>:</a:t>
            </a:r>
          </a:p>
          <a:p>
            <a:pPr defTabSz="685800"/>
            <a:endParaRPr lang="en-US" dirty="0">
              <a:solidFill>
                <a:prstClr val="black"/>
              </a:solidFill>
            </a:endParaRPr>
          </a:p>
          <a:p>
            <a:pPr marL="214313" indent="-214313" algn="just" defTabSz="685800">
              <a:buFont typeface="Arial" panose="020B0604020202020204" pitchFamily="34" charset="0"/>
              <a:buChar char="•"/>
            </a:pPr>
            <a:r>
              <a:rPr lang="en-US" sz="1400" b="1" i="1" dirty="0">
                <a:solidFill>
                  <a:srgbClr val="4BACC6">
                    <a:lumMod val="50000"/>
                  </a:srgbClr>
                </a:solidFill>
              </a:rPr>
              <a:t>A requirements analysis phase </a:t>
            </a:r>
            <a:r>
              <a:rPr lang="en-US" sz="1600" dirty="0">
                <a:solidFill>
                  <a:prstClr val="black"/>
                </a:solidFill>
              </a:rPr>
              <a:t>involves examining the business being modeled, interviewing users and management to assess the current system and to analyze future needs and determining information requirements for the business as a whole </a:t>
            </a:r>
          </a:p>
          <a:p>
            <a:pPr algn="just" defTabSz="685800"/>
            <a:endParaRPr lang="en-US" sz="1600" dirty="0">
              <a:solidFill>
                <a:prstClr val="black"/>
              </a:solidFill>
            </a:endParaRPr>
          </a:p>
          <a:p>
            <a:pPr marL="214313" indent="-214313" algn="just" defTabSz="685800">
              <a:buFont typeface="Arial" panose="020B0604020202020204" pitchFamily="34" charset="0"/>
              <a:buChar char="•"/>
            </a:pPr>
            <a:r>
              <a:rPr lang="en-US" sz="1400" b="1" i="1" dirty="0">
                <a:solidFill>
                  <a:srgbClr val="4BACC6">
                    <a:lumMod val="50000"/>
                  </a:srgbClr>
                </a:solidFill>
              </a:rPr>
              <a:t>A data modeling phase </a:t>
            </a:r>
            <a:r>
              <a:rPr lang="en-US" sz="1600" dirty="0">
                <a:solidFill>
                  <a:prstClr val="black"/>
                </a:solidFill>
              </a:rPr>
              <a:t>involves modeling the database structure itself by using a method such as entity relationship diagramming (ER diagramming). This provides a means of visually representing various aspects of the database structure, such as the tables, table relationships and relationship characteristics.</a:t>
            </a:r>
          </a:p>
          <a:p>
            <a:pPr marL="214313" indent="-214313" algn="just" defTabSz="685800">
              <a:buFont typeface="Arial" panose="020B0604020202020204" pitchFamily="34" charset="0"/>
              <a:buChar char="•"/>
            </a:pPr>
            <a:endParaRPr lang="en-US" sz="1600" dirty="0">
              <a:solidFill>
                <a:prstClr val="black"/>
              </a:solidFill>
            </a:endParaRPr>
          </a:p>
          <a:p>
            <a:pPr marL="214313" indent="-214313" algn="just" defTabSz="685800">
              <a:buFont typeface="Arial" panose="020B0604020202020204" pitchFamily="34" charset="0"/>
              <a:buChar char="•"/>
            </a:pPr>
            <a:r>
              <a:rPr lang="en-US" sz="1400" b="1" i="1" dirty="0">
                <a:solidFill>
                  <a:srgbClr val="4BACC6">
                    <a:lumMod val="50000"/>
                  </a:srgbClr>
                </a:solidFill>
              </a:rPr>
              <a:t>The normalization phase </a:t>
            </a:r>
            <a:r>
              <a:rPr lang="en-US" sz="1600" dirty="0">
                <a:solidFill>
                  <a:prstClr val="black"/>
                </a:solidFill>
              </a:rPr>
              <a:t>is the process of decomposing large tables into smaller tables in order to eliminate redundant data, duplicate data and avoid problems with inserting, modifying or deleting data. Table structures are tested against normal forms, which are a specific set of rules that can be used to test a table structure to be sure it is sound and free of problems. These normal forms are: </a:t>
            </a:r>
            <a:r>
              <a:rPr lang="en-US" sz="1600" b="1" dirty="0">
                <a:solidFill>
                  <a:prstClr val="black"/>
                </a:solidFill>
              </a:rPr>
              <a:t>First through Fifth Normal Forms</a:t>
            </a:r>
            <a:r>
              <a:rPr lang="en-US" sz="1600" dirty="0">
                <a:solidFill>
                  <a:prstClr val="black"/>
                </a:solidFill>
              </a:rPr>
              <a:t>, </a:t>
            </a:r>
            <a:r>
              <a:rPr lang="en-US" sz="1600" b="1" dirty="0">
                <a:solidFill>
                  <a:prstClr val="black"/>
                </a:solidFill>
              </a:rPr>
              <a:t>Boyce-</a:t>
            </a:r>
            <a:r>
              <a:rPr lang="en-US" sz="1600" b="1" dirty="0" err="1">
                <a:solidFill>
                  <a:prstClr val="black"/>
                </a:solidFill>
              </a:rPr>
              <a:t>Codd</a:t>
            </a:r>
            <a:r>
              <a:rPr lang="en-US" sz="1600" b="1" dirty="0">
                <a:solidFill>
                  <a:prstClr val="black"/>
                </a:solidFill>
              </a:rPr>
              <a:t> Normal Form</a:t>
            </a:r>
            <a:r>
              <a:rPr lang="en-US" sz="1600" dirty="0">
                <a:solidFill>
                  <a:prstClr val="black"/>
                </a:solidFill>
              </a:rPr>
              <a:t> and </a:t>
            </a:r>
            <a:r>
              <a:rPr lang="en-US" sz="1600" b="1" dirty="0">
                <a:solidFill>
                  <a:prstClr val="black"/>
                </a:solidFill>
              </a:rPr>
              <a:t>Domain/Key Normal Form</a:t>
            </a:r>
            <a:r>
              <a:rPr lang="en-US" sz="1600" dirty="0">
                <a:solidFill>
                  <a:prstClr val="black"/>
                </a:solidFill>
              </a:rPr>
              <a:t>.</a:t>
            </a:r>
          </a:p>
          <a:p>
            <a:pPr algn="just" defTabSz="685800"/>
            <a:br>
              <a:rPr lang="en-US" sz="1600" dirty="0">
                <a:solidFill>
                  <a:prstClr val="black"/>
                </a:solidFill>
              </a:rPr>
            </a:br>
            <a:r>
              <a:rPr lang="en-US" sz="1600" dirty="0">
                <a:solidFill>
                  <a:prstClr val="black"/>
                </a:solidFill>
              </a:rPr>
              <a:t>	                                     </a:t>
            </a:r>
            <a:br>
              <a:rPr lang="en-US" sz="1600" dirty="0">
                <a:solidFill>
                  <a:prstClr val="black"/>
                </a:solidFill>
              </a:rPr>
            </a:br>
            <a:r>
              <a:rPr lang="en-US" sz="1600" dirty="0">
                <a:solidFill>
                  <a:prstClr val="black"/>
                </a:solidFill>
              </a:rPr>
              <a:t>                 W</a:t>
            </a:r>
            <a:r>
              <a:rPr lang="en-US" sz="1600" i="1" dirty="0">
                <a:solidFill>
                  <a:srgbClr val="C00000"/>
                </a:solidFill>
              </a:rPr>
              <a:t>e will be discussing NORMALIZATION a bit later</a:t>
            </a:r>
          </a:p>
        </p:txBody>
      </p:sp>
      <p:sp>
        <p:nvSpPr>
          <p:cNvPr id="8" name="Title 1"/>
          <p:cNvSpPr txBox="1">
            <a:spLocks/>
          </p:cNvSpPr>
          <p:nvPr/>
        </p:nvSpPr>
        <p:spPr>
          <a:xfrm>
            <a:off x="469323" y="788222"/>
            <a:ext cx="6172200"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u="sng" dirty="0">
                <a:solidFill>
                  <a:schemeClr val="accent2">
                    <a:lumMod val="50000"/>
                  </a:schemeClr>
                </a:solidFill>
              </a:rPr>
              <a:t>Design Objectives</a:t>
            </a:r>
          </a:p>
        </p:txBody>
      </p:sp>
    </p:spTree>
    <p:extLst>
      <p:ext uri="{BB962C8B-B14F-4D97-AF65-F5344CB8AC3E}">
        <p14:creationId xmlns:p14="http://schemas.microsoft.com/office/powerpoint/2010/main" val="1055795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Unit 1 – Database Design&amp;quot;&quot;/&gt;&lt;property id=&quot;20307&quot; value=&quot;313&quot;/&gt;&lt;/object&gt;&lt;object type=&quot;3&quot; unique_id=&quot;11374&quot;&gt;&lt;property id=&quot;20148&quot; value=&quot;5&quot;/&gt;&lt;property id=&quot;20300&quot; value=&quot;Slide 2&quot;/&gt;&lt;property id=&quot;20307&quot; value=&quot;353&quot;/&gt;&lt;/object&gt;&lt;object type=&quot;3&quot; unique_id=&quot;13145&quot;&gt;&lt;property id=&quot;20148&quot; value=&quot;5&quot;/&gt;&lt;property id=&quot;20300&quot; value=&quot;Slide 3&quot;/&gt;&lt;property id=&quot;20307&quot; value=&quot;387&quot;/&gt;&lt;/object&gt;&lt;object type=&quot;3&quot; unique_id=&quot;13146&quot;&gt;&lt;property id=&quot;20148&quot; value=&quot;5&quot;/&gt;&lt;property id=&quot;20300&quot; value=&quot;Slide 25 - &amp;quot;Entity&amp;quot;&quot;/&gt;&lt;property id=&quot;20307&quot; value=&quot;394&quot;/&gt;&lt;/object&gt;&lt;object type=&quot;3&quot; unique_id=&quot;13147&quot;&gt;&lt;property id=&quot;20148&quot; value=&quot;5&quot;/&gt;&lt;property id=&quot;20300&quot; value=&quot;Slide 26 - &amp;quot;Attributes&amp;quot;&quot;/&gt;&lt;property id=&quot;20307&quot; value=&quot;395&quot;/&gt;&lt;/object&gt;&lt;object type=&quot;3&quot; unique_id=&quot;13148&quot;&gt;&lt;property id=&quot;20148&quot; value=&quot;5&quot;/&gt;&lt;property id=&quot;20300&quot; value=&quot;Slide 27 - &amp;quot;Attribute types&amp;quot;&quot;/&gt;&lt;property id=&quot;20307&quot; value=&quot;396&quot;/&gt;&lt;/object&gt;&lt;object type=&quot;3&quot; unique_id=&quot;13149&quot;&gt;&lt;property id=&quot;20148&quot; value=&quot;5&quot;/&gt;&lt;property id=&quot;20300&quot; value=&quot;Slide 28 - &amp;quot;Keys&amp;quot;&quot;/&gt;&lt;property id=&quot;20307&quot; value=&quot;397&quot;/&gt;&lt;/object&gt;&lt;object type=&quot;3&quot; unique_id=&quot;13150&quot;&gt;&lt;property id=&quot;20148&quot; value=&quot;5&quot;/&gt;&lt;property id=&quot;20300&quot; value=&quot;Slide 29 - &amp;quot;relationships&amp;quot;&quot;/&gt;&lt;property id=&quot;20307&quot; value=&quot;398&quot;/&gt;&lt;/object&gt;&lt;object type=&quot;3&quot; unique_id=&quot;13151&quot;&gt;&lt;property id=&quot;20148&quot; value=&quot;5&quot;/&gt;&lt;property id=&quot;20300&quot; value=&quot;Slide 30 - &amp;quot;Relationship set&amp;quot;&quot;/&gt;&lt;property id=&quot;20307&quot; value=&quot;399&quot;/&gt;&lt;/object&gt;&lt;object type=&quot;3&quot; unique_id=&quot;13152&quot;&gt;&lt;property id=&quot;20148&quot; value=&quot;5&quot;/&gt;&lt;property id=&quot;20300&quot; value=&quot;Slide 31 - &amp;quot;Cardinality&amp;quot;&quot;/&gt;&lt;property id=&quot;20307&quot; value=&quot;402&quot;/&gt;&lt;/object&gt;&lt;object type=&quot;3&quot; unique_id=&quot;13153&quot;&gt;&lt;property id=&quot;20148&quot; value=&quot;5&quot;/&gt;&lt;property id=&quot;20300&quot; value=&quot;Slide 32 - &amp;quot;Cardinality&amp;quot;&quot;/&gt;&lt;property id=&quot;20307&quot; value=&quot;404&quot;/&gt;&lt;/object&gt;&lt;object type=&quot;3&quot; unique_id=&quot;13154&quot;&gt;&lt;property id=&quot;20148&quot; value=&quot;5&quot;/&gt;&lt;property id=&quot;20300&quot; value=&quot;Slide 33 - &amp;quot;Cardinality&amp;quot;&quot;/&gt;&lt;property id=&quot;20307&quot; value=&quot;403&quot;/&gt;&lt;/object&gt;&lt;object type=&quot;3&quot; unique_id=&quot;13155&quot;&gt;&lt;property id=&quot;20148&quot; value=&quot;5&quot;/&gt;&lt;property id=&quot;20300&quot; value=&quot;Slide 34 - &amp;quot;Cardinality&amp;quot;&quot;/&gt;&lt;property id=&quot;20307&quot; value=&quot;405&quot;/&gt;&lt;/object&gt;&lt;object type=&quot;3&quot; unique_id=&quot;13156&quot;&gt;&lt;property id=&quot;20148&quot; value=&quot;5&quot;/&gt;&lt;property id=&quot;20300&quot; value=&quot;Slide 35 - &amp;quot;Database design goals&amp;quot;&quot;/&gt;&lt;property id=&quot;20307&quot; value=&quot;354&quot;/&gt;&lt;/object&gt;&lt;object type=&quot;3&quot; unique_id=&quot;13157&quot;&gt;&lt;property id=&quot;20148&quot; value=&quot;5&quot;/&gt;&lt;property id=&quot;20300&quot; value=&quot;Slide 45 - &amp;quot;Step 1- fact finding&amp;quot;&quot;/&gt;&lt;property id=&quot;20307&quot; value=&quot;388&quot;/&gt;&lt;/object&gt;&lt;object type=&quot;3&quot; unique_id=&quot;13158&quot;&gt;&lt;property id=&quot;20148&quot; value=&quot;5&quot;/&gt;&lt;property id=&quot;20300&quot; value=&quot;Slide 46 - &amp;quot;Step 2 – Name Tables&amp;quot;&quot;/&gt;&lt;property id=&quot;20307&quot; value=&quot;389&quot;/&gt;&lt;/object&gt;&lt;object type=&quot;3&quot; unique_id=&quot;13159&quot;&gt;&lt;property id=&quot;20148&quot; value=&quot;5&quot;/&gt;&lt;property id=&quot;20300&quot; value=&quot;Slide 47 - &amp;quot;Step 2- name tables&amp;quot;&quot;/&gt;&lt;property id=&quot;20307&quot; value=&quot;390&quot;/&gt;&lt;/object&gt;&lt;object type=&quot;3&quot; unique_id=&quot;13160&quot;&gt;&lt;property id=&quot;20148&quot; value=&quot;5&quot;/&gt;&lt;property id=&quot;20300&quot; value=&quot;Slide 48 - &amp;quot;Step 3- Draw Entity Relationship Diagram&amp;quot;&quot;/&gt;&lt;property id=&quot;20307&quot; value=&quot;391&quot;/&gt;&lt;/object&gt;&lt;object type=&quot;3&quot; unique_id=&quot;13161&quot;&gt;&lt;property id=&quot;20148&quot; value=&quot;5&quot;/&gt;&lt;property id=&quot;20300&quot; value=&quot;Slide 49 - &amp;quot;Entity Relationship Diagram&amp;quot;&quot;/&gt;&lt;property id=&quot;20307&quot; value=&quot;392&quot;/&gt;&lt;/object&gt;&lt;object type=&quot;3&quot; unique_id=&quot;13162&quot;&gt;&lt;property id=&quot;20148&quot; value=&quot;5&quot;/&gt;&lt;property id=&quot;20300&quot; value=&quot;Slide 50 - &amp;quot;ERD concepts&amp;quot;&quot;/&gt;&lt;property id=&quot;20307&quot; value=&quot;393&quot;/&gt;&lt;/object&gt;&lt;object type=&quot;3&quot; unique_id=&quot;13163&quot;&gt;&lt;property id=&quot;20148&quot; value=&quot;5&quot;/&gt;&lt;property id=&quot;20300&quot; value=&quot;Slide 51 - &amp;quot;ERD concepts&amp;quot;&quot;/&gt;&lt;property id=&quot;20307&quot; value=&quot;406&quot;/&gt;&lt;/object&gt;&lt;object type=&quot;3&quot; unique_id=&quot;13164&quot;&gt;&lt;property id=&quot;20148&quot; value=&quot;5&quot;/&gt;&lt;property id=&quot;20300&quot; value=&quot;Slide 56&quot;/&gt;&lt;property id=&quot;20307&quot; value=&quot;361&quot;/&gt;&lt;/object&gt;&lt;object type=&quot;3&quot; unique_id=&quot;13165&quot;&gt;&lt;property id=&quot;20148&quot; value=&quot;5&quot;/&gt;&lt;property id=&quot;20300&quot; value=&quot;Slide 57 - &amp;quot;Step 4 – Determine Primary Key&amp;quot;&quot;/&gt;&lt;property id=&quot;20307&quot; value=&quot;407&quot;/&gt;&lt;/object&gt;&lt;object type=&quot;3&quot; unique_id=&quot;13166&quot;&gt;&lt;property id=&quot;20148&quot; value=&quot;5&quot;/&gt;&lt;property id=&quot;20300&quot; value=&quot;Slide 58 - &amp;quot;Step 4 – Determine Primary Key&amp;quot;&quot;/&gt;&lt;property id=&quot;20307&quot; value=&quot;408&quot;/&gt;&lt;/object&gt;&lt;object type=&quot;3&quot; unique_id=&quot;13167&quot;&gt;&lt;property id=&quot;20148&quot; value=&quot;5&quot;/&gt;&lt;property id=&quot;20300&quot; value=&quot;Slide 59 - &amp;quot;example&amp;quot;&quot;/&gt;&lt;property id=&quot;20307&quot; value=&quot;409&quot;/&gt;&lt;/object&gt;&lt;object type=&quot;3&quot; unique_id=&quot;13168&quot;&gt;&lt;property id=&quot;20148&quot; value=&quot;5&quot;/&gt;&lt;property id=&quot;20300&quot; value=&quot;Slide 60 - &amp;quot;Step 5 – resolve many to many relationships&amp;quot;&quot;/&gt;&lt;property id=&quot;20307&quot; value=&quot;410&quot;/&gt;&lt;/object&gt;&lt;object type=&quot;3&quot; unique_id=&quot;13169&quot;&gt;&lt;property id=&quot;20148&quot; value=&quot;5&quot;/&gt;&lt;property id=&quot;20300&quot; value=&quot;Slide 61 - &amp;quot;Many to many relationships&amp;quot;&quot;/&gt;&lt;property id=&quot;20307&quot; value=&quot;411&quot;/&gt;&lt;/object&gt;&lt;object type=&quot;3&quot; unique_id=&quot;13170&quot;&gt;&lt;property id=&quot;20148&quot; value=&quot;5&quot;/&gt;&lt;property id=&quot;20300&quot; value=&quot;Slide 62 - &amp;quot;Resolving M-M relationships&amp;quot;&quot;/&gt;&lt;property id=&quot;20307&quot; value=&quot;412&quot;/&gt;&lt;/object&gt;&lt;object type=&quot;3&quot; unique_id=&quot;13171&quot;&gt;&lt;property id=&quot;20148&quot; value=&quot;5&quot;/&gt;&lt;property id=&quot;20300&quot; value=&quot;Slide 63 - &amp;quot;M-m relationships&amp;quot;&quot;/&gt;&lt;property id=&quot;20307&quot; value=&quot;413&quot;/&gt;&lt;/object&gt;&lt;object type=&quot;3&quot; unique_id=&quot;13172&quot;&gt;&lt;property id=&quot;20148&quot; value=&quot;5&quot;/&gt;&lt;property id=&quot;20300&quot; value=&quot;Slide 64 - &amp;quot;Other relationship issues&amp;quot;&quot;/&gt;&lt;property id=&quot;20307&quot; value=&quot;414&quot;/&gt;&lt;/object&gt;&lt;object type=&quot;3&quot; unique_id=&quot;13173&quot;&gt;&lt;property id=&quot;20148&quot; value=&quot;5&quot;/&gt;&lt;property id=&quot;20300&quot; value=&quot;Slide 65 - &amp;quot;Step 6 – determine foreign keys&amp;quot;&quot;/&gt;&lt;property id=&quot;20307&quot; value=&quot;415&quot;/&gt;&lt;/object&gt;&lt;object type=&quot;3&quot; unique_id=&quot;13174&quot;&gt;&lt;property id=&quot;20148&quot; value=&quot;5&quot;/&gt;&lt;property id=&quot;20300&quot; value=&quot;Slide 66 - &amp;quot;Step 7 – remove calculated fields and constants &amp;quot;&quot;/&gt;&lt;property id=&quot;20307&quot; value=&quot;416&quot;/&gt;&lt;/object&gt;&lt;object type=&quot;3&quot; unique_id=&quot;13175&quot;&gt;&lt;property id=&quot;20148&quot; value=&quot;5&quot;/&gt;&lt;property id=&quot;20300&quot; value=&quot;Slide 67 - &amp;quot;Step 7 – remove calculated fields and constants &amp;quot;&quot;/&gt;&lt;property id=&quot;20307&quot; value=&quot;420&quot;/&gt;&lt;/object&gt;&lt;object type=&quot;3&quot; unique_id=&quot;13176&quot;&gt;&lt;property id=&quot;20148&quot; value=&quot;5&quot;/&gt;&lt;property id=&quot;20300&quot; value=&quot;Slide 68 - &amp;quot;Step 7 – remove calculated fields and constants &amp;quot;&quot;/&gt;&lt;property id=&quot;20307&quot; value=&quot;421&quot;/&gt;&lt;/object&gt;&lt;object type=&quot;3&quot; unique_id=&quot;13177&quot;&gt;&lt;property id=&quot;20148&quot; value=&quot;5&quot;/&gt;&lt;property id=&quot;20300&quot; value=&quot;Slide 69 - &amp;quot;Update database&amp;quot;&quot;/&gt;&lt;property id=&quot;20307&quot; value=&quot;417&quot;/&gt;&lt;/object&gt;&lt;object type=&quot;3&quot; unique_id=&quot;13178&quot;&gt;&lt;property id=&quot;20148&quot; value=&quot;5&quot;/&gt;&lt;property id=&quot;20300&quot; value=&quot;Slide 70 - &amp;quot;Step 8- Assign remaining fields to entities&amp;quot;&quot;/&gt;&lt;property id=&quot;20307&quot; value=&quot;418&quot;/&gt;&lt;/object&gt;&lt;object type=&quot;3&quot; unique_id=&quot;13179&quot;&gt;&lt;property id=&quot;20148&quot; value=&quot;5&quot;/&gt;&lt;property id=&quot;20300&quot; value=&quot;Slide 71 - &amp;quot;Field naming standards&amp;quot;&quot;/&gt;&lt;property id=&quot;20307&quot; value=&quot;419&quot;/&gt;&lt;/object&gt;&lt;object type=&quot;3&quot; unique_id=&quot;13180&quot;&gt;&lt;property id=&quot;20148&quot; value=&quot;5&quot;/&gt;&lt;property id=&quot;20300&quot; value=&quot;Slide 72 - &amp;quot;Step 9 – for all fields, determine type and size&amp;quot;&quot;/&gt;&lt;property id=&quot;20307&quot; value=&quot;422&quot;/&gt;&lt;/object&gt;&lt;object type=&quot;3&quot; unique_id=&quot;13181&quot;&gt;&lt;property id=&quot;20148&quot; value=&quot;5&quot;/&gt;&lt;property id=&quot;20300&quot; value=&quot;Slide 73 - &amp;quot;Step 9 – for all fields, determine type and size&amp;quot;&quot;/&gt;&lt;property id=&quot;20307&quot; value=&quot;423&quot;/&gt;&lt;/object&gt;&lt;object type=&quot;3&quot; unique_id=&quot;13182&quot;&gt;&lt;property id=&quot;20148&quot; value=&quot;5&quot;/&gt;&lt;property id=&quot;20300&quot; value=&quot;Slide 74 - &amp;quot;Step 9 – for all fields, determine type and size&amp;quot;&quot;/&gt;&lt;property id=&quot;20307&quot; value=&quot;424&quot;/&gt;&lt;/object&gt;&lt;object type=&quot;3&quot; unique_id=&quot;13183&quot;&gt;&lt;property id=&quot;20148&quot; value=&quot;5&quot;/&gt;&lt;property id=&quot;20300&quot; value=&quot;Slide 75 - &amp;quot;Step 9 – for all fields, determine type and size&amp;quot;&quot;/&gt;&lt;property id=&quot;20307&quot; value=&quot;425&quot;/&gt;&lt;/object&gt;&lt;object type=&quot;3&quot; unique_id=&quot;13184&quot;&gt;&lt;property id=&quot;20148&quot; value=&quot;5&quot;/&gt;&lt;property id=&quot;20300&quot; value=&quot;Slide 76 - &amp;quot;Designate logical keys&amp;quot;&quot;/&gt;&lt;property id=&quot;20307&quot; value=&quot;426&quot;/&gt;&lt;/object&gt;&lt;object type=&quot;3&quot; unique_id=&quot;13185&quot;&gt;&lt;property id=&quot;20148&quot; value=&quot;5&quot;/&gt;&lt;property id=&quot;20300&quot; value=&quot;Slide 77 - &amp;quot;Designate logical keys&amp;quot;&quot;/&gt;&lt;property id=&quot;20307&quot; value=&quot;427&quot;/&gt;&lt;/object&gt;&lt;object type=&quot;3&quot; unique_id=&quot;13186&quot;&gt;&lt;property id=&quot;20148&quot; value=&quot;5&quot;/&gt;&lt;property id=&quot;20300&quot; value=&quot;Slide 78 - &amp;quot;Logical keys guidelines&amp;quot;&quot;/&gt;&lt;property id=&quot;20307&quot; value=&quot;428&quot;/&gt;&lt;/object&gt;&lt;object type=&quot;3&quot; unique_id=&quot;13187&quot;&gt;&lt;property id=&quot;20148&quot; value=&quot;5&quot;/&gt;&lt;property id=&quot;20300&quot; value=&quot;Slide 79 - &amp;quot;Step 10 – ensure no redundancy except linking fields&amp;quot;&quot;/&gt;&lt;property id=&quot;20307&quot; value=&quot;429&quot;/&gt;&lt;/object&gt;&lt;object type=&quot;3&quot; unique_id=&quot;13188&quot;&gt;&lt;property id=&quot;20148&quot; value=&quot;5&quot;/&gt;&lt;property id=&quot;20300&quot; value=&quot;Slide 80 - &amp;quot;Step 10 – ensure no redundancy except linking fields&amp;quot;&quot;/&gt;&lt;property id=&quot;20307&quot; value=&quot;430&quot;/&gt;&lt;/object&gt;&lt;object type=&quot;3&quot; unique_id=&quot;13189&quot;&gt;&lt;property id=&quot;20148&quot; value=&quot;5&quot;/&gt;&lt;property id=&quot;20300&quot; value=&quot;Slide 81 - &amp;quot;Step 10 – ensure no redundancy except linking fields&amp;quot;&quot;/&gt;&lt;property id=&quot;20307&quot; value=&quot;431&quot;/&gt;&lt;/object&gt;&lt;object type=&quot;3&quot; unique_id=&quot;13190&quot;&gt;&lt;property id=&quot;20148&quot; value=&quot;5&quot;/&gt;&lt;property id=&quot;20300&quot; value=&quot;Slide 82 - &amp;quot;Additional thoughts&amp;quot;&quot;/&gt;&lt;property id=&quot;20307&quot; value=&quot;432&quot;/&gt;&lt;/object&gt;&lt;object type=&quot;3&quot; unique_id=&quot;13191&quot;&gt;&lt;property id=&quot;20148&quot; value=&quot;5&quot;/&gt;&lt;property id=&quot;20300&quot; value=&quot;Slide 83&quot;/&gt;&lt;property id=&quot;20307&quot; value=&quot;433&quot;/&gt;&lt;/object&gt;&lt;object type=&quot;3&quot; unique_id=&quot;13192&quot;&gt;&lt;property id=&quot;20148&quot; value=&quot;5&quot;/&gt;&lt;property id=&quot;20300&quot; value=&quot;Slide 85&quot;/&gt;&lt;property id=&quot;20307&quot; value=&quot;364&quot;/&gt;&lt;/object&gt;&lt;object type=&quot;3&quot; unique_id=&quot;13193&quot;&gt;&lt;property id=&quot;20148&quot; value=&quot;5&quot;/&gt;&lt;property id=&quot;20300&quot; value=&quot;Slide 86&quot;/&gt;&lt;property id=&quot;20307&quot; value=&quot;365&quot;/&gt;&lt;/object&gt;&lt;object type=&quot;3&quot; unique_id=&quot;13194&quot;&gt;&lt;property id=&quot;20148&quot; value=&quot;5&quot;/&gt;&lt;property id=&quot;20300&quot; value=&quot;Slide 87&quot;/&gt;&lt;property id=&quot;20307&quot; value=&quot;366&quot;/&gt;&lt;/object&gt;&lt;object type=&quot;3&quot; unique_id=&quot;13195&quot;&gt;&lt;property id=&quot;20148&quot; value=&quot;5&quot;/&gt;&lt;property id=&quot;20300&quot; value=&quot;Slide 88&quot;/&gt;&lt;property id=&quot;20307&quot; value=&quot;367&quot;/&gt;&lt;/object&gt;&lt;object type=&quot;3&quot; unique_id=&quot;13196&quot;&gt;&lt;property id=&quot;20148&quot; value=&quot;5&quot;/&gt;&lt;property id=&quot;20300&quot; value=&quot;Slide 89&quot;/&gt;&lt;property id=&quot;20307&quot; value=&quot;368&quot;/&gt;&lt;/object&gt;&lt;object type=&quot;3&quot; unique_id=&quot;13197&quot;&gt;&lt;property id=&quot;20148&quot; value=&quot;5&quot;/&gt;&lt;property id=&quot;20300&quot; value=&quot;Slide 90&quot;/&gt;&lt;property id=&quot;20307&quot; value=&quot;369&quot;/&gt;&lt;/object&gt;&lt;object type=&quot;3&quot; unique_id=&quot;13198&quot;&gt;&lt;property id=&quot;20148&quot; value=&quot;5&quot;/&gt;&lt;property id=&quot;20300&quot; value=&quot;Slide 91&quot;/&gt;&lt;property id=&quot;20307&quot; value=&quot;370&quot;/&gt;&lt;/object&gt;&lt;object type=&quot;3&quot; unique_id=&quot;13199&quot;&gt;&lt;property id=&quot;20148&quot; value=&quot;5&quot;/&gt;&lt;property id=&quot;20300&quot; value=&quot;Slide 92&quot;/&gt;&lt;property id=&quot;20307&quot; value=&quot;371&quot;/&gt;&lt;/object&gt;&lt;object type=&quot;3&quot; unique_id=&quot;13200&quot;&gt;&lt;property id=&quot;20148&quot; value=&quot;5&quot;/&gt;&lt;property id=&quot;20300&quot; value=&quot;Slide 93&quot;/&gt;&lt;property id=&quot;20307&quot; value=&quot;372&quot;/&gt;&lt;/object&gt;&lt;object type=&quot;3&quot; unique_id=&quot;13201&quot;&gt;&lt;property id=&quot;20148&quot; value=&quot;5&quot;/&gt;&lt;property id=&quot;20300&quot; value=&quot;Slide 94&quot;/&gt;&lt;property id=&quot;20307&quot; value=&quot;373&quot;/&gt;&lt;/object&gt;&lt;object type=&quot;3&quot; unique_id=&quot;13202&quot;&gt;&lt;property id=&quot;20148&quot; value=&quot;5&quot;/&gt;&lt;property id=&quot;20300&quot; value=&quot;Slide 95&quot;/&gt;&lt;property id=&quot;20307&quot; value=&quot;374&quot;/&gt;&lt;/object&gt;&lt;object type=&quot;3&quot; unique_id=&quot;13203&quot;&gt;&lt;property id=&quot;20148&quot; value=&quot;5&quot;/&gt;&lt;property id=&quot;20300&quot; value=&quot;Slide 96&quot;/&gt;&lt;property id=&quot;20307&quot; value=&quot;375&quot;/&gt;&lt;/object&gt;&lt;object type=&quot;3&quot; unique_id=&quot;13204&quot;&gt;&lt;property id=&quot;20148&quot; value=&quot;5&quot;/&gt;&lt;property id=&quot;20300&quot; value=&quot;Slide 97&quot;/&gt;&lt;property id=&quot;20307&quot; value=&quot;376&quot;/&gt;&lt;/object&gt;&lt;object type=&quot;3&quot; unique_id=&quot;13205&quot;&gt;&lt;property id=&quot;20148&quot; value=&quot;5&quot;/&gt;&lt;property id=&quot;20300&quot; value=&quot;Slide 98&quot;/&gt;&lt;property id=&quot;20307&quot; value=&quot;377&quot;/&gt;&lt;/object&gt;&lt;object type=&quot;3&quot; unique_id=&quot;13206&quot;&gt;&lt;property id=&quot;20148&quot; value=&quot;5&quot;/&gt;&lt;property id=&quot;20300&quot; value=&quot;Slide 99&quot;/&gt;&lt;property id=&quot;20307&quot; value=&quot;378&quot;/&gt;&lt;/object&gt;&lt;object type=&quot;3&quot; unique_id=&quot;13207&quot;&gt;&lt;property id=&quot;20148&quot; value=&quot;5&quot;/&gt;&lt;property id=&quot;20300&quot; value=&quot;Slide 100&quot;/&gt;&lt;property id=&quot;20307&quot; value=&quot;379&quot;/&gt;&lt;/object&gt;&lt;object type=&quot;3&quot; unique_id=&quot;13208&quot;&gt;&lt;property id=&quot;20148&quot; value=&quot;5&quot;/&gt;&lt;property id=&quot;20300&quot; value=&quot;Slide 101&quot;/&gt;&lt;property id=&quot;20307&quot; value=&quot;380&quot;/&gt;&lt;/object&gt;&lt;object type=&quot;3&quot; unique_id=&quot;13209&quot;&gt;&lt;property id=&quot;20148&quot; value=&quot;5&quot;/&gt;&lt;property id=&quot;20300&quot; value=&quot;Slide 102&quot;/&gt;&lt;property id=&quot;20307&quot; value=&quot;381&quot;/&gt;&lt;/object&gt;&lt;object type=&quot;3&quot; unique_id=&quot;13210&quot;&gt;&lt;property id=&quot;20148&quot; value=&quot;5&quot;/&gt;&lt;property id=&quot;20300&quot; value=&quot;Slide 103&quot;/&gt;&lt;property id=&quot;20307&quot; value=&quot;382&quot;/&gt;&lt;/object&gt;&lt;object type=&quot;3&quot; unique_id=&quot;13211&quot;&gt;&lt;property id=&quot;20148&quot; value=&quot;5&quot;/&gt;&lt;property id=&quot;20300&quot; value=&quot;Slide 104&quot;/&gt;&lt;property id=&quot;20307&quot; value=&quot;383&quot;/&gt;&lt;/object&gt;&lt;object type=&quot;3&quot; unique_id=&quot;13212&quot;&gt;&lt;property id=&quot;20148&quot; value=&quot;5&quot;/&gt;&lt;property id=&quot;20300&quot; value=&quot;Slide 105&quot;/&gt;&lt;property id=&quot;20307&quot; value=&quot;384&quot;/&gt;&lt;/object&gt;&lt;object type=&quot;3&quot; unique_id=&quot;13213&quot;&gt;&lt;property id=&quot;20148&quot; value=&quot;5&quot;/&gt;&lt;property id=&quot;20300&quot; value=&quot;Slide 106&quot;/&gt;&lt;property id=&quot;20307&quot; value=&quot;385&quot;/&gt;&lt;/object&gt;&lt;object type=&quot;3&quot; unique_id=&quot;13214&quot;&gt;&lt;property id=&quot;20148&quot; value=&quot;5&quot;/&gt;&lt;property id=&quot;20300&quot; value=&quot;Slide 107&quot;/&gt;&lt;property id=&quot;20307&quot; value=&quot;386&quot;/&gt;&lt;/object&gt;&lt;object type=&quot;3&quot; unique_id=&quot;16741&quot;&gt;&lt;property id=&quot;20148&quot; value=&quot;5&quot;/&gt;&lt;property id=&quot;20300&quot; value=&quot;Slide 4 - &amp;quot;What is a database?&amp;quot;&quot;/&gt;&lt;property id=&quot;20307&quot; value=&quot;437&quot;/&gt;&lt;/object&gt;&lt;object type=&quot;3&quot; unique_id=&quot;16742&quot;&gt;&lt;property id=&quot;20148&quot; value=&quot;5&quot;/&gt;&lt;property id=&quot;20300&quot; value=&quot;Slide 5&quot;/&gt;&lt;property id=&quot;20307&quot; value=&quot;445&quot;/&gt;&lt;/object&gt;&lt;object type=&quot;3&quot; unique_id=&quot;16743&quot;&gt;&lt;property id=&quot;20148&quot; value=&quot;5&quot;/&gt;&lt;property id=&quot;20300&quot; value=&quot;Slide 6 - &amp;quot;Hierarchical Database Model&amp;quot;&quot;/&gt;&lt;property id=&quot;20307&quot; value=&quot;453&quot;/&gt;&lt;/object&gt;&lt;object type=&quot;3&quot; unique_id=&quot;16744&quot;&gt;&lt;property id=&quot;20148&quot; value=&quot;5&quot;/&gt;&lt;property id=&quot;20300&quot; value=&quot;Slide 7 - &amp;quot;Hierarchical Database Model&amp;quot;&quot;/&gt;&lt;property id=&quot;20307&quot; value=&quot;454&quot;/&gt;&lt;/object&gt;&lt;object type=&quot;3&quot; unique_id=&quot;16745&quot;&gt;&lt;property id=&quot;20148&quot; value=&quot;5&quot;/&gt;&lt;property id=&quot;20300&quot; value=&quot;Slide 8 - &amp;quot;Network Database Model&amp;quot;&quot;/&gt;&lt;property id=&quot;20307&quot; value=&quot;455&quot;/&gt;&lt;/object&gt;&lt;object type=&quot;3&quot; unique_id=&quot;16746&quot;&gt;&lt;property id=&quot;20148&quot; value=&quot;5&quot;/&gt;&lt;property id=&quot;20300&quot; value=&quot;Slide 9 - &amp;quot;The Network Database Model&amp;quot;&quot;/&gt;&lt;property id=&quot;20307&quot; value=&quot;456&quot;/&gt;&lt;/object&gt;&lt;object type=&quot;3&quot; unique_id=&quot;16747&quot;&gt;&lt;property id=&quot;20148&quot; value=&quot;5&quot;/&gt;&lt;property id=&quot;20300&quot; value=&quot;Slide 10 - &amp;quot;A Basic Set Structure&amp;quot;&quot;/&gt;&lt;property id=&quot;20307&quot; value=&quot;457&quot;/&gt;&lt;/object&gt;&lt;object type=&quot;3&quot; unique_id=&quot;16748&quot;&gt;&lt;property id=&quot;20148&quot; value=&quot;5&quot;/&gt;&lt;property id=&quot;20300&quot; value=&quot;Slide 11 - &amp;quot;Enter . . . The Relational Database Model&amp;quot;&quot;/&gt;&lt;property id=&quot;20307&quot; value=&quot;458&quot;/&gt;&lt;/object&gt;&lt;object type=&quot;3&quot; unique_id=&quot;16749&quot;&gt;&lt;property id=&quot;20148&quot; value=&quot;5&quot;/&gt;&lt;property id=&quot;20300&quot; value=&quot;Slide 12 - &amp;quot;Relational Database Model&amp;quot;&quot;/&gt;&lt;property id=&quot;20307&quot; value=&quot;459&quot;/&gt;&lt;/object&gt;&lt;object type=&quot;3&quot; unique_id=&quot;16750&quot;&gt;&lt;property id=&quot;20148&quot; value=&quot;5&quot;/&gt;&lt;property id=&quot;20300&quot; value=&quot;Slide 13 - &amp;quot;Relational Database Model&amp;quot;&quot;/&gt;&lt;property id=&quot;20307&quot; value=&quot;461&quot;/&gt;&lt;/object&gt;&lt;object type=&quot;3&quot; unique_id=&quot;16751&quot;&gt;&lt;property id=&quot;20148&quot; value=&quot;5&quot;/&gt;&lt;property id=&quot;20300&quot; value=&quot;Slide 14 - &amp;quot;A Relational Database Model&amp;quot;&quot;/&gt;&lt;property id=&quot;20307&quot; value=&quot;462&quot;/&gt;&lt;/object&gt;&lt;object type=&quot;3&quot; unique_id=&quot;16752&quot;&gt;&lt;property id=&quot;20148&quot; value=&quot;5&quot;/&gt;&lt;property id=&quot;20300&quot; value=&quot;Slide 15 - &amp;quot;  History of Database Systems&amp;quot;&quot;/&gt;&lt;property id=&quot;20307&quot; value=&quot;446&quot;/&gt;&lt;/object&gt;&lt;object type=&quot;3&quot; unique_id=&quot;16753&quot;&gt;&lt;property id=&quot;20148&quot; value=&quot;5&quot;/&gt;&lt;property id=&quot;20300&quot; value=&quot;Slide 16 - &amp;quot;Hierarchical Databases (mid 1960s)&amp;quot;&quot;/&gt;&lt;property id=&quot;20307&quot; value=&quot;447&quot;/&gt;&lt;/object&gt;&lt;object type=&quot;3&quot; unique_id=&quot;16754&quot;&gt;&lt;property id=&quot;20148&quot; value=&quot;5&quot;/&gt;&lt;property id=&quot;20300&quot; value=&quot;Slide 17 - &amp;quot;Network Databases &amp;quot;&quot;/&gt;&lt;property id=&quot;20307&quot; value=&quot;448&quot;/&gt;&lt;/object&gt;&lt;object type=&quot;3&quot; unique_id=&quot;16755&quot;&gt;&lt;property id=&quot;20148&quot; value=&quot;5&quot;/&gt;&lt;property id=&quot;20300&quot; value=&quot;Slide 18 - &amp;quot;Relational Databases&amp;quot;&quot;/&gt;&lt;property id=&quot;20307&quot; value=&quot;449&quot;/&gt;&lt;/object&gt;&lt;object type=&quot;3&quot; unique_id=&quot;16756&quot;&gt;&lt;property id=&quot;20148&quot; value=&quot;5&quot;/&gt;&lt;property id=&quot;20300&quot; value=&quot;Slide 19 - &amp;quot;Oracle emerges&amp;quot;&quot;/&gt;&lt;property id=&quot;20307&quot; value=&quot;450&quot;/&gt;&lt;/object&gt;&lt;object type=&quot;3&quot; unique_id=&quot;16757&quot;&gt;&lt;property id=&quot;20148&quot; value=&quot;5&quot;/&gt;&lt;property id=&quot;20300&quot; value=&quot;Slide 20 - &amp;quot;1. Relational Databases&amp;quot;&quot;/&gt;&lt;property id=&quot;20307&quot; value=&quot;451&quot;/&gt;&lt;/object&gt;&lt;object type=&quot;3&quot; unique_id=&quot;16758&quot;&gt;&lt;property id=&quot;20148&quot; value=&quot;5&quot;/&gt;&lt;property id=&quot;20300&quot; value=&quot;Slide 21&quot;/&gt;&lt;property id=&quot;20307&quot; value=&quot;467&quot;/&gt;&lt;/object&gt;&lt;object type=&quot;3&quot; unique_id=&quot;16759&quot;&gt;&lt;property id=&quot;20148&quot; value=&quot;5&quot;/&gt;&lt;property id=&quot;20300&quot; value=&quot;Slide 22&quot;/&gt;&lt;property id=&quot;20307&quot; value=&quot;465&quot;/&gt;&lt;/object&gt;&lt;object type=&quot;3&quot; unique_id=&quot;16760&quot;&gt;&lt;property id=&quot;20148&quot; value=&quot;5&quot;/&gt;&lt;property id=&quot;20300&quot; value=&quot;Slide 23&quot;/&gt;&lt;property id=&quot;20307&quot; value=&quot;466&quot;/&gt;&lt;/object&gt;&lt;object type=&quot;3&quot; unique_id=&quot;16761&quot;&gt;&lt;property id=&quot;20148&quot; value=&quot;5&quot;/&gt;&lt;property id=&quot;20300&quot; value=&quot;Slide 24 - &amp;quot;What is a null?&amp;quot;&quot;/&gt;&lt;property id=&quot;20307&quot; value=&quot;464&quot;/&gt;&lt;/object&gt;&lt;object type=&quot;3&quot; unique_id=&quot;16762&quot;&gt;&lt;property id=&quot;20148&quot; value=&quot;5&quot;/&gt;&lt;property id=&quot;20300&quot; value=&quot;Slide 37 - &amp;quot;Small group project&amp;quot;&quot;/&gt;&lt;property id=&quot;20307&quot; value=&quot;435&quot;/&gt;&lt;/object&gt;&lt;object type=&quot;3&quot; unique_id=&quot;16763&quot;&gt;&lt;property id=&quot;20148&quot; value=&quot;5&quot;/&gt;&lt;property id=&quot;20300&quot; value=&quot;Slide 38 - &amp;quot;Potential answer to group project&amp;quot;&quot;/&gt;&lt;property id=&quot;20307&quot; value=&quot;438&quot;/&gt;&lt;/object&gt;&lt;object type=&quot;3&quot; unique_id=&quot;16764&quot;&gt;&lt;property id=&quot;20148&quot; value=&quot;5&quot;/&gt;&lt;property id=&quot;20300&quot; value=&quot;Slide 39 - &amp;quot;Group project 2&amp;quot;&quot;/&gt;&lt;property id=&quot;20307&quot; value=&quot;439&quot;/&gt;&lt;/object&gt;&lt;object type=&quot;3&quot; unique_id=&quot;16765&quot;&gt;&lt;property id=&quot;20148&quot; value=&quot;5&quot;/&gt;&lt;property id=&quot;20300&quot; value=&quot;Slide 40 - &amp;quot;Potential items for group project 2&amp;quot;&quot;/&gt;&lt;property id=&quot;20307&quot; value=&quot;440&quot;/&gt;&lt;/object&gt;&lt;object type=&quot;3&quot; unique_id=&quot;16766&quot;&gt;&lt;property id=&quot;20148&quot; value=&quot;5&quot;/&gt;&lt;property id=&quot;20300&quot; value=&quot;Slide 41 - &amp;quot;Enhanced baseball table&amp;quot;&quot;/&gt;&lt;property id=&quot;20307&quot; value=&quot;441&quot;/&gt;&lt;/object&gt;&lt;object type=&quot;3&quot; unique_id=&quot;16767&quot;&gt;&lt;property id=&quot;20148&quot; value=&quot;5&quot;/&gt;&lt;property id=&quot;20300&quot; value=&quot;Slide 42 - &amp;quot;Data normalization&amp;quot;&quot;/&gt;&lt;property id=&quot;20307&quot; value=&quot;442&quot;/&gt;&lt;/object&gt;&lt;object type=&quot;3&quot; unique_id=&quot;16768&quot;&gt;&lt;property id=&quot;20148&quot; value=&quot;5&quot;/&gt;&lt;property id=&quot;20300&quot; value=&quot;Slide 43 - &amp;quot;Assignment in groups of 2-3&amp;quot;&quot;/&gt;&lt;property id=&quot;20307&quot; value=&quot;443&quot;/&gt;&lt;/object&gt;&lt;object type=&quot;3&quot; unique_id=&quot;16769&quot;&gt;&lt;property id=&quot;20148&quot; value=&quot;5&quot;/&gt;&lt;property id=&quot;20300&quot; value=&quot;Slide 44&quot;/&gt;&lt;property id=&quot;20307&quot; value=&quot;444&quot;/&gt;&lt;/object&gt;&lt;object type=&quot;3&quot; unique_id=&quot;16770&quot;&gt;&lt;property id=&quot;20148&quot; value=&quot;5&quot;/&gt;&lt;property id=&quot;20300&quot; value=&quot;Slide 52 - &amp;quot;Draw the ERD for this (group)&amp;quot;&quot;/&gt;&lt;property id=&quot;20307&quot; value=&quot;436&quot;/&gt;&lt;/object&gt;&lt;object type=&quot;3&quot; unique_id=&quot;16771&quot;&gt;&lt;property id=&quot;20148&quot; value=&quot;5&quot;/&gt;&lt;property id=&quot;20300&quot; value=&quot;Slide 84&quot;/&gt;&lt;property id=&quot;20307&quot; value=&quot;434&quot;/&gt;&lt;/object&gt;&lt;object type=&quot;3&quot; unique_id=&quot;17408&quot;&gt;&lt;property id=&quot;20148&quot; value=&quot;5&quot;/&gt;&lt;property id=&quot;20300&quot; value=&quot;Slide 36&quot;/&gt;&lt;property id=&quot;20307&quot; value=&quot;468&quot;/&gt;&lt;/object&gt;&lt;object type=&quot;3&quot; unique_id=&quot;17409&quot;&gt;&lt;property id=&quot;20148&quot; value=&quot;5&quot;/&gt;&lt;property id=&quot;20300&quot; value=&quot;Slide 53 - &amp;quot;solution&amp;quot;&quot;/&gt;&lt;property id=&quot;20307&quot; value=&quot;469&quot;/&gt;&lt;/object&gt;&lt;object type=&quot;3&quot; unique_id=&quot;17410&quot;&gt;&lt;property id=&quot;20148&quot; value=&quot;5&quot;/&gt;&lt;property id=&quot;20300&quot; value=&quot;Slide 54 - &amp;quot;Draw the ERD for this (group)&amp;quot;&quot;/&gt;&lt;property id=&quot;20307&quot; value=&quot;470&quot;/&gt;&lt;/object&gt;&lt;object type=&quot;3&quot; unique_id=&quot;17411&quot;&gt;&lt;property id=&quot;20148&quot; value=&quot;5&quot;/&gt;&lt;property id=&quot;20300&quot; value=&quot;Slide 55 - &amp;quot;solution&amp;quot;&quot;/&gt;&lt;property id=&quot;20307&quot; value=&quot;471&quot;/&gt;&lt;/object&gt;&lt;/object&gt;&lt;/object&gt;&lt;/database&gt;"/>
  <p:tag name="SECTOMILLISECCONVERTED" val="1"/>
</p:tagLst>
</file>

<file path=ppt/theme/theme1.xml><?xml version="1.0" encoding="utf-8"?>
<a:theme xmlns:a="http://schemas.openxmlformats.org/drawingml/2006/main" name="MSTC PowerPoint Templat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B3F3E4A144E674BAC6F2237AADC6794" ma:contentTypeVersion="0" ma:contentTypeDescription="Create a new document." ma:contentTypeScope="" ma:versionID="4144a10a846bd135ba26dc4bb183722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7D8B3A-6C63-4BAC-85AE-A48571BBC96E}">
  <ds:schemaRefs>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http://www.w3.org/XML/1998/namespace"/>
    <ds:schemaRef ds:uri="http://purl.org/dc/term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AAF93524-A8A9-4625-BB9D-0886DB6626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57FCF5A-64A1-4222-9B63-E4E98EF2BD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MSTC PowerPoint Template</Template>
  <TotalTime>5959</TotalTime>
  <Words>8672</Words>
  <Application>Microsoft Office PowerPoint</Application>
  <PresentationFormat>On-screen Show (4:3)</PresentationFormat>
  <Paragraphs>710</Paragraphs>
  <Slides>120</Slides>
  <Notes>65</Notes>
  <HiddenSlides>44</HiddenSlides>
  <MMClips>0</MMClips>
  <ScaleCrop>false</ScaleCrop>
  <HeadingPairs>
    <vt:vector size="4" baseType="variant">
      <vt:variant>
        <vt:lpstr>Theme</vt:lpstr>
      </vt:variant>
      <vt:variant>
        <vt:i4>1</vt:i4>
      </vt:variant>
      <vt:variant>
        <vt:lpstr>Slide Titles</vt:lpstr>
      </vt:variant>
      <vt:variant>
        <vt:i4>120</vt:i4>
      </vt:variant>
    </vt:vector>
  </HeadingPairs>
  <TitlesOfParts>
    <vt:vector size="121" baseType="lpstr">
      <vt:lpstr>MSTC PowerPoint Template</vt:lpstr>
      <vt:lpstr>Unit 1 – Database Design</vt:lpstr>
      <vt:lpstr>PowerPoint Presentation</vt:lpstr>
      <vt:lpstr>PowerPoint Presentation</vt:lpstr>
      <vt:lpstr>What is a database?</vt:lpstr>
      <vt:lpstr>Hierarchical Database Model</vt:lpstr>
      <vt:lpstr>Hierarchical Database Model</vt:lpstr>
      <vt:lpstr>Network Database Model</vt:lpstr>
      <vt:lpstr>The Network Database Model</vt:lpstr>
      <vt:lpstr>A Basic Set Structure</vt:lpstr>
      <vt:lpstr>Enter . . . The Relational Database Model</vt:lpstr>
      <vt:lpstr>Relational Database Model</vt:lpstr>
      <vt:lpstr>Relational Database Model</vt:lpstr>
      <vt:lpstr>A Relational Database Model</vt:lpstr>
      <vt:lpstr>  History of Database Systems</vt:lpstr>
      <vt:lpstr>Hierarchical Databases (mid 1960s)</vt:lpstr>
      <vt:lpstr>Network Databases </vt:lpstr>
      <vt:lpstr>Relational Databases</vt:lpstr>
      <vt:lpstr>Oracle emerges</vt:lpstr>
      <vt:lpstr>1. Relational Databases</vt:lpstr>
      <vt:lpstr>PowerPoint Presentation</vt:lpstr>
      <vt:lpstr>PowerPoint Presentation</vt:lpstr>
      <vt:lpstr>PowerPoint Presentation</vt:lpstr>
      <vt:lpstr>What is a null?</vt:lpstr>
      <vt:lpstr>Entity</vt:lpstr>
      <vt:lpstr>Attributes</vt:lpstr>
      <vt:lpstr>Attribute types</vt:lpstr>
      <vt:lpstr>Keys</vt:lpstr>
      <vt:lpstr>relationships</vt:lpstr>
      <vt:lpstr>Relationship set</vt:lpstr>
      <vt:lpstr>Cardinality</vt:lpstr>
      <vt:lpstr>Cardinality</vt:lpstr>
      <vt:lpstr>Cardinality</vt:lpstr>
      <vt:lpstr>Cardinality</vt:lpstr>
      <vt:lpstr>Database design goals</vt:lpstr>
      <vt:lpstr>Small group project</vt:lpstr>
      <vt:lpstr>Potential answer to group project</vt:lpstr>
      <vt:lpstr>Group project 2</vt:lpstr>
      <vt:lpstr>Potential items for group project 2</vt:lpstr>
      <vt:lpstr>Enhanced baseball table</vt:lpstr>
      <vt:lpstr>Data normalization</vt:lpstr>
      <vt:lpstr>Assignment in groups of 2-3</vt:lpstr>
      <vt:lpstr>Steps in building a database</vt:lpstr>
      <vt:lpstr>Step 1- fact finding</vt:lpstr>
      <vt:lpstr>Student enrollment db fields</vt:lpstr>
      <vt:lpstr>Step 2 – Name Tables</vt:lpstr>
      <vt:lpstr>Step 2- name tables</vt:lpstr>
      <vt:lpstr>Step 3- Draw Entity Relationship Diagram</vt:lpstr>
      <vt:lpstr>Entity Relationship Diagram</vt:lpstr>
      <vt:lpstr>For more information</vt:lpstr>
      <vt:lpstr>ERD concepts</vt:lpstr>
      <vt:lpstr>ERD concepts</vt:lpstr>
      <vt:lpstr>Draw the ERD for this (group)</vt:lpstr>
      <vt:lpstr>solution</vt:lpstr>
      <vt:lpstr>Draw the ERD for this (group)</vt:lpstr>
      <vt:lpstr>solution</vt:lpstr>
      <vt:lpstr>PowerPoint Presentation</vt:lpstr>
      <vt:lpstr>Step 4 – Determine Primary Key</vt:lpstr>
      <vt:lpstr>Step 4 – Determine Primary Key</vt:lpstr>
      <vt:lpstr>Step 4 – Determine Primary Key</vt:lpstr>
      <vt:lpstr>Primary key considerations</vt:lpstr>
      <vt:lpstr>Surrogate vs natural key</vt:lpstr>
      <vt:lpstr>example</vt:lpstr>
      <vt:lpstr>Step 5 – resolve many to many relationships</vt:lpstr>
      <vt:lpstr>Many to many relationships</vt:lpstr>
      <vt:lpstr>Resolving M-M relationships</vt:lpstr>
      <vt:lpstr>M-m relationships</vt:lpstr>
      <vt:lpstr>Other relationship issues</vt:lpstr>
      <vt:lpstr>Step 6 – determine foreign keys</vt:lpstr>
      <vt:lpstr>Step 7 – remove calculated fields and constants </vt:lpstr>
      <vt:lpstr>Step 7 – remove calculated fields and constants </vt:lpstr>
      <vt:lpstr>Step 7 – remove calculated fields and constants </vt:lpstr>
      <vt:lpstr>Update database</vt:lpstr>
      <vt:lpstr>Step 8- Assign remaining fields to entities</vt:lpstr>
      <vt:lpstr>Field naming standards</vt:lpstr>
      <vt:lpstr>Step 9 – for all fields, determine type and size</vt:lpstr>
      <vt:lpstr>Mysql common data types</vt:lpstr>
      <vt:lpstr>Mysql data types</vt:lpstr>
      <vt:lpstr>Sql server data types</vt:lpstr>
      <vt:lpstr>Step 9 – for all fields, determine type and size</vt:lpstr>
      <vt:lpstr>Step 9 – for all fields, determine type and size</vt:lpstr>
      <vt:lpstr>Step 9 – for all fields, determine type and size</vt:lpstr>
      <vt:lpstr>Logical keys</vt:lpstr>
      <vt:lpstr>Designate logical keys</vt:lpstr>
      <vt:lpstr>Designate logical keys</vt:lpstr>
      <vt:lpstr>Logical keys guidelines</vt:lpstr>
      <vt:lpstr>Step 10 – ensure no redundancy except linking fields</vt:lpstr>
      <vt:lpstr>Step 10 – ensure no redundancy except linking fields</vt:lpstr>
      <vt:lpstr>Step 10 – ensure no redundancy except linking fields</vt:lpstr>
      <vt:lpstr>Additional thoughts</vt:lpstr>
      <vt:lpstr>data dictionary</vt:lpstr>
      <vt:lpstr>data dictionary</vt:lpstr>
      <vt:lpstr>data dictionary</vt:lpstr>
      <vt:lpstr>data dictionary</vt:lpstr>
      <vt:lpstr>data dictionary</vt:lpstr>
      <vt:lpstr>Data dictionaries</vt:lpstr>
      <vt:lpstr>data dictionary document</vt:lpstr>
      <vt:lpstr>data dictionary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MSTC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MSTC</dc:title>
  <dc:creator>Gaul, Volker</dc:creator>
  <cp:lastModifiedBy>Presley, Brent A</cp:lastModifiedBy>
  <cp:revision>272</cp:revision>
  <cp:lastPrinted>2013-01-16T16:22:27Z</cp:lastPrinted>
  <dcterms:created xsi:type="dcterms:W3CDTF">2013-08-16T14:20:36Z</dcterms:created>
  <dcterms:modified xsi:type="dcterms:W3CDTF">2016-02-02T14:39:48Z</dcterms:modified>
</cp:coreProperties>
</file>